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1"/>
  </p:notesMasterIdLst>
  <p:sldIdLst>
    <p:sldId id="346" r:id="rId2"/>
    <p:sldId id="380" r:id="rId3"/>
    <p:sldId id="381" r:id="rId4"/>
    <p:sldId id="382" r:id="rId5"/>
    <p:sldId id="364" r:id="rId6"/>
    <p:sldId id="366" r:id="rId7"/>
    <p:sldId id="365" r:id="rId8"/>
    <p:sldId id="357" r:id="rId9"/>
    <p:sldId id="359" r:id="rId10"/>
  </p:sldIdLst>
  <p:sldSz cx="9144000" cy="6858000" type="screen4x3"/>
  <p:notesSz cx="6858000" cy="9144000"/>
  <p:defaultTextStyle>
    <a:defPPr>
      <a:defRPr lang="en-US"/>
    </a:defPPr>
    <a:lvl1pPr algn="ctr" rtl="0" eaLnBrk="0" fontAlgn="base" hangingPunct="0">
      <a:spcBef>
        <a:spcPct val="0"/>
      </a:spcBef>
      <a:spcAft>
        <a:spcPct val="0"/>
      </a:spcAft>
      <a:defRPr sz="2800" kern="1200">
        <a:solidFill>
          <a:schemeClr val="tx1"/>
        </a:solidFill>
        <a:latin typeface="Times" pitchFamily="18" charset="0"/>
        <a:ea typeface="+mn-ea"/>
        <a:cs typeface="+mn-cs"/>
      </a:defRPr>
    </a:lvl1pPr>
    <a:lvl2pPr marL="457200" algn="ctr" rtl="0" eaLnBrk="0" fontAlgn="base" hangingPunct="0">
      <a:spcBef>
        <a:spcPct val="0"/>
      </a:spcBef>
      <a:spcAft>
        <a:spcPct val="0"/>
      </a:spcAft>
      <a:defRPr sz="2800" kern="1200">
        <a:solidFill>
          <a:schemeClr val="tx1"/>
        </a:solidFill>
        <a:latin typeface="Times" pitchFamily="18" charset="0"/>
        <a:ea typeface="+mn-ea"/>
        <a:cs typeface="+mn-cs"/>
      </a:defRPr>
    </a:lvl2pPr>
    <a:lvl3pPr marL="914400" algn="ctr" rtl="0" eaLnBrk="0" fontAlgn="base" hangingPunct="0">
      <a:spcBef>
        <a:spcPct val="0"/>
      </a:spcBef>
      <a:spcAft>
        <a:spcPct val="0"/>
      </a:spcAft>
      <a:defRPr sz="2800" kern="1200">
        <a:solidFill>
          <a:schemeClr val="tx1"/>
        </a:solidFill>
        <a:latin typeface="Times" pitchFamily="18" charset="0"/>
        <a:ea typeface="+mn-ea"/>
        <a:cs typeface="+mn-cs"/>
      </a:defRPr>
    </a:lvl3pPr>
    <a:lvl4pPr marL="1371600" algn="ctr" rtl="0" eaLnBrk="0" fontAlgn="base" hangingPunct="0">
      <a:spcBef>
        <a:spcPct val="0"/>
      </a:spcBef>
      <a:spcAft>
        <a:spcPct val="0"/>
      </a:spcAft>
      <a:defRPr sz="2800" kern="1200">
        <a:solidFill>
          <a:schemeClr val="tx1"/>
        </a:solidFill>
        <a:latin typeface="Times" pitchFamily="18" charset="0"/>
        <a:ea typeface="+mn-ea"/>
        <a:cs typeface="+mn-cs"/>
      </a:defRPr>
    </a:lvl4pPr>
    <a:lvl5pPr marL="1828800" algn="ctr" rtl="0" eaLnBrk="0" fontAlgn="base" hangingPunct="0">
      <a:spcBef>
        <a:spcPct val="0"/>
      </a:spcBef>
      <a:spcAft>
        <a:spcPct val="0"/>
      </a:spcAft>
      <a:defRPr sz="2800" kern="1200">
        <a:solidFill>
          <a:schemeClr val="tx1"/>
        </a:solidFill>
        <a:latin typeface="Times" pitchFamily="18" charset="0"/>
        <a:ea typeface="+mn-ea"/>
        <a:cs typeface="+mn-cs"/>
      </a:defRPr>
    </a:lvl5pPr>
    <a:lvl6pPr marL="2286000" algn="l" defTabSz="914400" rtl="0" eaLnBrk="1" latinLnBrk="0" hangingPunct="1">
      <a:defRPr sz="2800" kern="1200">
        <a:solidFill>
          <a:schemeClr val="tx1"/>
        </a:solidFill>
        <a:latin typeface="Times" pitchFamily="18" charset="0"/>
        <a:ea typeface="+mn-ea"/>
        <a:cs typeface="+mn-cs"/>
      </a:defRPr>
    </a:lvl6pPr>
    <a:lvl7pPr marL="2743200" algn="l" defTabSz="914400" rtl="0" eaLnBrk="1" latinLnBrk="0" hangingPunct="1">
      <a:defRPr sz="2800" kern="1200">
        <a:solidFill>
          <a:schemeClr val="tx1"/>
        </a:solidFill>
        <a:latin typeface="Times" pitchFamily="18" charset="0"/>
        <a:ea typeface="+mn-ea"/>
        <a:cs typeface="+mn-cs"/>
      </a:defRPr>
    </a:lvl7pPr>
    <a:lvl8pPr marL="3200400" algn="l" defTabSz="914400" rtl="0" eaLnBrk="1" latinLnBrk="0" hangingPunct="1">
      <a:defRPr sz="2800" kern="1200">
        <a:solidFill>
          <a:schemeClr val="tx1"/>
        </a:solidFill>
        <a:latin typeface="Times" pitchFamily="18" charset="0"/>
        <a:ea typeface="+mn-ea"/>
        <a:cs typeface="+mn-cs"/>
      </a:defRPr>
    </a:lvl8pPr>
    <a:lvl9pPr marL="3657600" algn="l" defTabSz="914400" rtl="0" eaLnBrk="1" latinLnBrk="0" hangingPunct="1">
      <a:defRPr sz="28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a:srgbClr val="33CCCC"/>
    <a:srgbClr val="6699FF"/>
    <a:srgbClr val="003399"/>
    <a:srgbClr val="006600"/>
    <a:srgbClr val="006666"/>
    <a:srgbClr val="3333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20" autoAdjust="0"/>
    <p:restoredTop sz="90993" autoAdjust="0"/>
  </p:normalViewPr>
  <p:slideViewPr>
    <p:cSldViewPr snapToGrid="0">
      <p:cViewPr>
        <p:scale>
          <a:sx n="84" d="100"/>
          <a:sy n="84" d="100"/>
        </p:scale>
        <p:origin x="-1662"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0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61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1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1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61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C39415B-A578-4F07-9124-82BD17FB8444}" type="slidenum">
              <a:rPr lang="en-US"/>
              <a:pPr>
                <a:defRPr/>
              </a:pPr>
              <a:t>‹#›</a:t>
            </a:fld>
            <a:endParaRPr lang="en-US"/>
          </a:p>
        </p:txBody>
      </p:sp>
    </p:spTree>
    <p:extLst>
      <p:ext uri="{BB962C8B-B14F-4D97-AF65-F5344CB8AC3E}">
        <p14:creationId xmlns:p14="http://schemas.microsoft.com/office/powerpoint/2010/main" val="2994002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5E53618E-3FD5-47F0-AF10-7451E7D9875E}" type="slidenum">
              <a:rPr lang="en-US" smtClean="0"/>
              <a:pPr/>
              <a:t>1</a:t>
            </a:fld>
            <a:endParaRPr 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49562FA6-63FF-442E-AED3-772C4F8D77C9}" type="slidenum">
              <a:rPr lang="en-US" smtClean="0"/>
              <a:pPr/>
              <a:t>2</a:t>
            </a:fld>
            <a:endParaRPr lang="en-US"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EC39D177-A6D3-4D43-AE5A-EFAED9FA6E63}" type="slidenum">
              <a:rPr lang="en-US" smtClean="0"/>
              <a:pPr/>
              <a:t>3</a:t>
            </a:fld>
            <a:endParaRPr 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CD915CD-6610-4F94-8268-7DF01D0A7910}" type="slidenum">
              <a:rPr lang="en-US" smtClean="0"/>
              <a:pPr/>
              <a:t>4</a:t>
            </a:fld>
            <a:endParaRPr 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2AA36F6-DD8F-4DFE-800B-FCAD5EBC0959}" type="slidenum">
              <a:rPr lang="en-US" smtClean="0"/>
              <a:pPr/>
              <a:t>5</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FA99C120-EA41-4786-836E-605EAABCC02B}" type="slidenum">
              <a:rPr lang="en-US" smtClean="0"/>
              <a:pPr/>
              <a:t>6</a:t>
            </a:fld>
            <a:endParaRPr lang="en-US" smtClean="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E67CC9B1-10E7-444C-B20A-3CBAB1379662}" type="slidenum">
              <a:rPr lang="en-US" smtClean="0"/>
              <a:pPr/>
              <a:t>7</a:t>
            </a:fld>
            <a:endParaRPr 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1D9D3F12-A05E-45A2-B7C7-E01972171D15}" type="slidenum">
              <a:rPr lang="en-US" smtClean="0"/>
              <a:pPr/>
              <a:t>8</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EC0110C4-ECB9-489A-B8A2-B78B7730EF5F}" type="slidenum">
              <a:rPr lang="en-US" smtClean="0"/>
              <a:pPr/>
              <a:t>9</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6050" y="152400"/>
            <a:ext cx="1962150"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52400"/>
            <a:ext cx="573405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47800"/>
            <a:ext cx="38100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152400"/>
            <a:ext cx="7772400" cy="762000"/>
          </a:xfrm>
          <a:prstGeom prst="rect">
            <a:avLst/>
          </a:prstGeom>
          <a:noFill/>
          <a:ln w="12700">
            <a:noFill/>
            <a:miter lim="800000"/>
            <a:headEnd/>
            <a:tailEnd/>
          </a:ln>
        </p:spPr>
        <p:txBody>
          <a:bodyPr vert="horz" wrap="square" lIns="90487" tIns="44450" rIns="90487" bIns="4445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447800"/>
            <a:ext cx="7772400" cy="4648200"/>
          </a:xfrm>
          <a:prstGeom prst="rect">
            <a:avLst/>
          </a:prstGeom>
          <a:noFill/>
          <a:ln w="12700">
            <a:noFill/>
            <a:miter lim="800000"/>
            <a:headEnd/>
            <a:tailEnd/>
          </a:ln>
        </p:spPr>
        <p:txBody>
          <a:bodyPr vert="horz" wrap="square" lIns="90487" tIns="44450" rIns="90487"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7" name="Rectangle 5"/>
          <p:cNvSpPr>
            <a:spLocks noChangeArrowheads="1"/>
          </p:cNvSpPr>
          <p:nvPr/>
        </p:nvSpPr>
        <p:spPr bwMode="blackGray">
          <a:xfrm>
            <a:off x="0" y="838200"/>
            <a:ext cx="6950075" cy="74613"/>
          </a:xfrm>
          <a:prstGeom prst="rect">
            <a:avLst/>
          </a:prstGeom>
          <a:solidFill>
            <a:srgbClr val="666699">
              <a:alpha val="50000"/>
            </a:srgbClr>
          </a:solidFill>
          <a:ln w="9525">
            <a:noFill/>
            <a:miter lim="800000"/>
            <a:headEnd/>
            <a:tailEnd/>
          </a:ln>
          <a:effectLst/>
        </p:spPr>
        <p:txBody>
          <a:bodyPr wrap="none" anchor="ctr"/>
          <a:lstStyle/>
          <a:p>
            <a:pPr>
              <a:defRPr/>
            </a:pPr>
            <a:endParaRPr lang="en-US"/>
          </a:p>
        </p:txBody>
      </p:sp>
      <p:sp>
        <p:nvSpPr>
          <p:cNvPr id="23558" name="Rectangle 6"/>
          <p:cNvSpPr>
            <a:spLocks noChangeArrowheads="1"/>
          </p:cNvSpPr>
          <p:nvPr/>
        </p:nvSpPr>
        <p:spPr bwMode="auto">
          <a:xfrm rot="-5400000">
            <a:off x="5457032" y="3174206"/>
            <a:ext cx="6858000" cy="509587"/>
          </a:xfrm>
          <a:prstGeom prst="rect">
            <a:avLst/>
          </a:prstGeom>
          <a:solidFill>
            <a:srgbClr val="666699">
              <a:alpha val="50000"/>
            </a:srgbClr>
          </a:solidFill>
          <a:ln w="9525">
            <a:noFill/>
            <a:miter lim="800000"/>
            <a:headEnd/>
            <a:tailEnd/>
          </a:ln>
          <a:effectLst/>
        </p:spPr>
        <p:txBody>
          <a:bodyPr wrap="none" anchor="ctr"/>
          <a:lstStyle/>
          <a:p>
            <a:pPr>
              <a:defRPr/>
            </a:pPr>
            <a:endParaRPr lang="en-US"/>
          </a:p>
        </p:txBody>
      </p:sp>
      <p:pic>
        <p:nvPicPr>
          <p:cNvPr id="1030" name="Picture 7" descr="CERCSlogo"/>
          <p:cNvPicPr>
            <a:picLocks noChangeAspect="1" noChangeArrowheads="1"/>
          </p:cNvPicPr>
          <p:nvPr userDrawn="1"/>
        </p:nvPicPr>
        <p:blipFill>
          <a:blip r:embed="rId13" cstate="print"/>
          <a:srcRect/>
          <a:stretch>
            <a:fillRect/>
          </a:stretch>
        </p:blipFill>
        <p:spPr bwMode="auto">
          <a:xfrm>
            <a:off x="0" y="0"/>
            <a:ext cx="1143000" cy="804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2800">
          <a:solidFill>
            <a:schemeClr val="tx2"/>
          </a:solidFill>
          <a:latin typeface="+mj-lt"/>
          <a:ea typeface="+mj-ea"/>
          <a:cs typeface="+mj-cs"/>
        </a:defRPr>
      </a:lvl1pPr>
      <a:lvl2pPr algn="ctr" rtl="0" eaLnBrk="0" fontAlgn="base" hangingPunct="0">
        <a:spcBef>
          <a:spcPct val="0"/>
        </a:spcBef>
        <a:spcAft>
          <a:spcPct val="0"/>
        </a:spcAft>
        <a:defRPr sz="2800">
          <a:solidFill>
            <a:schemeClr val="tx2"/>
          </a:solidFill>
          <a:latin typeface="Arial" charset="0"/>
        </a:defRPr>
      </a:lvl2pPr>
      <a:lvl3pPr algn="ctr" rtl="0" eaLnBrk="0" fontAlgn="base" hangingPunct="0">
        <a:spcBef>
          <a:spcPct val="0"/>
        </a:spcBef>
        <a:spcAft>
          <a:spcPct val="0"/>
        </a:spcAft>
        <a:defRPr sz="2800">
          <a:solidFill>
            <a:schemeClr val="tx2"/>
          </a:solidFill>
          <a:latin typeface="Arial" charset="0"/>
        </a:defRPr>
      </a:lvl3pPr>
      <a:lvl4pPr algn="ctr" rtl="0" eaLnBrk="0" fontAlgn="base" hangingPunct="0">
        <a:spcBef>
          <a:spcPct val="0"/>
        </a:spcBef>
        <a:spcAft>
          <a:spcPct val="0"/>
        </a:spcAft>
        <a:defRPr sz="2800">
          <a:solidFill>
            <a:schemeClr val="tx2"/>
          </a:solidFill>
          <a:latin typeface="Arial" charset="0"/>
        </a:defRPr>
      </a:lvl4pPr>
      <a:lvl5pPr algn="ctr" rtl="0" eaLnBrk="0" fontAlgn="base" hangingPunct="0">
        <a:spcBef>
          <a:spcPct val="0"/>
        </a:spcBef>
        <a:spcAft>
          <a:spcPct val="0"/>
        </a:spcAft>
        <a:defRPr sz="2800">
          <a:solidFill>
            <a:schemeClr val="tx2"/>
          </a:solidFill>
          <a:latin typeface="Arial" charset="0"/>
        </a:defRPr>
      </a:lvl5pPr>
      <a:lvl6pPr marL="457200" algn="ctr" rtl="0" eaLnBrk="0" fontAlgn="base" hangingPunct="0">
        <a:spcBef>
          <a:spcPct val="0"/>
        </a:spcBef>
        <a:spcAft>
          <a:spcPct val="0"/>
        </a:spcAft>
        <a:defRPr sz="2800">
          <a:solidFill>
            <a:schemeClr val="tx2"/>
          </a:solidFill>
          <a:latin typeface="Arial" charset="0"/>
        </a:defRPr>
      </a:lvl6pPr>
      <a:lvl7pPr marL="914400" algn="ctr" rtl="0" eaLnBrk="0" fontAlgn="base" hangingPunct="0">
        <a:spcBef>
          <a:spcPct val="0"/>
        </a:spcBef>
        <a:spcAft>
          <a:spcPct val="0"/>
        </a:spcAft>
        <a:defRPr sz="2800">
          <a:solidFill>
            <a:schemeClr val="tx2"/>
          </a:solidFill>
          <a:latin typeface="Arial" charset="0"/>
        </a:defRPr>
      </a:lvl7pPr>
      <a:lvl8pPr marL="1371600" algn="ctr" rtl="0" eaLnBrk="0" fontAlgn="base" hangingPunct="0">
        <a:spcBef>
          <a:spcPct val="0"/>
        </a:spcBef>
        <a:spcAft>
          <a:spcPct val="0"/>
        </a:spcAft>
        <a:defRPr sz="2800">
          <a:solidFill>
            <a:schemeClr val="tx2"/>
          </a:solidFill>
          <a:latin typeface="Arial" charset="0"/>
        </a:defRPr>
      </a:lvl8pPr>
      <a:lvl9pPr marL="1828800" algn="ctr" rtl="0" eaLnBrk="0" fontAlgn="base" hangingPunct="0">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SzPct val="10000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000">
          <a:solidFill>
            <a:srgbClr val="003399"/>
          </a:solidFill>
          <a:latin typeface="+mn-lt"/>
        </a:defRPr>
      </a:lvl2pPr>
      <a:lvl3pPr marL="1143000" indent="-228600" algn="l" rtl="0" eaLnBrk="0" fontAlgn="base" hangingPunct="0">
        <a:spcBef>
          <a:spcPct val="20000"/>
        </a:spcBef>
        <a:spcAft>
          <a:spcPct val="0"/>
        </a:spcAft>
        <a:buSzPct val="100000"/>
        <a:buChar char="•"/>
        <a:defRPr>
          <a:solidFill>
            <a:srgbClr val="006600"/>
          </a:solidFill>
          <a:latin typeface="+mn-lt"/>
        </a:defRPr>
      </a:lvl3pPr>
      <a:lvl4pPr marL="1600200" indent="-228600" algn="l" rtl="0" eaLnBrk="0" fontAlgn="base" hangingPunct="0">
        <a:spcBef>
          <a:spcPct val="20000"/>
        </a:spcBef>
        <a:spcAft>
          <a:spcPct val="0"/>
        </a:spcAft>
        <a:buSzPct val="100000"/>
        <a:buChar char="–"/>
        <a:defRPr>
          <a:solidFill>
            <a:schemeClr val="tx1"/>
          </a:solidFill>
          <a:latin typeface="+mn-lt"/>
        </a:defRPr>
      </a:lvl4pPr>
      <a:lvl5pPr marL="2057400" indent="-228600" algn="l" rtl="0" eaLnBrk="0" fontAlgn="base" hangingPunct="0">
        <a:spcBef>
          <a:spcPct val="20000"/>
        </a:spcBef>
        <a:spcAft>
          <a:spcPct val="0"/>
        </a:spcAft>
        <a:buSzPct val="100000"/>
        <a:buChar char="»"/>
        <a:defRPr>
          <a:solidFill>
            <a:schemeClr val="tx1"/>
          </a:solidFill>
          <a:latin typeface="+mn-lt"/>
        </a:defRPr>
      </a:lvl5pPr>
      <a:lvl6pPr marL="2514600" indent="-228600" algn="l" rtl="0" eaLnBrk="0" fontAlgn="base" hangingPunct="0">
        <a:spcBef>
          <a:spcPct val="20000"/>
        </a:spcBef>
        <a:spcAft>
          <a:spcPct val="0"/>
        </a:spcAft>
        <a:buSzPct val="100000"/>
        <a:buChar char="»"/>
        <a:defRPr>
          <a:solidFill>
            <a:schemeClr val="tx1"/>
          </a:solidFill>
          <a:latin typeface="+mn-lt"/>
        </a:defRPr>
      </a:lvl6pPr>
      <a:lvl7pPr marL="2971800" indent="-228600" algn="l" rtl="0" eaLnBrk="0" fontAlgn="base" hangingPunct="0">
        <a:spcBef>
          <a:spcPct val="20000"/>
        </a:spcBef>
        <a:spcAft>
          <a:spcPct val="0"/>
        </a:spcAft>
        <a:buSzPct val="100000"/>
        <a:buChar char="»"/>
        <a:defRPr>
          <a:solidFill>
            <a:schemeClr val="tx1"/>
          </a:solidFill>
          <a:latin typeface="+mn-lt"/>
        </a:defRPr>
      </a:lvl7pPr>
      <a:lvl8pPr marL="3429000" indent="-228600" algn="l" rtl="0" eaLnBrk="0" fontAlgn="base" hangingPunct="0">
        <a:spcBef>
          <a:spcPct val="20000"/>
        </a:spcBef>
        <a:spcAft>
          <a:spcPct val="0"/>
        </a:spcAft>
        <a:buSzPct val="100000"/>
        <a:buChar char="»"/>
        <a:defRPr>
          <a:solidFill>
            <a:schemeClr val="tx1"/>
          </a:solidFill>
          <a:latin typeface="+mn-lt"/>
        </a:defRPr>
      </a:lvl8pPr>
      <a:lvl9pPr marL="3886200" indent="-228600" algn="l" rtl="0" eaLnBrk="0" fontAlgn="base" hangingPunct="0">
        <a:spcBef>
          <a:spcPct val="20000"/>
        </a:spcBef>
        <a:spcAft>
          <a:spcPct val="0"/>
        </a:spcAft>
        <a:buSzPct val="10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2.wmf"/><Relationship Id="rId7"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image" Target="../media/image4.wmf"/><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wmf"/></Relationships>
</file>

<file path=ppt/slides/_rels/slide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8.emf"/><Relationship Id="rId4" Type="http://schemas.openxmlformats.org/officeDocument/2006/relationships/image" Target="../media/image17.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idx="4294967295"/>
          </p:nvPr>
        </p:nvSpPr>
        <p:spPr>
          <a:xfrm>
            <a:off x="888936" y="272876"/>
            <a:ext cx="7772400" cy="2305050"/>
          </a:xfrm>
        </p:spPr>
        <p:txBody>
          <a:bodyPr/>
          <a:lstStyle/>
          <a:p>
            <a:r>
              <a:rPr lang="en-US" b="1" dirty="0" smtClean="0"/>
              <a:t>Center for Experimental Research </a:t>
            </a:r>
            <a:br>
              <a:rPr lang="en-US" b="1" dirty="0" smtClean="0"/>
            </a:br>
            <a:r>
              <a:rPr lang="en-US" b="1" dirty="0" smtClean="0"/>
              <a:t>in Computer Systems</a:t>
            </a:r>
            <a:br>
              <a:rPr lang="en-US" b="1" dirty="0" smtClean="0"/>
            </a:br>
            <a:r>
              <a:rPr lang="en-US" dirty="0" smtClean="0"/>
              <a:t/>
            </a:r>
            <a:br>
              <a:rPr lang="en-US" dirty="0" smtClean="0"/>
            </a:br>
            <a:r>
              <a:rPr lang="en-US" dirty="0" smtClean="0"/>
              <a:t>Georgia Institute of Technology</a:t>
            </a:r>
            <a:br>
              <a:rPr lang="en-US" dirty="0" smtClean="0"/>
            </a:br>
            <a:r>
              <a:rPr lang="en-US" dirty="0" smtClean="0"/>
              <a:t>Ohio State University</a:t>
            </a:r>
            <a:endParaRPr lang="en-US" sz="2600" dirty="0" smtClean="0"/>
          </a:p>
        </p:txBody>
      </p:sp>
      <p:sp>
        <p:nvSpPr>
          <p:cNvPr id="3075" name="Rectangle 5"/>
          <p:cNvSpPr>
            <a:spLocks noGrp="1" noChangeArrowheads="1"/>
          </p:cNvSpPr>
          <p:nvPr>
            <p:ph type="subTitle" idx="4294967295"/>
          </p:nvPr>
        </p:nvSpPr>
        <p:spPr>
          <a:xfrm>
            <a:off x="1047750" y="3849688"/>
            <a:ext cx="6400800" cy="2125662"/>
          </a:xfrm>
        </p:spPr>
        <p:txBody>
          <a:bodyPr/>
          <a:lstStyle/>
          <a:p>
            <a:pPr marL="0" indent="0" algn="ctr">
              <a:lnSpc>
                <a:spcPct val="90000"/>
              </a:lnSpc>
              <a:buFontTx/>
              <a:buNone/>
            </a:pPr>
            <a:r>
              <a:rPr lang="en-US" smtClean="0"/>
              <a:t>Karsten Schwan, Calton Pu, Douglas Blough, Sudhakar Yalamanchili</a:t>
            </a:r>
          </a:p>
          <a:p>
            <a:pPr marL="0" indent="0" algn="ctr">
              <a:lnSpc>
                <a:spcPct val="90000"/>
              </a:lnSpc>
              <a:buFontTx/>
              <a:buNone/>
            </a:pPr>
            <a:endParaRPr lang="en-US" smtClean="0"/>
          </a:p>
          <a:p>
            <a:pPr marL="0" indent="0" algn="ctr">
              <a:lnSpc>
                <a:spcPct val="90000"/>
              </a:lnSpc>
              <a:buFontTx/>
              <a:buNone/>
            </a:pPr>
            <a:r>
              <a:rPr lang="en-US" smtClean="0"/>
              <a:t>Jay Ramananathan</a:t>
            </a:r>
          </a:p>
          <a:p>
            <a:pPr marL="0" indent="0" algn="ctr">
              <a:lnSpc>
                <a:spcPct val="90000"/>
              </a:lnSpc>
              <a:buFontTx/>
              <a:buNone/>
            </a:pPr>
            <a:r>
              <a:rPr lang="en-US" smtClean="0"/>
              <a:t>Rajiv Ramnath</a:t>
            </a:r>
          </a:p>
        </p:txBody>
      </p:sp>
      <p:sp>
        <p:nvSpPr>
          <p:cNvPr id="3076" name="Rectangle 6"/>
          <p:cNvSpPr>
            <a:spLocks noChangeArrowheads="1"/>
          </p:cNvSpPr>
          <p:nvPr/>
        </p:nvSpPr>
        <p:spPr bwMode="auto">
          <a:xfrm>
            <a:off x="0" y="5729288"/>
            <a:ext cx="8518525" cy="908050"/>
          </a:xfrm>
          <a:prstGeom prst="rect">
            <a:avLst/>
          </a:prstGeom>
          <a:noFill/>
          <a:ln w="12700">
            <a:noFill/>
            <a:miter lim="800000"/>
            <a:headEnd/>
            <a:tailEnd/>
          </a:ln>
        </p:spPr>
        <p:txBody>
          <a:bodyPr lIns="90487" tIns="44450" rIns="90487" bIns="44450" anchor="ctr"/>
          <a:lstStyle/>
          <a:p>
            <a:r>
              <a:rPr lang="en-US" sz="2000">
                <a:solidFill>
                  <a:srgbClr val="990000"/>
                </a:solidFill>
                <a:latin typeface="Arial" charset="0"/>
              </a:rPr>
              <a:t>IUCRCERCS NSF Industry University Co-operative Research Center</a:t>
            </a:r>
          </a:p>
        </p:txBody>
      </p:sp>
      <p:pic>
        <p:nvPicPr>
          <p:cNvPr id="5" name="Picture 5" descr="CERCSlogo"/>
          <p:cNvPicPr>
            <a:picLocks noChangeAspect="1" noChangeArrowheads="1"/>
          </p:cNvPicPr>
          <p:nvPr/>
        </p:nvPicPr>
        <p:blipFill>
          <a:blip r:embed="rId3" cstate="print"/>
          <a:srcRect/>
          <a:stretch>
            <a:fillRect/>
          </a:stretch>
        </p:blipFill>
        <p:spPr bwMode="auto">
          <a:xfrm>
            <a:off x="0" y="0"/>
            <a:ext cx="1682750" cy="118745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704850" y="0"/>
            <a:ext cx="7502525" cy="762000"/>
          </a:xfrm>
          <a:prstGeom prst="rect">
            <a:avLst/>
          </a:prstGeom>
          <a:noFill/>
          <a:ln w="12700">
            <a:noFill/>
            <a:miter lim="800000"/>
            <a:headEnd/>
            <a:tailEnd/>
          </a:ln>
        </p:spPr>
        <p:txBody>
          <a:bodyPr lIns="90487" tIns="44450" rIns="90487" bIns="44450" anchor="ctr"/>
          <a:lstStyle/>
          <a:p>
            <a:r>
              <a:rPr lang="en-US" b="1">
                <a:solidFill>
                  <a:schemeClr val="tx2"/>
                </a:solidFill>
                <a:latin typeface="Arial" charset="0"/>
              </a:rPr>
              <a:t>Mission</a:t>
            </a:r>
            <a:endParaRPr lang="en-US">
              <a:solidFill>
                <a:schemeClr val="tx2"/>
              </a:solidFill>
              <a:latin typeface="Arial" charset="0"/>
            </a:endParaRPr>
          </a:p>
        </p:txBody>
      </p:sp>
      <p:sp>
        <p:nvSpPr>
          <p:cNvPr id="183301" name="Cloud"/>
          <p:cNvSpPr>
            <a:spLocks noChangeAspect="1" noEditPoints="1" noChangeArrowheads="1"/>
          </p:cNvSpPr>
          <p:nvPr/>
        </p:nvSpPr>
        <p:spPr bwMode="auto">
          <a:xfrm>
            <a:off x="5334000" y="4030663"/>
            <a:ext cx="1450975" cy="8477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nchor="ctr" anchorCtr="1"/>
          <a:lstStyle/>
          <a:p>
            <a:pPr>
              <a:defRPr/>
            </a:pPr>
            <a:r>
              <a:rPr lang="en-US" sz="1200" dirty="0" smtClean="0"/>
              <a:t>Scientific/</a:t>
            </a:r>
            <a:endParaRPr lang="en-US" sz="1200" dirty="0"/>
          </a:p>
          <a:p>
            <a:pPr>
              <a:defRPr/>
            </a:pPr>
            <a:r>
              <a:rPr lang="en-US" sz="1200" dirty="0"/>
              <a:t>Engineering</a:t>
            </a:r>
            <a:r>
              <a:rPr lang="en-US" sz="1600" dirty="0"/>
              <a:t>       </a:t>
            </a:r>
          </a:p>
        </p:txBody>
      </p:sp>
      <p:sp>
        <p:nvSpPr>
          <p:cNvPr id="183302" name="Cloud"/>
          <p:cNvSpPr>
            <a:spLocks noChangeAspect="1" noEditPoints="1" noChangeArrowheads="1"/>
          </p:cNvSpPr>
          <p:nvPr/>
        </p:nvSpPr>
        <p:spPr bwMode="auto">
          <a:xfrm>
            <a:off x="5168900" y="1958975"/>
            <a:ext cx="1808163" cy="127793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nchor="ctr" anchorCtr="1"/>
          <a:lstStyle/>
          <a:p>
            <a:pPr>
              <a:defRPr/>
            </a:pPr>
            <a:r>
              <a:rPr lang="en-US" sz="1200" dirty="0"/>
              <a:t>Enterprise</a:t>
            </a:r>
          </a:p>
          <a:p>
            <a:pPr>
              <a:defRPr/>
            </a:pPr>
            <a:r>
              <a:rPr lang="en-US" sz="1200" dirty="0"/>
              <a:t>+ </a:t>
            </a:r>
            <a:r>
              <a:rPr lang="en-US" sz="1200" dirty="0" smtClean="0"/>
              <a:t>Cloud Computing</a:t>
            </a:r>
            <a:endParaRPr lang="en-US" sz="1200" dirty="0"/>
          </a:p>
        </p:txBody>
      </p:sp>
      <p:sp>
        <p:nvSpPr>
          <p:cNvPr id="183303" name="Cloud"/>
          <p:cNvSpPr>
            <a:spLocks noChangeAspect="1" noEditPoints="1" noChangeArrowheads="1"/>
          </p:cNvSpPr>
          <p:nvPr/>
        </p:nvSpPr>
        <p:spPr bwMode="auto">
          <a:xfrm>
            <a:off x="3067844" y="5416550"/>
            <a:ext cx="2847534" cy="7239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nchor="ctr" anchorCtr="1"/>
          <a:lstStyle/>
          <a:p>
            <a:pPr algn="l">
              <a:defRPr/>
            </a:pPr>
            <a:r>
              <a:rPr lang="en-US" sz="1200" dirty="0" smtClean="0"/>
              <a:t>Client and Edge Devices</a:t>
            </a:r>
            <a:endParaRPr lang="en-US" sz="1200" dirty="0"/>
          </a:p>
        </p:txBody>
      </p:sp>
      <p:sp>
        <p:nvSpPr>
          <p:cNvPr id="183304" name="Cloud"/>
          <p:cNvSpPr>
            <a:spLocks noChangeAspect="1" noEditPoints="1" noChangeArrowheads="1"/>
          </p:cNvSpPr>
          <p:nvPr/>
        </p:nvSpPr>
        <p:spPr bwMode="auto">
          <a:xfrm>
            <a:off x="1174750" y="2514600"/>
            <a:ext cx="3581400" cy="2743200"/>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a:effectLst>
            <a:outerShdw dist="107763" dir="2700000" algn="ctr" rotWithShape="0">
              <a:srgbClr val="808080"/>
            </a:outerShdw>
          </a:effectLst>
        </p:spPr>
        <p:txBody>
          <a:bodyPr/>
          <a:lstStyle/>
          <a:p>
            <a:pPr algn="l">
              <a:defRPr/>
            </a:pPr>
            <a:r>
              <a:rPr lang="en-US" sz="1600"/>
              <a:t>        </a:t>
            </a:r>
          </a:p>
        </p:txBody>
      </p:sp>
      <p:pic>
        <p:nvPicPr>
          <p:cNvPr id="4103" name="Picture 9"/>
          <p:cNvPicPr>
            <a:picLocks noChangeArrowheads="1"/>
          </p:cNvPicPr>
          <p:nvPr/>
        </p:nvPicPr>
        <p:blipFill>
          <a:blip r:embed="rId3" cstate="print"/>
          <a:srcRect/>
          <a:stretch>
            <a:fillRect/>
          </a:stretch>
        </p:blipFill>
        <p:spPr bwMode="auto">
          <a:xfrm>
            <a:off x="1603375" y="2819400"/>
            <a:ext cx="1328738" cy="1069975"/>
          </a:xfrm>
          <a:prstGeom prst="rect">
            <a:avLst/>
          </a:prstGeom>
          <a:noFill/>
          <a:ln w="12700">
            <a:noFill/>
            <a:miter lim="800000"/>
            <a:headEnd/>
            <a:tailEnd/>
          </a:ln>
        </p:spPr>
      </p:pic>
      <p:pic>
        <p:nvPicPr>
          <p:cNvPr id="4104" name="Picture 10"/>
          <p:cNvPicPr>
            <a:picLocks noChangeArrowheads="1"/>
          </p:cNvPicPr>
          <p:nvPr/>
        </p:nvPicPr>
        <p:blipFill>
          <a:blip r:embed="rId4" cstate="print"/>
          <a:srcRect/>
          <a:stretch>
            <a:fillRect/>
          </a:stretch>
        </p:blipFill>
        <p:spPr bwMode="auto">
          <a:xfrm>
            <a:off x="2065338" y="2892425"/>
            <a:ext cx="531812" cy="447675"/>
          </a:xfrm>
          <a:prstGeom prst="rect">
            <a:avLst/>
          </a:prstGeom>
          <a:noFill/>
          <a:ln w="12700">
            <a:noFill/>
            <a:miter lim="800000"/>
            <a:headEnd/>
            <a:tailEnd/>
          </a:ln>
        </p:spPr>
      </p:pic>
      <p:sp>
        <p:nvSpPr>
          <p:cNvPr id="183307" name="Line 11"/>
          <p:cNvSpPr>
            <a:spLocks noChangeShapeType="1"/>
          </p:cNvSpPr>
          <p:nvPr/>
        </p:nvSpPr>
        <p:spPr bwMode="auto">
          <a:xfrm>
            <a:off x="2216150" y="3155950"/>
            <a:ext cx="88900" cy="23813"/>
          </a:xfrm>
          <a:prstGeom prst="line">
            <a:avLst/>
          </a:prstGeom>
          <a:noFill/>
          <a:ln w="25400">
            <a:solidFill>
              <a:schemeClr val="accent2"/>
            </a:solidFill>
            <a:round/>
            <a:headEnd/>
            <a:tailEnd/>
          </a:ln>
          <a:effectLst>
            <a:outerShdw dist="17961" dir="2700000" algn="ctr" rotWithShape="0">
              <a:srgbClr val="000000"/>
            </a:outerShdw>
          </a:effectLst>
        </p:spPr>
        <p:txBody>
          <a:bodyPr wrap="none" anchor="ctr"/>
          <a:lstStyle/>
          <a:p>
            <a:pPr>
              <a:defRPr/>
            </a:pPr>
            <a:endParaRPr lang="en-US"/>
          </a:p>
        </p:txBody>
      </p:sp>
      <p:sp>
        <p:nvSpPr>
          <p:cNvPr id="4106" name="Line 12"/>
          <p:cNvSpPr>
            <a:spLocks noChangeShapeType="1"/>
          </p:cNvSpPr>
          <p:nvPr/>
        </p:nvSpPr>
        <p:spPr bwMode="auto">
          <a:xfrm flipV="1">
            <a:off x="2343150" y="3081338"/>
            <a:ext cx="92075" cy="141287"/>
          </a:xfrm>
          <a:prstGeom prst="line">
            <a:avLst/>
          </a:prstGeom>
          <a:noFill/>
          <a:ln w="25400">
            <a:solidFill>
              <a:schemeClr val="accent2"/>
            </a:solidFill>
            <a:round/>
            <a:headEnd/>
            <a:tailEnd/>
          </a:ln>
        </p:spPr>
        <p:txBody>
          <a:bodyPr wrap="none" anchor="ctr"/>
          <a:lstStyle/>
          <a:p>
            <a:endParaRPr lang="en-US"/>
          </a:p>
        </p:txBody>
      </p:sp>
      <p:sp>
        <p:nvSpPr>
          <p:cNvPr id="183309" name="Line 13"/>
          <p:cNvSpPr>
            <a:spLocks noChangeShapeType="1"/>
          </p:cNvSpPr>
          <p:nvPr/>
        </p:nvSpPr>
        <p:spPr bwMode="auto">
          <a:xfrm>
            <a:off x="2336800" y="3032125"/>
            <a:ext cx="331788" cy="198438"/>
          </a:xfrm>
          <a:prstGeom prst="line">
            <a:avLst/>
          </a:prstGeom>
          <a:noFill/>
          <a:ln w="25400">
            <a:solidFill>
              <a:schemeClr val="accent2"/>
            </a:solidFill>
            <a:round/>
            <a:headEnd/>
            <a:tailEnd/>
          </a:ln>
          <a:effectLst>
            <a:outerShdw dist="17961" dir="2700000" algn="ctr" rotWithShape="0">
              <a:srgbClr val="000000"/>
            </a:outerShdw>
          </a:effectLst>
        </p:spPr>
        <p:txBody>
          <a:bodyPr wrap="none" anchor="ctr"/>
          <a:lstStyle/>
          <a:p>
            <a:pPr>
              <a:defRPr/>
            </a:pPr>
            <a:endParaRPr lang="en-US"/>
          </a:p>
        </p:txBody>
      </p:sp>
      <p:sp>
        <p:nvSpPr>
          <p:cNvPr id="183310" name="Line 14"/>
          <p:cNvSpPr>
            <a:spLocks noChangeShapeType="1"/>
          </p:cNvSpPr>
          <p:nvPr/>
        </p:nvSpPr>
        <p:spPr bwMode="auto">
          <a:xfrm flipV="1">
            <a:off x="1995488" y="3108325"/>
            <a:ext cx="166687" cy="417513"/>
          </a:xfrm>
          <a:prstGeom prst="line">
            <a:avLst/>
          </a:prstGeom>
          <a:noFill/>
          <a:ln w="25400">
            <a:solidFill>
              <a:schemeClr val="accent2"/>
            </a:solidFill>
            <a:round/>
            <a:headEnd/>
            <a:tailEnd/>
          </a:ln>
          <a:effectLst>
            <a:outerShdw dist="17961" dir="2700000" algn="ctr" rotWithShape="0">
              <a:schemeClr val="tx2"/>
            </a:outerShdw>
          </a:effectLst>
        </p:spPr>
        <p:txBody>
          <a:bodyPr wrap="none" anchor="ctr"/>
          <a:lstStyle/>
          <a:p>
            <a:pPr>
              <a:defRPr/>
            </a:pPr>
            <a:endParaRPr lang="en-US"/>
          </a:p>
        </p:txBody>
      </p:sp>
      <p:sp>
        <p:nvSpPr>
          <p:cNvPr id="183311" name="Freeform 15"/>
          <p:cNvSpPr>
            <a:spLocks/>
          </p:cNvSpPr>
          <p:nvPr/>
        </p:nvSpPr>
        <p:spPr bwMode="auto">
          <a:xfrm>
            <a:off x="2314575" y="3192463"/>
            <a:ext cx="39688" cy="409575"/>
          </a:xfrm>
          <a:custGeom>
            <a:avLst/>
            <a:gdLst/>
            <a:ahLst/>
            <a:cxnLst>
              <a:cxn ang="0">
                <a:pos x="0" y="253"/>
              </a:cxn>
              <a:cxn ang="0">
                <a:pos x="0" y="129"/>
              </a:cxn>
              <a:cxn ang="0">
                <a:pos x="31" y="153"/>
              </a:cxn>
              <a:cxn ang="0">
                <a:pos x="31" y="0"/>
              </a:cxn>
            </a:cxnLst>
            <a:rect l="0" t="0" r="r" b="b"/>
            <a:pathLst>
              <a:path w="32" h="254">
                <a:moveTo>
                  <a:pt x="0" y="253"/>
                </a:moveTo>
                <a:lnTo>
                  <a:pt x="0" y="129"/>
                </a:lnTo>
                <a:lnTo>
                  <a:pt x="31" y="153"/>
                </a:lnTo>
                <a:lnTo>
                  <a:pt x="31" y="0"/>
                </a:lnTo>
              </a:path>
            </a:pathLst>
          </a:custGeom>
          <a:noFill/>
          <a:ln w="25400" cap="rnd" cmpd="sng">
            <a:solidFill>
              <a:schemeClr val="accent2"/>
            </a:solidFill>
            <a:prstDash val="solid"/>
            <a:round/>
            <a:headEnd type="none" w="med" len="med"/>
            <a:tailEnd type="none" w="med" len="med"/>
          </a:ln>
          <a:effectLst>
            <a:outerShdw dist="17961" dir="2700000" algn="ctr" rotWithShape="0">
              <a:schemeClr val="tx2"/>
            </a:outerShdw>
          </a:effectLst>
        </p:spPr>
        <p:txBody>
          <a:bodyPr/>
          <a:lstStyle/>
          <a:p>
            <a:pPr>
              <a:defRPr/>
            </a:pPr>
            <a:endParaRPr lang="en-US"/>
          </a:p>
        </p:txBody>
      </p:sp>
      <p:sp>
        <p:nvSpPr>
          <p:cNvPr id="183312" name="Freeform 16"/>
          <p:cNvSpPr>
            <a:spLocks/>
          </p:cNvSpPr>
          <p:nvPr/>
        </p:nvSpPr>
        <p:spPr bwMode="auto">
          <a:xfrm>
            <a:off x="2484438" y="3119438"/>
            <a:ext cx="165100" cy="458787"/>
          </a:xfrm>
          <a:custGeom>
            <a:avLst/>
            <a:gdLst/>
            <a:ahLst/>
            <a:cxnLst>
              <a:cxn ang="0">
                <a:pos x="135" y="285"/>
              </a:cxn>
              <a:cxn ang="0">
                <a:pos x="66" y="120"/>
              </a:cxn>
              <a:cxn ang="0">
                <a:pos x="54" y="170"/>
              </a:cxn>
              <a:cxn ang="0">
                <a:pos x="0" y="0"/>
              </a:cxn>
            </a:cxnLst>
            <a:rect l="0" t="0" r="r" b="b"/>
            <a:pathLst>
              <a:path w="136" h="286">
                <a:moveTo>
                  <a:pt x="135" y="285"/>
                </a:moveTo>
                <a:lnTo>
                  <a:pt x="66" y="120"/>
                </a:lnTo>
                <a:lnTo>
                  <a:pt x="54" y="170"/>
                </a:lnTo>
                <a:lnTo>
                  <a:pt x="0" y="0"/>
                </a:lnTo>
              </a:path>
            </a:pathLst>
          </a:custGeom>
          <a:noFill/>
          <a:ln w="25400" cap="rnd" cmpd="sng">
            <a:solidFill>
              <a:schemeClr val="accent2"/>
            </a:solidFill>
            <a:prstDash val="solid"/>
            <a:round/>
            <a:headEnd type="none" w="med" len="med"/>
            <a:tailEnd type="none" w="med" len="med"/>
          </a:ln>
          <a:effectLst>
            <a:outerShdw dist="17961" dir="2700000" algn="ctr" rotWithShape="0">
              <a:schemeClr val="tx2"/>
            </a:outerShdw>
          </a:effectLst>
        </p:spPr>
        <p:txBody>
          <a:bodyPr/>
          <a:lstStyle/>
          <a:p>
            <a:pPr>
              <a:defRPr/>
            </a:pPr>
            <a:endParaRPr lang="en-US"/>
          </a:p>
        </p:txBody>
      </p:sp>
      <p:sp>
        <p:nvSpPr>
          <p:cNvPr id="183313" name="Line 17"/>
          <p:cNvSpPr>
            <a:spLocks noChangeShapeType="1"/>
          </p:cNvSpPr>
          <p:nvPr/>
        </p:nvSpPr>
        <p:spPr bwMode="auto">
          <a:xfrm flipV="1">
            <a:off x="1917700" y="2982913"/>
            <a:ext cx="379413" cy="317500"/>
          </a:xfrm>
          <a:prstGeom prst="line">
            <a:avLst/>
          </a:prstGeom>
          <a:noFill/>
          <a:ln w="25400">
            <a:solidFill>
              <a:schemeClr val="accent2"/>
            </a:solidFill>
            <a:round/>
            <a:headEnd/>
            <a:tailEnd/>
          </a:ln>
          <a:effectLst>
            <a:outerShdw dist="17961" dir="2700000" algn="ctr" rotWithShape="0">
              <a:schemeClr val="tx2"/>
            </a:outerShdw>
          </a:effectLst>
        </p:spPr>
        <p:txBody>
          <a:bodyPr wrap="none" anchor="ctr"/>
          <a:lstStyle/>
          <a:p>
            <a:pPr>
              <a:defRPr/>
            </a:pPr>
            <a:endParaRPr lang="en-US"/>
          </a:p>
        </p:txBody>
      </p:sp>
      <p:pic>
        <p:nvPicPr>
          <p:cNvPr id="4112" name="Picture 18"/>
          <p:cNvPicPr>
            <a:picLocks noChangeArrowheads="1"/>
          </p:cNvPicPr>
          <p:nvPr/>
        </p:nvPicPr>
        <p:blipFill>
          <a:blip r:embed="rId5" cstate="print"/>
          <a:srcRect/>
          <a:stretch>
            <a:fillRect/>
          </a:stretch>
        </p:blipFill>
        <p:spPr bwMode="auto">
          <a:xfrm>
            <a:off x="1792288" y="3055938"/>
            <a:ext cx="150812" cy="322262"/>
          </a:xfrm>
          <a:prstGeom prst="rect">
            <a:avLst/>
          </a:prstGeom>
          <a:noFill/>
          <a:ln w="12700">
            <a:noFill/>
            <a:miter lim="800000"/>
            <a:headEnd/>
            <a:tailEnd/>
          </a:ln>
        </p:spPr>
      </p:pic>
      <p:pic>
        <p:nvPicPr>
          <p:cNvPr id="4113" name="Picture 19"/>
          <p:cNvPicPr>
            <a:picLocks noChangeArrowheads="1"/>
          </p:cNvPicPr>
          <p:nvPr/>
        </p:nvPicPr>
        <p:blipFill>
          <a:blip r:embed="rId5" cstate="print"/>
          <a:srcRect/>
          <a:stretch>
            <a:fillRect/>
          </a:stretch>
        </p:blipFill>
        <p:spPr bwMode="auto">
          <a:xfrm>
            <a:off x="1855788" y="3440113"/>
            <a:ext cx="103187" cy="220662"/>
          </a:xfrm>
          <a:prstGeom prst="rect">
            <a:avLst/>
          </a:prstGeom>
          <a:noFill/>
          <a:ln w="12700">
            <a:noFill/>
            <a:miter lim="800000"/>
            <a:headEnd/>
            <a:tailEnd/>
          </a:ln>
        </p:spPr>
      </p:pic>
      <p:pic>
        <p:nvPicPr>
          <p:cNvPr id="4114" name="Picture 20"/>
          <p:cNvPicPr>
            <a:picLocks noChangeArrowheads="1"/>
          </p:cNvPicPr>
          <p:nvPr/>
        </p:nvPicPr>
        <p:blipFill>
          <a:blip r:embed="rId5" cstate="print"/>
          <a:srcRect/>
          <a:stretch>
            <a:fillRect/>
          </a:stretch>
        </p:blipFill>
        <p:spPr bwMode="auto">
          <a:xfrm>
            <a:off x="1933575" y="3440113"/>
            <a:ext cx="104775" cy="220662"/>
          </a:xfrm>
          <a:prstGeom prst="rect">
            <a:avLst/>
          </a:prstGeom>
          <a:noFill/>
          <a:ln w="12700">
            <a:noFill/>
            <a:miter lim="800000"/>
            <a:headEnd/>
            <a:tailEnd/>
          </a:ln>
        </p:spPr>
      </p:pic>
      <p:pic>
        <p:nvPicPr>
          <p:cNvPr id="4115" name="Picture 21"/>
          <p:cNvPicPr>
            <a:picLocks noChangeArrowheads="1"/>
          </p:cNvPicPr>
          <p:nvPr/>
        </p:nvPicPr>
        <p:blipFill>
          <a:blip r:embed="rId5" cstate="print"/>
          <a:srcRect/>
          <a:stretch>
            <a:fillRect/>
          </a:stretch>
        </p:blipFill>
        <p:spPr bwMode="auto">
          <a:xfrm>
            <a:off x="2006600" y="3440113"/>
            <a:ext cx="103188" cy="220662"/>
          </a:xfrm>
          <a:prstGeom prst="rect">
            <a:avLst/>
          </a:prstGeom>
          <a:noFill/>
          <a:ln w="12700">
            <a:noFill/>
            <a:miter lim="800000"/>
            <a:headEnd/>
            <a:tailEnd/>
          </a:ln>
        </p:spPr>
      </p:pic>
      <p:pic>
        <p:nvPicPr>
          <p:cNvPr id="4116" name="Picture 22"/>
          <p:cNvPicPr>
            <a:picLocks noChangeArrowheads="1"/>
          </p:cNvPicPr>
          <p:nvPr/>
        </p:nvPicPr>
        <p:blipFill>
          <a:blip r:embed="rId6" cstate="print"/>
          <a:srcRect/>
          <a:stretch>
            <a:fillRect/>
          </a:stretch>
        </p:blipFill>
        <p:spPr bwMode="auto">
          <a:xfrm>
            <a:off x="2557463" y="3536950"/>
            <a:ext cx="169862" cy="130175"/>
          </a:xfrm>
          <a:prstGeom prst="rect">
            <a:avLst/>
          </a:prstGeom>
          <a:noFill/>
          <a:ln w="12700">
            <a:noFill/>
            <a:miter lim="800000"/>
            <a:headEnd/>
            <a:tailEnd/>
          </a:ln>
        </p:spPr>
      </p:pic>
      <p:pic>
        <p:nvPicPr>
          <p:cNvPr id="4117" name="Picture 23"/>
          <p:cNvPicPr>
            <a:picLocks noChangeArrowheads="1"/>
          </p:cNvPicPr>
          <p:nvPr/>
        </p:nvPicPr>
        <p:blipFill>
          <a:blip r:embed="rId6" cstate="print"/>
          <a:srcRect/>
          <a:stretch>
            <a:fillRect/>
          </a:stretch>
        </p:blipFill>
        <p:spPr bwMode="auto">
          <a:xfrm>
            <a:off x="2262188" y="2960688"/>
            <a:ext cx="111125" cy="85725"/>
          </a:xfrm>
          <a:prstGeom prst="rect">
            <a:avLst/>
          </a:prstGeom>
          <a:noFill/>
          <a:ln w="12700">
            <a:noFill/>
            <a:miter lim="800000"/>
            <a:headEnd/>
            <a:tailEnd/>
          </a:ln>
        </p:spPr>
      </p:pic>
      <p:pic>
        <p:nvPicPr>
          <p:cNvPr id="4118" name="Picture 24"/>
          <p:cNvPicPr>
            <a:picLocks noChangeArrowheads="1"/>
          </p:cNvPicPr>
          <p:nvPr/>
        </p:nvPicPr>
        <p:blipFill>
          <a:blip r:embed="rId6" cstate="print"/>
          <a:srcRect/>
          <a:stretch>
            <a:fillRect/>
          </a:stretch>
        </p:blipFill>
        <p:spPr bwMode="auto">
          <a:xfrm>
            <a:off x="2409825" y="3070225"/>
            <a:ext cx="111125" cy="87313"/>
          </a:xfrm>
          <a:prstGeom prst="rect">
            <a:avLst/>
          </a:prstGeom>
          <a:noFill/>
          <a:ln w="12700">
            <a:noFill/>
            <a:miter lim="800000"/>
            <a:headEnd/>
            <a:tailEnd/>
          </a:ln>
        </p:spPr>
      </p:pic>
      <p:pic>
        <p:nvPicPr>
          <p:cNvPr id="4119" name="Picture 25"/>
          <p:cNvPicPr>
            <a:picLocks noChangeArrowheads="1"/>
          </p:cNvPicPr>
          <p:nvPr/>
        </p:nvPicPr>
        <p:blipFill>
          <a:blip r:embed="rId6" cstate="print"/>
          <a:srcRect/>
          <a:stretch>
            <a:fillRect/>
          </a:stretch>
        </p:blipFill>
        <p:spPr bwMode="auto">
          <a:xfrm>
            <a:off x="2114550" y="3070225"/>
            <a:ext cx="111125" cy="87313"/>
          </a:xfrm>
          <a:prstGeom prst="rect">
            <a:avLst/>
          </a:prstGeom>
          <a:noFill/>
          <a:ln w="12700">
            <a:noFill/>
            <a:miter lim="800000"/>
            <a:headEnd/>
            <a:tailEnd/>
          </a:ln>
        </p:spPr>
      </p:pic>
      <p:pic>
        <p:nvPicPr>
          <p:cNvPr id="4120" name="Picture 26"/>
          <p:cNvPicPr>
            <a:picLocks noChangeArrowheads="1"/>
          </p:cNvPicPr>
          <p:nvPr/>
        </p:nvPicPr>
        <p:blipFill>
          <a:blip r:embed="rId6" cstate="print"/>
          <a:srcRect/>
          <a:stretch>
            <a:fillRect/>
          </a:stretch>
        </p:blipFill>
        <p:spPr bwMode="auto">
          <a:xfrm>
            <a:off x="2273300" y="3154363"/>
            <a:ext cx="111125" cy="85725"/>
          </a:xfrm>
          <a:prstGeom prst="rect">
            <a:avLst/>
          </a:prstGeom>
          <a:noFill/>
          <a:ln w="12700">
            <a:noFill/>
            <a:miter lim="800000"/>
            <a:headEnd/>
            <a:tailEnd/>
          </a:ln>
        </p:spPr>
      </p:pic>
      <p:pic>
        <p:nvPicPr>
          <p:cNvPr id="4121" name="Picture 27"/>
          <p:cNvPicPr>
            <a:picLocks noChangeArrowheads="1"/>
          </p:cNvPicPr>
          <p:nvPr/>
        </p:nvPicPr>
        <p:blipFill>
          <a:blip r:embed="rId7" cstate="print"/>
          <a:srcRect/>
          <a:stretch>
            <a:fillRect/>
          </a:stretch>
        </p:blipFill>
        <p:spPr bwMode="auto">
          <a:xfrm>
            <a:off x="2619375" y="3098800"/>
            <a:ext cx="188913" cy="214313"/>
          </a:xfrm>
          <a:prstGeom prst="rect">
            <a:avLst/>
          </a:prstGeom>
          <a:noFill/>
          <a:ln w="12700">
            <a:noFill/>
            <a:miter lim="800000"/>
            <a:headEnd/>
            <a:tailEnd/>
          </a:ln>
        </p:spPr>
      </p:pic>
      <p:pic>
        <p:nvPicPr>
          <p:cNvPr id="4122" name="Picture 28"/>
          <p:cNvPicPr>
            <a:picLocks noChangeArrowheads="1"/>
          </p:cNvPicPr>
          <p:nvPr/>
        </p:nvPicPr>
        <p:blipFill>
          <a:blip r:embed="rId8" cstate="print"/>
          <a:srcRect/>
          <a:stretch>
            <a:fillRect/>
          </a:stretch>
        </p:blipFill>
        <p:spPr bwMode="auto">
          <a:xfrm>
            <a:off x="2252663" y="3502025"/>
            <a:ext cx="161925" cy="214313"/>
          </a:xfrm>
          <a:prstGeom prst="rect">
            <a:avLst/>
          </a:prstGeom>
          <a:noFill/>
          <a:ln w="12700">
            <a:noFill/>
            <a:miter lim="800000"/>
            <a:headEnd/>
            <a:tailEnd/>
          </a:ln>
        </p:spPr>
      </p:pic>
      <p:pic>
        <p:nvPicPr>
          <p:cNvPr id="4123" name="Picture 29"/>
          <p:cNvPicPr>
            <a:picLocks noChangeArrowheads="1"/>
          </p:cNvPicPr>
          <p:nvPr/>
        </p:nvPicPr>
        <p:blipFill>
          <a:blip r:embed="rId3" cstate="print"/>
          <a:srcRect/>
          <a:stretch>
            <a:fillRect/>
          </a:stretch>
        </p:blipFill>
        <p:spPr bwMode="auto">
          <a:xfrm>
            <a:off x="3203575" y="2819400"/>
            <a:ext cx="1328738" cy="1069975"/>
          </a:xfrm>
          <a:prstGeom prst="rect">
            <a:avLst/>
          </a:prstGeom>
          <a:noFill/>
          <a:ln w="12700">
            <a:noFill/>
            <a:miter lim="800000"/>
            <a:headEnd/>
            <a:tailEnd/>
          </a:ln>
        </p:spPr>
      </p:pic>
      <p:pic>
        <p:nvPicPr>
          <p:cNvPr id="4124" name="Picture 30"/>
          <p:cNvPicPr>
            <a:picLocks noChangeArrowheads="1"/>
          </p:cNvPicPr>
          <p:nvPr/>
        </p:nvPicPr>
        <p:blipFill>
          <a:blip r:embed="rId4" cstate="print"/>
          <a:srcRect/>
          <a:stretch>
            <a:fillRect/>
          </a:stretch>
        </p:blipFill>
        <p:spPr bwMode="auto">
          <a:xfrm>
            <a:off x="3665538" y="2892425"/>
            <a:ext cx="531812" cy="447675"/>
          </a:xfrm>
          <a:prstGeom prst="rect">
            <a:avLst/>
          </a:prstGeom>
          <a:noFill/>
          <a:ln w="12700">
            <a:noFill/>
            <a:miter lim="800000"/>
            <a:headEnd/>
            <a:tailEnd/>
          </a:ln>
        </p:spPr>
      </p:pic>
      <p:sp>
        <p:nvSpPr>
          <p:cNvPr id="183327" name="Line 31"/>
          <p:cNvSpPr>
            <a:spLocks noChangeShapeType="1"/>
          </p:cNvSpPr>
          <p:nvPr/>
        </p:nvSpPr>
        <p:spPr bwMode="auto">
          <a:xfrm>
            <a:off x="3816350" y="3155950"/>
            <a:ext cx="88900" cy="23813"/>
          </a:xfrm>
          <a:prstGeom prst="line">
            <a:avLst/>
          </a:prstGeom>
          <a:noFill/>
          <a:ln w="25400">
            <a:solidFill>
              <a:schemeClr val="accent2"/>
            </a:solidFill>
            <a:round/>
            <a:headEnd/>
            <a:tailEnd/>
          </a:ln>
          <a:effectLst>
            <a:outerShdw dist="17961" dir="2700000" algn="ctr" rotWithShape="0">
              <a:srgbClr val="000000"/>
            </a:outerShdw>
          </a:effectLst>
        </p:spPr>
        <p:txBody>
          <a:bodyPr wrap="none" anchor="ctr"/>
          <a:lstStyle/>
          <a:p>
            <a:pPr>
              <a:defRPr/>
            </a:pPr>
            <a:endParaRPr lang="en-US"/>
          </a:p>
        </p:txBody>
      </p:sp>
      <p:sp>
        <p:nvSpPr>
          <p:cNvPr id="4126" name="Line 32"/>
          <p:cNvSpPr>
            <a:spLocks noChangeShapeType="1"/>
          </p:cNvSpPr>
          <p:nvPr/>
        </p:nvSpPr>
        <p:spPr bwMode="auto">
          <a:xfrm flipV="1">
            <a:off x="3943350" y="3081338"/>
            <a:ext cx="92075" cy="141287"/>
          </a:xfrm>
          <a:prstGeom prst="line">
            <a:avLst/>
          </a:prstGeom>
          <a:noFill/>
          <a:ln w="25400">
            <a:solidFill>
              <a:schemeClr val="accent2"/>
            </a:solidFill>
            <a:round/>
            <a:headEnd/>
            <a:tailEnd/>
          </a:ln>
        </p:spPr>
        <p:txBody>
          <a:bodyPr wrap="none" anchor="ctr"/>
          <a:lstStyle/>
          <a:p>
            <a:endParaRPr lang="en-US"/>
          </a:p>
        </p:txBody>
      </p:sp>
      <p:sp>
        <p:nvSpPr>
          <p:cNvPr id="183329" name="Line 33"/>
          <p:cNvSpPr>
            <a:spLocks noChangeShapeType="1"/>
          </p:cNvSpPr>
          <p:nvPr/>
        </p:nvSpPr>
        <p:spPr bwMode="auto">
          <a:xfrm>
            <a:off x="3937000" y="3032125"/>
            <a:ext cx="331788" cy="198438"/>
          </a:xfrm>
          <a:prstGeom prst="line">
            <a:avLst/>
          </a:prstGeom>
          <a:noFill/>
          <a:ln w="25400">
            <a:solidFill>
              <a:schemeClr val="accent2"/>
            </a:solidFill>
            <a:round/>
            <a:headEnd/>
            <a:tailEnd/>
          </a:ln>
          <a:effectLst>
            <a:outerShdw dist="17961" dir="2700000" algn="ctr" rotWithShape="0">
              <a:srgbClr val="000000"/>
            </a:outerShdw>
          </a:effectLst>
        </p:spPr>
        <p:txBody>
          <a:bodyPr wrap="none" anchor="ctr"/>
          <a:lstStyle/>
          <a:p>
            <a:pPr>
              <a:defRPr/>
            </a:pPr>
            <a:endParaRPr lang="en-US"/>
          </a:p>
        </p:txBody>
      </p:sp>
      <p:sp>
        <p:nvSpPr>
          <p:cNvPr id="183330" name="Line 34"/>
          <p:cNvSpPr>
            <a:spLocks noChangeShapeType="1"/>
          </p:cNvSpPr>
          <p:nvPr/>
        </p:nvSpPr>
        <p:spPr bwMode="auto">
          <a:xfrm flipV="1">
            <a:off x="3595688" y="3108325"/>
            <a:ext cx="166687" cy="417513"/>
          </a:xfrm>
          <a:prstGeom prst="line">
            <a:avLst/>
          </a:prstGeom>
          <a:noFill/>
          <a:ln w="25400">
            <a:solidFill>
              <a:schemeClr val="accent2"/>
            </a:solidFill>
            <a:round/>
            <a:headEnd/>
            <a:tailEnd/>
          </a:ln>
          <a:effectLst>
            <a:outerShdw dist="17961" dir="2700000" algn="ctr" rotWithShape="0">
              <a:schemeClr val="tx2"/>
            </a:outerShdw>
          </a:effectLst>
        </p:spPr>
        <p:txBody>
          <a:bodyPr wrap="none" anchor="ctr"/>
          <a:lstStyle/>
          <a:p>
            <a:pPr>
              <a:defRPr/>
            </a:pPr>
            <a:endParaRPr lang="en-US"/>
          </a:p>
        </p:txBody>
      </p:sp>
      <p:sp>
        <p:nvSpPr>
          <p:cNvPr id="183331" name="Freeform 35"/>
          <p:cNvSpPr>
            <a:spLocks/>
          </p:cNvSpPr>
          <p:nvPr/>
        </p:nvSpPr>
        <p:spPr bwMode="auto">
          <a:xfrm>
            <a:off x="3914775" y="3192463"/>
            <a:ext cx="39688" cy="409575"/>
          </a:xfrm>
          <a:custGeom>
            <a:avLst/>
            <a:gdLst/>
            <a:ahLst/>
            <a:cxnLst>
              <a:cxn ang="0">
                <a:pos x="0" y="253"/>
              </a:cxn>
              <a:cxn ang="0">
                <a:pos x="0" y="129"/>
              </a:cxn>
              <a:cxn ang="0">
                <a:pos x="31" y="153"/>
              </a:cxn>
              <a:cxn ang="0">
                <a:pos x="31" y="0"/>
              </a:cxn>
            </a:cxnLst>
            <a:rect l="0" t="0" r="r" b="b"/>
            <a:pathLst>
              <a:path w="32" h="254">
                <a:moveTo>
                  <a:pt x="0" y="253"/>
                </a:moveTo>
                <a:lnTo>
                  <a:pt x="0" y="129"/>
                </a:lnTo>
                <a:lnTo>
                  <a:pt x="31" y="153"/>
                </a:lnTo>
                <a:lnTo>
                  <a:pt x="31" y="0"/>
                </a:lnTo>
              </a:path>
            </a:pathLst>
          </a:custGeom>
          <a:noFill/>
          <a:ln w="25400" cap="rnd" cmpd="sng">
            <a:solidFill>
              <a:schemeClr val="accent2"/>
            </a:solidFill>
            <a:prstDash val="solid"/>
            <a:round/>
            <a:headEnd type="none" w="med" len="med"/>
            <a:tailEnd type="none" w="med" len="med"/>
          </a:ln>
          <a:effectLst>
            <a:outerShdw dist="17961" dir="2700000" algn="ctr" rotWithShape="0">
              <a:schemeClr val="tx2"/>
            </a:outerShdw>
          </a:effectLst>
        </p:spPr>
        <p:txBody>
          <a:bodyPr/>
          <a:lstStyle/>
          <a:p>
            <a:pPr>
              <a:defRPr/>
            </a:pPr>
            <a:endParaRPr lang="en-US"/>
          </a:p>
        </p:txBody>
      </p:sp>
      <p:sp>
        <p:nvSpPr>
          <p:cNvPr id="183332" name="Freeform 36"/>
          <p:cNvSpPr>
            <a:spLocks/>
          </p:cNvSpPr>
          <p:nvPr/>
        </p:nvSpPr>
        <p:spPr bwMode="auto">
          <a:xfrm>
            <a:off x="4084638" y="3119438"/>
            <a:ext cx="165100" cy="458787"/>
          </a:xfrm>
          <a:custGeom>
            <a:avLst/>
            <a:gdLst/>
            <a:ahLst/>
            <a:cxnLst>
              <a:cxn ang="0">
                <a:pos x="135" y="285"/>
              </a:cxn>
              <a:cxn ang="0">
                <a:pos x="66" y="120"/>
              </a:cxn>
              <a:cxn ang="0">
                <a:pos x="54" y="170"/>
              </a:cxn>
              <a:cxn ang="0">
                <a:pos x="0" y="0"/>
              </a:cxn>
            </a:cxnLst>
            <a:rect l="0" t="0" r="r" b="b"/>
            <a:pathLst>
              <a:path w="136" h="286">
                <a:moveTo>
                  <a:pt x="135" y="285"/>
                </a:moveTo>
                <a:lnTo>
                  <a:pt x="66" y="120"/>
                </a:lnTo>
                <a:lnTo>
                  <a:pt x="54" y="170"/>
                </a:lnTo>
                <a:lnTo>
                  <a:pt x="0" y="0"/>
                </a:lnTo>
              </a:path>
            </a:pathLst>
          </a:custGeom>
          <a:noFill/>
          <a:ln w="25400" cap="rnd" cmpd="sng">
            <a:solidFill>
              <a:schemeClr val="accent2"/>
            </a:solidFill>
            <a:prstDash val="solid"/>
            <a:round/>
            <a:headEnd type="none" w="med" len="med"/>
            <a:tailEnd type="none" w="med" len="med"/>
          </a:ln>
          <a:effectLst>
            <a:outerShdw dist="17961" dir="2700000" algn="ctr" rotWithShape="0">
              <a:schemeClr val="tx2"/>
            </a:outerShdw>
          </a:effectLst>
        </p:spPr>
        <p:txBody>
          <a:bodyPr/>
          <a:lstStyle/>
          <a:p>
            <a:pPr>
              <a:defRPr/>
            </a:pPr>
            <a:endParaRPr lang="en-US"/>
          </a:p>
        </p:txBody>
      </p:sp>
      <p:sp>
        <p:nvSpPr>
          <p:cNvPr id="183333" name="Line 37"/>
          <p:cNvSpPr>
            <a:spLocks noChangeShapeType="1"/>
          </p:cNvSpPr>
          <p:nvPr/>
        </p:nvSpPr>
        <p:spPr bwMode="auto">
          <a:xfrm flipV="1">
            <a:off x="3517900" y="2982913"/>
            <a:ext cx="379413" cy="317500"/>
          </a:xfrm>
          <a:prstGeom prst="line">
            <a:avLst/>
          </a:prstGeom>
          <a:noFill/>
          <a:ln w="25400">
            <a:solidFill>
              <a:schemeClr val="accent2"/>
            </a:solidFill>
            <a:round/>
            <a:headEnd/>
            <a:tailEnd/>
          </a:ln>
          <a:effectLst>
            <a:outerShdw dist="17961" dir="2700000" algn="ctr" rotWithShape="0">
              <a:schemeClr val="tx2"/>
            </a:outerShdw>
          </a:effectLst>
        </p:spPr>
        <p:txBody>
          <a:bodyPr wrap="none" anchor="ctr"/>
          <a:lstStyle/>
          <a:p>
            <a:pPr>
              <a:defRPr/>
            </a:pPr>
            <a:endParaRPr lang="en-US"/>
          </a:p>
        </p:txBody>
      </p:sp>
      <p:pic>
        <p:nvPicPr>
          <p:cNvPr id="4132" name="Picture 38"/>
          <p:cNvPicPr>
            <a:picLocks noChangeArrowheads="1"/>
          </p:cNvPicPr>
          <p:nvPr/>
        </p:nvPicPr>
        <p:blipFill>
          <a:blip r:embed="rId5" cstate="print"/>
          <a:srcRect/>
          <a:stretch>
            <a:fillRect/>
          </a:stretch>
        </p:blipFill>
        <p:spPr bwMode="auto">
          <a:xfrm>
            <a:off x="3392488" y="3055938"/>
            <a:ext cx="150812" cy="322262"/>
          </a:xfrm>
          <a:prstGeom prst="rect">
            <a:avLst/>
          </a:prstGeom>
          <a:noFill/>
          <a:ln w="12700">
            <a:noFill/>
            <a:miter lim="800000"/>
            <a:headEnd/>
            <a:tailEnd/>
          </a:ln>
        </p:spPr>
      </p:pic>
      <p:pic>
        <p:nvPicPr>
          <p:cNvPr id="4133" name="Picture 39"/>
          <p:cNvPicPr>
            <a:picLocks noChangeArrowheads="1"/>
          </p:cNvPicPr>
          <p:nvPr/>
        </p:nvPicPr>
        <p:blipFill>
          <a:blip r:embed="rId5" cstate="print"/>
          <a:srcRect/>
          <a:stretch>
            <a:fillRect/>
          </a:stretch>
        </p:blipFill>
        <p:spPr bwMode="auto">
          <a:xfrm>
            <a:off x="3455988" y="3440113"/>
            <a:ext cx="103187" cy="220662"/>
          </a:xfrm>
          <a:prstGeom prst="rect">
            <a:avLst/>
          </a:prstGeom>
          <a:noFill/>
          <a:ln w="12700">
            <a:noFill/>
            <a:miter lim="800000"/>
            <a:headEnd/>
            <a:tailEnd/>
          </a:ln>
        </p:spPr>
      </p:pic>
      <p:pic>
        <p:nvPicPr>
          <p:cNvPr id="4134" name="Picture 40"/>
          <p:cNvPicPr>
            <a:picLocks noChangeArrowheads="1"/>
          </p:cNvPicPr>
          <p:nvPr/>
        </p:nvPicPr>
        <p:blipFill>
          <a:blip r:embed="rId5" cstate="print"/>
          <a:srcRect/>
          <a:stretch>
            <a:fillRect/>
          </a:stretch>
        </p:blipFill>
        <p:spPr bwMode="auto">
          <a:xfrm>
            <a:off x="3533775" y="3440113"/>
            <a:ext cx="104775" cy="220662"/>
          </a:xfrm>
          <a:prstGeom prst="rect">
            <a:avLst/>
          </a:prstGeom>
          <a:noFill/>
          <a:ln w="12700">
            <a:noFill/>
            <a:miter lim="800000"/>
            <a:headEnd/>
            <a:tailEnd/>
          </a:ln>
        </p:spPr>
      </p:pic>
      <p:pic>
        <p:nvPicPr>
          <p:cNvPr id="4135" name="Picture 41"/>
          <p:cNvPicPr>
            <a:picLocks noChangeArrowheads="1"/>
          </p:cNvPicPr>
          <p:nvPr/>
        </p:nvPicPr>
        <p:blipFill>
          <a:blip r:embed="rId5" cstate="print"/>
          <a:srcRect/>
          <a:stretch>
            <a:fillRect/>
          </a:stretch>
        </p:blipFill>
        <p:spPr bwMode="auto">
          <a:xfrm>
            <a:off x="3606800" y="3440113"/>
            <a:ext cx="103188" cy="220662"/>
          </a:xfrm>
          <a:prstGeom prst="rect">
            <a:avLst/>
          </a:prstGeom>
          <a:noFill/>
          <a:ln w="12700">
            <a:noFill/>
            <a:miter lim="800000"/>
            <a:headEnd/>
            <a:tailEnd/>
          </a:ln>
        </p:spPr>
      </p:pic>
      <p:pic>
        <p:nvPicPr>
          <p:cNvPr id="4136" name="Picture 42"/>
          <p:cNvPicPr>
            <a:picLocks noChangeArrowheads="1"/>
          </p:cNvPicPr>
          <p:nvPr/>
        </p:nvPicPr>
        <p:blipFill>
          <a:blip r:embed="rId6" cstate="print"/>
          <a:srcRect/>
          <a:stretch>
            <a:fillRect/>
          </a:stretch>
        </p:blipFill>
        <p:spPr bwMode="auto">
          <a:xfrm>
            <a:off x="4157663" y="3536950"/>
            <a:ext cx="169862" cy="130175"/>
          </a:xfrm>
          <a:prstGeom prst="rect">
            <a:avLst/>
          </a:prstGeom>
          <a:noFill/>
          <a:ln w="12700">
            <a:noFill/>
            <a:miter lim="800000"/>
            <a:headEnd/>
            <a:tailEnd/>
          </a:ln>
        </p:spPr>
      </p:pic>
      <p:pic>
        <p:nvPicPr>
          <p:cNvPr id="4137" name="Picture 43"/>
          <p:cNvPicPr>
            <a:picLocks noChangeArrowheads="1"/>
          </p:cNvPicPr>
          <p:nvPr/>
        </p:nvPicPr>
        <p:blipFill>
          <a:blip r:embed="rId6" cstate="print"/>
          <a:srcRect/>
          <a:stretch>
            <a:fillRect/>
          </a:stretch>
        </p:blipFill>
        <p:spPr bwMode="auto">
          <a:xfrm>
            <a:off x="3862388" y="2960688"/>
            <a:ext cx="111125" cy="85725"/>
          </a:xfrm>
          <a:prstGeom prst="rect">
            <a:avLst/>
          </a:prstGeom>
          <a:noFill/>
          <a:ln w="12700">
            <a:noFill/>
            <a:miter lim="800000"/>
            <a:headEnd/>
            <a:tailEnd/>
          </a:ln>
        </p:spPr>
      </p:pic>
      <p:pic>
        <p:nvPicPr>
          <p:cNvPr id="4138" name="Picture 44"/>
          <p:cNvPicPr>
            <a:picLocks noChangeArrowheads="1"/>
          </p:cNvPicPr>
          <p:nvPr/>
        </p:nvPicPr>
        <p:blipFill>
          <a:blip r:embed="rId6" cstate="print"/>
          <a:srcRect/>
          <a:stretch>
            <a:fillRect/>
          </a:stretch>
        </p:blipFill>
        <p:spPr bwMode="auto">
          <a:xfrm>
            <a:off x="4010025" y="3070225"/>
            <a:ext cx="111125" cy="87313"/>
          </a:xfrm>
          <a:prstGeom prst="rect">
            <a:avLst/>
          </a:prstGeom>
          <a:noFill/>
          <a:ln w="12700">
            <a:noFill/>
            <a:miter lim="800000"/>
            <a:headEnd/>
            <a:tailEnd/>
          </a:ln>
        </p:spPr>
      </p:pic>
      <p:pic>
        <p:nvPicPr>
          <p:cNvPr id="4139" name="Picture 45"/>
          <p:cNvPicPr>
            <a:picLocks noChangeArrowheads="1"/>
          </p:cNvPicPr>
          <p:nvPr/>
        </p:nvPicPr>
        <p:blipFill>
          <a:blip r:embed="rId6" cstate="print"/>
          <a:srcRect/>
          <a:stretch>
            <a:fillRect/>
          </a:stretch>
        </p:blipFill>
        <p:spPr bwMode="auto">
          <a:xfrm>
            <a:off x="3714750" y="3070225"/>
            <a:ext cx="111125" cy="87313"/>
          </a:xfrm>
          <a:prstGeom prst="rect">
            <a:avLst/>
          </a:prstGeom>
          <a:noFill/>
          <a:ln w="12700">
            <a:noFill/>
            <a:miter lim="800000"/>
            <a:headEnd/>
            <a:tailEnd/>
          </a:ln>
        </p:spPr>
      </p:pic>
      <p:pic>
        <p:nvPicPr>
          <p:cNvPr id="4140" name="Picture 46"/>
          <p:cNvPicPr>
            <a:picLocks noChangeArrowheads="1"/>
          </p:cNvPicPr>
          <p:nvPr/>
        </p:nvPicPr>
        <p:blipFill>
          <a:blip r:embed="rId6" cstate="print"/>
          <a:srcRect/>
          <a:stretch>
            <a:fillRect/>
          </a:stretch>
        </p:blipFill>
        <p:spPr bwMode="auto">
          <a:xfrm>
            <a:off x="3873500" y="3154363"/>
            <a:ext cx="111125" cy="85725"/>
          </a:xfrm>
          <a:prstGeom prst="rect">
            <a:avLst/>
          </a:prstGeom>
          <a:noFill/>
          <a:ln w="12700">
            <a:noFill/>
            <a:miter lim="800000"/>
            <a:headEnd/>
            <a:tailEnd/>
          </a:ln>
        </p:spPr>
      </p:pic>
      <p:pic>
        <p:nvPicPr>
          <p:cNvPr id="4141" name="Picture 47"/>
          <p:cNvPicPr>
            <a:picLocks noChangeArrowheads="1"/>
          </p:cNvPicPr>
          <p:nvPr/>
        </p:nvPicPr>
        <p:blipFill>
          <a:blip r:embed="rId7" cstate="print"/>
          <a:srcRect/>
          <a:stretch>
            <a:fillRect/>
          </a:stretch>
        </p:blipFill>
        <p:spPr bwMode="auto">
          <a:xfrm>
            <a:off x="4219575" y="3098800"/>
            <a:ext cx="188913" cy="214313"/>
          </a:xfrm>
          <a:prstGeom prst="rect">
            <a:avLst/>
          </a:prstGeom>
          <a:noFill/>
          <a:ln w="12700">
            <a:noFill/>
            <a:miter lim="800000"/>
            <a:headEnd/>
            <a:tailEnd/>
          </a:ln>
        </p:spPr>
      </p:pic>
      <p:pic>
        <p:nvPicPr>
          <p:cNvPr id="4142" name="Picture 48"/>
          <p:cNvPicPr>
            <a:picLocks noChangeArrowheads="1"/>
          </p:cNvPicPr>
          <p:nvPr/>
        </p:nvPicPr>
        <p:blipFill>
          <a:blip r:embed="rId8" cstate="print"/>
          <a:srcRect/>
          <a:stretch>
            <a:fillRect/>
          </a:stretch>
        </p:blipFill>
        <p:spPr bwMode="auto">
          <a:xfrm>
            <a:off x="3852863" y="3502025"/>
            <a:ext cx="161925" cy="214313"/>
          </a:xfrm>
          <a:prstGeom prst="rect">
            <a:avLst/>
          </a:prstGeom>
          <a:noFill/>
          <a:ln w="12700">
            <a:noFill/>
            <a:miter lim="800000"/>
            <a:headEnd/>
            <a:tailEnd/>
          </a:ln>
        </p:spPr>
      </p:pic>
      <p:pic>
        <p:nvPicPr>
          <p:cNvPr id="4143" name="Picture 49"/>
          <p:cNvPicPr>
            <a:picLocks noChangeArrowheads="1"/>
          </p:cNvPicPr>
          <p:nvPr/>
        </p:nvPicPr>
        <p:blipFill>
          <a:blip r:embed="rId3" cstate="print"/>
          <a:srcRect/>
          <a:stretch>
            <a:fillRect/>
          </a:stretch>
        </p:blipFill>
        <p:spPr bwMode="auto">
          <a:xfrm>
            <a:off x="2212975" y="3962400"/>
            <a:ext cx="1328738" cy="1069975"/>
          </a:xfrm>
          <a:prstGeom prst="rect">
            <a:avLst/>
          </a:prstGeom>
          <a:noFill/>
          <a:ln w="12700">
            <a:noFill/>
            <a:miter lim="800000"/>
            <a:headEnd/>
            <a:tailEnd/>
          </a:ln>
        </p:spPr>
      </p:pic>
      <p:pic>
        <p:nvPicPr>
          <p:cNvPr id="4144" name="Picture 50"/>
          <p:cNvPicPr>
            <a:picLocks noChangeArrowheads="1"/>
          </p:cNvPicPr>
          <p:nvPr/>
        </p:nvPicPr>
        <p:blipFill>
          <a:blip r:embed="rId4" cstate="print"/>
          <a:srcRect/>
          <a:stretch>
            <a:fillRect/>
          </a:stretch>
        </p:blipFill>
        <p:spPr bwMode="auto">
          <a:xfrm>
            <a:off x="2670175" y="4038600"/>
            <a:ext cx="531813" cy="447675"/>
          </a:xfrm>
          <a:prstGeom prst="rect">
            <a:avLst/>
          </a:prstGeom>
          <a:noFill/>
          <a:ln w="12700">
            <a:noFill/>
            <a:miter lim="800000"/>
            <a:headEnd/>
            <a:tailEnd/>
          </a:ln>
        </p:spPr>
      </p:pic>
      <p:sp>
        <p:nvSpPr>
          <p:cNvPr id="183347" name="Line 51"/>
          <p:cNvSpPr>
            <a:spLocks noChangeShapeType="1"/>
          </p:cNvSpPr>
          <p:nvPr/>
        </p:nvSpPr>
        <p:spPr bwMode="auto">
          <a:xfrm>
            <a:off x="2825750" y="4298950"/>
            <a:ext cx="88900" cy="23813"/>
          </a:xfrm>
          <a:prstGeom prst="line">
            <a:avLst/>
          </a:prstGeom>
          <a:noFill/>
          <a:ln w="25400">
            <a:solidFill>
              <a:schemeClr val="accent2"/>
            </a:solidFill>
            <a:round/>
            <a:headEnd/>
            <a:tailEnd/>
          </a:ln>
          <a:effectLst>
            <a:outerShdw dist="17961" dir="2700000" algn="ctr" rotWithShape="0">
              <a:srgbClr val="000000"/>
            </a:outerShdw>
          </a:effectLst>
        </p:spPr>
        <p:txBody>
          <a:bodyPr wrap="none" anchor="ctr"/>
          <a:lstStyle/>
          <a:p>
            <a:pPr>
              <a:defRPr/>
            </a:pPr>
            <a:endParaRPr lang="en-US"/>
          </a:p>
        </p:txBody>
      </p:sp>
      <p:sp>
        <p:nvSpPr>
          <p:cNvPr id="4146" name="Line 52"/>
          <p:cNvSpPr>
            <a:spLocks noChangeShapeType="1"/>
          </p:cNvSpPr>
          <p:nvPr/>
        </p:nvSpPr>
        <p:spPr bwMode="auto">
          <a:xfrm flipV="1">
            <a:off x="2952750" y="4224338"/>
            <a:ext cx="92075" cy="141287"/>
          </a:xfrm>
          <a:prstGeom prst="line">
            <a:avLst/>
          </a:prstGeom>
          <a:noFill/>
          <a:ln w="25400">
            <a:solidFill>
              <a:schemeClr val="accent2"/>
            </a:solidFill>
            <a:round/>
            <a:headEnd/>
            <a:tailEnd/>
          </a:ln>
        </p:spPr>
        <p:txBody>
          <a:bodyPr wrap="none" anchor="ctr"/>
          <a:lstStyle/>
          <a:p>
            <a:endParaRPr lang="en-US"/>
          </a:p>
        </p:txBody>
      </p:sp>
      <p:sp>
        <p:nvSpPr>
          <p:cNvPr id="183349" name="Line 53"/>
          <p:cNvSpPr>
            <a:spLocks noChangeShapeType="1"/>
          </p:cNvSpPr>
          <p:nvPr/>
        </p:nvSpPr>
        <p:spPr bwMode="auto">
          <a:xfrm>
            <a:off x="2946400" y="4175125"/>
            <a:ext cx="331788" cy="198438"/>
          </a:xfrm>
          <a:prstGeom prst="line">
            <a:avLst/>
          </a:prstGeom>
          <a:noFill/>
          <a:ln w="25400">
            <a:solidFill>
              <a:schemeClr val="accent2"/>
            </a:solidFill>
            <a:round/>
            <a:headEnd/>
            <a:tailEnd/>
          </a:ln>
          <a:effectLst>
            <a:outerShdw dist="17961" dir="2700000" algn="ctr" rotWithShape="0">
              <a:srgbClr val="000000"/>
            </a:outerShdw>
          </a:effectLst>
        </p:spPr>
        <p:txBody>
          <a:bodyPr wrap="none" anchor="ctr"/>
          <a:lstStyle/>
          <a:p>
            <a:pPr>
              <a:defRPr/>
            </a:pPr>
            <a:endParaRPr lang="en-US"/>
          </a:p>
        </p:txBody>
      </p:sp>
      <p:sp>
        <p:nvSpPr>
          <p:cNvPr id="183350" name="Line 54"/>
          <p:cNvSpPr>
            <a:spLocks noChangeShapeType="1"/>
          </p:cNvSpPr>
          <p:nvPr/>
        </p:nvSpPr>
        <p:spPr bwMode="auto">
          <a:xfrm flipV="1">
            <a:off x="2605088" y="4251325"/>
            <a:ext cx="166687" cy="417513"/>
          </a:xfrm>
          <a:prstGeom prst="line">
            <a:avLst/>
          </a:prstGeom>
          <a:noFill/>
          <a:ln w="25400">
            <a:solidFill>
              <a:schemeClr val="accent2"/>
            </a:solidFill>
            <a:round/>
            <a:headEnd/>
            <a:tailEnd/>
          </a:ln>
          <a:effectLst>
            <a:outerShdw dist="17961" dir="2700000" algn="ctr" rotWithShape="0">
              <a:schemeClr val="tx2"/>
            </a:outerShdw>
          </a:effectLst>
        </p:spPr>
        <p:txBody>
          <a:bodyPr wrap="none" anchor="ctr"/>
          <a:lstStyle/>
          <a:p>
            <a:pPr>
              <a:defRPr/>
            </a:pPr>
            <a:endParaRPr lang="en-US"/>
          </a:p>
        </p:txBody>
      </p:sp>
      <p:sp>
        <p:nvSpPr>
          <p:cNvPr id="183351" name="Freeform 55"/>
          <p:cNvSpPr>
            <a:spLocks/>
          </p:cNvSpPr>
          <p:nvPr/>
        </p:nvSpPr>
        <p:spPr bwMode="auto">
          <a:xfrm>
            <a:off x="2924175" y="4335463"/>
            <a:ext cx="39688" cy="409575"/>
          </a:xfrm>
          <a:custGeom>
            <a:avLst/>
            <a:gdLst/>
            <a:ahLst/>
            <a:cxnLst>
              <a:cxn ang="0">
                <a:pos x="0" y="253"/>
              </a:cxn>
              <a:cxn ang="0">
                <a:pos x="0" y="129"/>
              </a:cxn>
              <a:cxn ang="0">
                <a:pos x="31" y="153"/>
              </a:cxn>
              <a:cxn ang="0">
                <a:pos x="31" y="0"/>
              </a:cxn>
            </a:cxnLst>
            <a:rect l="0" t="0" r="r" b="b"/>
            <a:pathLst>
              <a:path w="32" h="254">
                <a:moveTo>
                  <a:pt x="0" y="253"/>
                </a:moveTo>
                <a:lnTo>
                  <a:pt x="0" y="129"/>
                </a:lnTo>
                <a:lnTo>
                  <a:pt x="31" y="153"/>
                </a:lnTo>
                <a:lnTo>
                  <a:pt x="31" y="0"/>
                </a:lnTo>
              </a:path>
            </a:pathLst>
          </a:custGeom>
          <a:noFill/>
          <a:ln w="25400" cap="rnd" cmpd="sng">
            <a:solidFill>
              <a:schemeClr val="accent2"/>
            </a:solidFill>
            <a:prstDash val="solid"/>
            <a:round/>
            <a:headEnd type="none" w="med" len="med"/>
            <a:tailEnd type="none" w="med" len="med"/>
          </a:ln>
          <a:effectLst>
            <a:outerShdw dist="17961" dir="2700000" algn="ctr" rotWithShape="0">
              <a:schemeClr val="tx2"/>
            </a:outerShdw>
          </a:effectLst>
        </p:spPr>
        <p:txBody>
          <a:bodyPr/>
          <a:lstStyle/>
          <a:p>
            <a:pPr>
              <a:defRPr/>
            </a:pPr>
            <a:endParaRPr lang="en-US"/>
          </a:p>
        </p:txBody>
      </p:sp>
      <p:sp>
        <p:nvSpPr>
          <p:cNvPr id="183352" name="Freeform 56"/>
          <p:cNvSpPr>
            <a:spLocks/>
          </p:cNvSpPr>
          <p:nvPr/>
        </p:nvSpPr>
        <p:spPr bwMode="auto">
          <a:xfrm>
            <a:off x="3094038" y="4262438"/>
            <a:ext cx="165100" cy="458787"/>
          </a:xfrm>
          <a:custGeom>
            <a:avLst/>
            <a:gdLst/>
            <a:ahLst/>
            <a:cxnLst>
              <a:cxn ang="0">
                <a:pos x="135" y="285"/>
              </a:cxn>
              <a:cxn ang="0">
                <a:pos x="66" y="120"/>
              </a:cxn>
              <a:cxn ang="0">
                <a:pos x="54" y="170"/>
              </a:cxn>
              <a:cxn ang="0">
                <a:pos x="0" y="0"/>
              </a:cxn>
            </a:cxnLst>
            <a:rect l="0" t="0" r="r" b="b"/>
            <a:pathLst>
              <a:path w="136" h="286">
                <a:moveTo>
                  <a:pt x="135" y="285"/>
                </a:moveTo>
                <a:lnTo>
                  <a:pt x="66" y="120"/>
                </a:lnTo>
                <a:lnTo>
                  <a:pt x="54" y="170"/>
                </a:lnTo>
                <a:lnTo>
                  <a:pt x="0" y="0"/>
                </a:lnTo>
              </a:path>
            </a:pathLst>
          </a:custGeom>
          <a:noFill/>
          <a:ln w="25400" cap="rnd" cmpd="sng">
            <a:solidFill>
              <a:schemeClr val="accent2"/>
            </a:solidFill>
            <a:prstDash val="solid"/>
            <a:round/>
            <a:headEnd type="none" w="med" len="med"/>
            <a:tailEnd type="none" w="med" len="med"/>
          </a:ln>
          <a:effectLst>
            <a:outerShdw dist="17961" dir="2700000" algn="ctr" rotWithShape="0">
              <a:schemeClr val="tx2"/>
            </a:outerShdw>
          </a:effectLst>
        </p:spPr>
        <p:txBody>
          <a:bodyPr/>
          <a:lstStyle/>
          <a:p>
            <a:pPr>
              <a:defRPr/>
            </a:pPr>
            <a:endParaRPr lang="en-US"/>
          </a:p>
        </p:txBody>
      </p:sp>
      <p:sp>
        <p:nvSpPr>
          <p:cNvPr id="183353" name="Line 57"/>
          <p:cNvSpPr>
            <a:spLocks noChangeShapeType="1"/>
          </p:cNvSpPr>
          <p:nvPr/>
        </p:nvSpPr>
        <p:spPr bwMode="auto">
          <a:xfrm flipV="1">
            <a:off x="2527300" y="4125913"/>
            <a:ext cx="379413" cy="317500"/>
          </a:xfrm>
          <a:prstGeom prst="line">
            <a:avLst/>
          </a:prstGeom>
          <a:noFill/>
          <a:ln w="25400">
            <a:solidFill>
              <a:schemeClr val="accent2"/>
            </a:solidFill>
            <a:round/>
            <a:headEnd/>
            <a:tailEnd/>
          </a:ln>
          <a:effectLst>
            <a:outerShdw dist="17961" dir="2700000" algn="ctr" rotWithShape="0">
              <a:schemeClr val="tx2"/>
            </a:outerShdw>
          </a:effectLst>
        </p:spPr>
        <p:txBody>
          <a:bodyPr wrap="none" anchor="ctr"/>
          <a:lstStyle/>
          <a:p>
            <a:pPr>
              <a:defRPr/>
            </a:pPr>
            <a:endParaRPr lang="en-US"/>
          </a:p>
        </p:txBody>
      </p:sp>
      <p:pic>
        <p:nvPicPr>
          <p:cNvPr id="4152" name="Picture 58"/>
          <p:cNvPicPr>
            <a:picLocks noChangeArrowheads="1"/>
          </p:cNvPicPr>
          <p:nvPr/>
        </p:nvPicPr>
        <p:blipFill>
          <a:blip r:embed="rId5" cstate="print"/>
          <a:srcRect/>
          <a:stretch>
            <a:fillRect/>
          </a:stretch>
        </p:blipFill>
        <p:spPr bwMode="auto">
          <a:xfrm>
            <a:off x="2401888" y="4198938"/>
            <a:ext cx="150812" cy="322262"/>
          </a:xfrm>
          <a:prstGeom prst="rect">
            <a:avLst/>
          </a:prstGeom>
          <a:noFill/>
          <a:ln w="12700">
            <a:noFill/>
            <a:miter lim="800000"/>
            <a:headEnd/>
            <a:tailEnd/>
          </a:ln>
        </p:spPr>
      </p:pic>
      <p:pic>
        <p:nvPicPr>
          <p:cNvPr id="4153" name="Picture 59"/>
          <p:cNvPicPr>
            <a:picLocks noChangeArrowheads="1"/>
          </p:cNvPicPr>
          <p:nvPr/>
        </p:nvPicPr>
        <p:blipFill>
          <a:blip r:embed="rId5" cstate="print"/>
          <a:srcRect/>
          <a:stretch>
            <a:fillRect/>
          </a:stretch>
        </p:blipFill>
        <p:spPr bwMode="auto">
          <a:xfrm>
            <a:off x="2465388" y="4583113"/>
            <a:ext cx="103187" cy="220662"/>
          </a:xfrm>
          <a:prstGeom prst="rect">
            <a:avLst/>
          </a:prstGeom>
          <a:noFill/>
          <a:ln w="12700">
            <a:noFill/>
            <a:miter lim="800000"/>
            <a:headEnd/>
            <a:tailEnd/>
          </a:ln>
        </p:spPr>
      </p:pic>
      <p:pic>
        <p:nvPicPr>
          <p:cNvPr id="4154" name="Picture 60"/>
          <p:cNvPicPr>
            <a:picLocks noChangeArrowheads="1"/>
          </p:cNvPicPr>
          <p:nvPr/>
        </p:nvPicPr>
        <p:blipFill>
          <a:blip r:embed="rId5" cstate="print"/>
          <a:srcRect/>
          <a:stretch>
            <a:fillRect/>
          </a:stretch>
        </p:blipFill>
        <p:spPr bwMode="auto">
          <a:xfrm>
            <a:off x="2543175" y="4583113"/>
            <a:ext cx="104775" cy="220662"/>
          </a:xfrm>
          <a:prstGeom prst="rect">
            <a:avLst/>
          </a:prstGeom>
          <a:noFill/>
          <a:ln w="12700">
            <a:noFill/>
            <a:miter lim="800000"/>
            <a:headEnd/>
            <a:tailEnd/>
          </a:ln>
        </p:spPr>
      </p:pic>
      <p:pic>
        <p:nvPicPr>
          <p:cNvPr id="4155" name="Picture 61"/>
          <p:cNvPicPr>
            <a:picLocks noChangeArrowheads="1"/>
          </p:cNvPicPr>
          <p:nvPr/>
        </p:nvPicPr>
        <p:blipFill>
          <a:blip r:embed="rId5" cstate="print"/>
          <a:srcRect/>
          <a:stretch>
            <a:fillRect/>
          </a:stretch>
        </p:blipFill>
        <p:spPr bwMode="auto">
          <a:xfrm>
            <a:off x="2616200" y="4583113"/>
            <a:ext cx="103188" cy="220662"/>
          </a:xfrm>
          <a:prstGeom prst="rect">
            <a:avLst/>
          </a:prstGeom>
          <a:noFill/>
          <a:ln w="12700">
            <a:noFill/>
            <a:miter lim="800000"/>
            <a:headEnd/>
            <a:tailEnd/>
          </a:ln>
        </p:spPr>
      </p:pic>
      <p:pic>
        <p:nvPicPr>
          <p:cNvPr id="4156" name="Picture 62"/>
          <p:cNvPicPr>
            <a:picLocks noChangeArrowheads="1"/>
          </p:cNvPicPr>
          <p:nvPr/>
        </p:nvPicPr>
        <p:blipFill>
          <a:blip r:embed="rId6" cstate="print"/>
          <a:srcRect/>
          <a:stretch>
            <a:fillRect/>
          </a:stretch>
        </p:blipFill>
        <p:spPr bwMode="auto">
          <a:xfrm>
            <a:off x="3167063" y="4679950"/>
            <a:ext cx="169862" cy="130175"/>
          </a:xfrm>
          <a:prstGeom prst="rect">
            <a:avLst/>
          </a:prstGeom>
          <a:noFill/>
          <a:ln w="12700">
            <a:noFill/>
            <a:miter lim="800000"/>
            <a:headEnd/>
            <a:tailEnd/>
          </a:ln>
        </p:spPr>
      </p:pic>
      <p:pic>
        <p:nvPicPr>
          <p:cNvPr id="4157" name="Picture 63"/>
          <p:cNvPicPr>
            <a:picLocks noChangeArrowheads="1"/>
          </p:cNvPicPr>
          <p:nvPr/>
        </p:nvPicPr>
        <p:blipFill>
          <a:blip r:embed="rId6" cstate="print"/>
          <a:srcRect/>
          <a:stretch>
            <a:fillRect/>
          </a:stretch>
        </p:blipFill>
        <p:spPr bwMode="auto">
          <a:xfrm>
            <a:off x="2871788" y="4103688"/>
            <a:ext cx="111125" cy="85725"/>
          </a:xfrm>
          <a:prstGeom prst="rect">
            <a:avLst/>
          </a:prstGeom>
          <a:noFill/>
          <a:ln w="12700">
            <a:noFill/>
            <a:miter lim="800000"/>
            <a:headEnd/>
            <a:tailEnd/>
          </a:ln>
        </p:spPr>
      </p:pic>
      <p:pic>
        <p:nvPicPr>
          <p:cNvPr id="4158" name="Picture 64"/>
          <p:cNvPicPr>
            <a:picLocks noChangeArrowheads="1"/>
          </p:cNvPicPr>
          <p:nvPr/>
        </p:nvPicPr>
        <p:blipFill>
          <a:blip r:embed="rId6" cstate="print"/>
          <a:srcRect/>
          <a:stretch>
            <a:fillRect/>
          </a:stretch>
        </p:blipFill>
        <p:spPr bwMode="auto">
          <a:xfrm>
            <a:off x="3019425" y="4213225"/>
            <a:ext cx="111125" cy="87313"/>
          </a:xfrm>
          <a:prstGeom prst="rect">
            <a:avLst/>
          </a:prstGeom>
          <a:noFill/>
          <a:ln w="12700">
            <a:noFill/>
            <a:miter lim="800000"/>
            <a:headEnd/>
            <a:tailEnd/>
          </a:ln>
        </p:spPr>
      </p:pic>
      <p:pic>
        <p:nvPicPr>
          <p:cNvPr id="4159" name="Picture 65"/>
          <p:cNvPicPr>
            <a:picLocks noChangeArrowheads="1"/>
          </p:cNvPicPr>
          <p:nvPr/>
        </p:nvPicPr>
        <p:blipFill>
          <a:blip r:embed="rId6" cstate="print"/>
          <a:srcRect/>
          <a:stretch>
            <a:fillRect/>
          </a:stretch>
        </p:blipFill>
        <p:spPr bwMode="auto">
          <a:xfrm>
            <a:off x="2724150" y="4213225"/>
            <a:ext cx="111125" cy="87313"/>
          </a:xfrm>
          <a:prstGeom prst="rect">
            <a:avLst/>
          </a:prstGeom>
          <a:noFill/>
          <a:ln w="12700">
            <a:noFill/>
            <a:miter lim="800000"/>
            <a:headEnd/>
            <a:tailEnd/>
          </a:ln>
        </p:spPr>
      </p:pic>
      <p:pic>
        <p:nvPicPr>
          <p:cNvPr id="4160" name="Picture 66"/>
          <p:cNvPicPr>
            <a:picLocks noChangeArrowheads="1"/>
          </p:cNvPicPr>
          <p:nvPr/>
        </p:nvPicPr>
        <p:blipFill>
          <a:blip r:embed="rId6" cstate="print"/>
          <a:srcRect/>
          <a:stretch>
            <a:fillRect/>
          </a:stretch>
        </p:blipFill>
        <p:spPr bwMode="auto">
          <a:xfrm>
            <a:off x="2882900" y="4297363"/>
            <a:ext cx="111125" cy="85725"/>
          </a:xfrm>
          <a:prstGeom prst="rect">
            <a:avLst/>
          </a:prstGeom>
          <a:noFill/>
          <a:ln w="12700">
            <a:noFill/>
            <a:miter lim="800000"/>
            <a:headEnd/>
            <a:tailEnd/>
          </a:ln>
        </p:spPr>
      </p:pic>
      <p:pic>
        <p:nvPicPr>
          <p:cNvPr id="4161" name="Picture 67"/>
          <p:cNvPicPr>
            <a:picLocks noChangeArrowheads="1"/>
          </p:cNvPicPr>
          <p:nvPr/>
        </p:nvPicPr>
        <p:blipFill>
          <a:blip r:embed="rId7" cstate="print"/>
          <a:srcRect/>
          <a:stretch>
            <a:fillRect/>
          </a:stretch>
        </p:blipFill>
        <p:spPr bwMode="auto">
          <a:xfrm>
            <a:off x="3228975" y="4241800"/>
            <a:ext cx="188913" cy="214313"/>
          </a:xfrm>
          <a:prstGeom prst="rect">
            <a:avLst/>
          </a:prstGeom>
          <a:noFill/>
          <a:ln w="12700">
            <a:noFill/>
            <a:miter lim="800000"/>
            <a:headEnd/>
            <a:tailEnd/>
          </a:ln>
        </p:spPr>
      </p:pic>
      <p:pic>
        <p:nvPicPr>
          <p:cNvPr id="4162" name="Picture 68"/>
          <p:cNvPicPr>
            <a:picLocks noChangeArrowheads="1"/>
          </p:cNvPicPr>
          <p:nvPr/>
        </p:nvPicPr>
        <p:blipFill>
          <a:blip r:embed="rId8" cstate="print"/>
          <a:srcRect/>
          <a:stretch>
            <a:fillRect/>
          </a:stretch>
        </p:blipFill>
        <p:spPr bwMode="auto">
          <a:xfrm>
            <a:off x="2862263" y="4645025"/>
            <a:ext cx="161925" cy="214313"/>
          </a:xfrm>
          <a:prstGeom prst="rect">
            <a:avLst/>
          </a:prstGeom>
          <a:noFill/>
          <a:ln w="12700">
            <a:noFill/>
            <a:miter lim="800000"/>
            <a:headEnd/>
            <a:tailEnd/>
          </a:ln>
        </p:spPr>
      </p:pic>
      <p:cxnSp>
        <p:nvCxnSpPr>
          <p:cNvPr id="4163" name="AutoShape 69"/>
          <p:cNvCxnSpPr>
            <a:cxnSpLocks noChangeShapeType="1"/>
          </p:cNvCxnSpPr>
          <p:nvPr/>
        </p:nvCxnSpPr>
        <p:spPr bwMode="auto">
          <a:xfrm>
            <a:off x="2932113" y="3354388"/>
            <a:ext cx="271462" cy="0"/>
          </a:xfrm>
          <a:prstGeom prst="straightConnector1">
            <a:avLst/>
          </a:prstGeom>
          <a:noFill/>
          <a:ln w="28575">
            <a:solidFill>
              <a:schemeClr val="tx1"/>
            </a:solidFill>
            <a:round/>
            <a:headEnd type="triangle" w="med" len="med"/>
            <a:tailEnd type="triangle" w="med" len="med"/>
          </a:ln>
        </p:spPr>
      </p:cxnSp>
      <p:grpSp>
        <p:nvGrpSpPr>
          <p:cNvPr id="4164" name="Group 70"/>
          <p:cNvGrpSpPr>
            <a:grpSpLocks/>
          </p:cNvGrpSpPr>
          <p:nvPr/>
        </p:nvGrpSpPr>
        <p:grpSpPr bwMode="auto">
          <a:xfrm>
            <a:off x="993775" y="5638800"/>
            <a:ext cx="1874838" cy="649288"/>
            <a:chOff x="2160" y="3241"/>
            <a:chExt cx="1153" cy="491"/>
          </a:xfrm>
        </p:grpSpPr>
        <p:sp>
          <p:nvSpPr>
            <p:cNvPr id="4207" name="Oval 71"/>
            <p:cNvSpPr>
              <a:spLocks noChangeArrowheads="1"/>
            </p:cNvSpPr>
            <p:nvPr/>
          </p:nvSpPr>
          <p:spPr bwMode="auto">
            <a:xfrm>
              <a:off x="2160" y="3333"/>
              <a:ext cx="1153" cy="377"/>
            </a:xfrm>
            <a:prstGeom prst="ellipse">
              <a:avLst/>
            </a:prstGeom>
            <a:gradFill rotWithShape="0">
              <a:gsLst>
                <a:gs pos="0">
                  <a:srgbClr val="4C4C4C"/>
                </a:gs>
                <a:gs pos="100000">
                  <a:srgbClr val="FFFFFF"/>
                </a:gs>
              </a:gsLst>
              <a:path path="shape">
                <a:fillToRect l="50000" t="50000" r="50000" b="50000"/>
              </a:path>
            </a:gradFill>
            <a:ln w="12700">
              <a:noFill/>
              <a:round/>
              <a:headEnd/>
              <a:tailEnd/>
            </a:ln>
          </p:spPr>
          <p:txBody>
            <a:bodyPr wrap="none" anchor="ctr"/>
            <a:lstStyle/>
            <a:p>
              <a:endParaRPr lang="en-US"/>
            </a:p>
          </p:txBody>
        </p:sp>
        <p:sp>
          <p:nvSpPr>
            <p:cNvPr id="4208" name="Oval 72"/>
            <p:cNvSpPr>
              <a:spLocks noChangeArrowheads="1"/>
            </p:cNvSpPr>
            <p:nvPr/>
          </p:nvSpPr>
          <p:spPr bwMode="auto">
            <a:xfrm>
              <a:off x="2160" y="3354"/>
              <a:ext cx="1153" cy="378"/>
            </a:xfrm>
            <a:prstGeom prst="ellipse">
              <a:avLst/>
            </a:prstGeom>
            <a:gradFill rotWithShape="0">
              <a:gsLst>
                <a:gs pos="0">
                  <a:srgbClr val="656565"/>
                </a:gs>
                <a:gs pos="50000">
                  <a:srgbClr val="919191"/>
                </a:gs>
                <a:gs pos="100000">
                  <a:srgbClr val="656565"/>
                </a:gs>
              </a:gsLst>
              <a:lin ang="2700000" scaled="1"/>
            </a:gradFill>
            <a:ln w="12700">
              <a:noFill/>
              <a:round/>
              <a:headEnd/>
              <a:tailEnd/>
            </a:ln>
          </p:spPr>
          <p:txBody>
            <a:bodyPr wrap="none" anchor="ctr"/>
            <a:lstStyle/>
            <a:p>
              <a:endParaRPr lang="en-US"/>
            </a:p>
          </p:txBody>
        </p:sp>
        <p:sp>
          <p:nvSpPr>
            <p:cNvPr id="4209" name="Oval 73"/>
            <p:cNvSpPr>
              <a:spLocks noChangeArrowheads="1"/>
            </p:cNvSpPr>
            <p:nvPr/>
          </p:nvSpPr>
          <p:spPr bwMode="auto">
            <a:xfrm>
              <a:off x="2160" y="3332"/>
              <a:ext cx="1153" cy="378"/>
            </a:xfrm>
            <a:prstGeom prst="ellipse">
              <a:avLst/>
            </a:prstGeom>
            <a:gradFill rotWithShape="0">
              <a:gsLst>
                <a:gs pos="0">
                  <a:srgbClr val="7E7E7E"/>
                </a:gs>
                <a:gs pos="50000">
                  <a:srgbClr val="FFFFFF"/>
                </a:gs>
                <a:gs pos="100000">
                  <a:srgbClr val="7E7E7E"/>
                </a:gs>
              </a:gsLst>
              <a:lin ang="2700000" scaled="1"/>
            </a:gradFill>
            <a:ln w="12700">
              <a:noFill/>
              <a:round/>
              <a:headEnd/>
              <a:tailEnd/>
            </a:ln>
          </p:spPr>
          <p:txBody>
            <a:bodyPr wrap="none" anchor="ctr"/>
            <a:lstStyle/>
            <a:p>
              <a:endParaRPr lang="en-US"/>
            </a:p>
          </p:txBody>
        </p:sp>
        <p:pic>
          <p:nvPicPr>
            <p:cNvPr id="4210" name="Picture 74"/>
            <p:cNvPicPr>
              <a:picLocks noChangeArrowheads="1"/>
            </p:cNvPicPr>
            <p:nvPr/>
          </p:nvPicPr>
          <p:blipFill>
            <a:blip r:embed="rId9" cstate="print"/>
            <a:srcRect/>
            <a:stretch>
              <a:fillRect/>
            </a:stretch>
          </p:blipFill>
          <p:spPr bwMode="auto">
            <a:xfrm>
              <a:off x="2288" y="3252"/>
              <a:ext cx="381" cy="218"/>
            </a:xfrm>
            <a:prstGeom prst="rect">
              <a:avLst/>
            </a:prstGeom>
            <a:noFill/>
            <a:ln w="12700">
              <a:noFill/>
              <a:miter lim="800000"/>
              <a:headEnd/>
              <a:tailEnd/>
            </a:ln>
          </p:spPr>
        </p:pic>
        <p:pic>
          <p:nvPicPr>
            <p:cNvPr id="4211" name="Picture 75"/>
            <p:cNvPicPr>
              <a:picLocks noChangeArrowheads="1"/>
            </p:cNvPicPr>
            <p:nvPr/>
          </p:nvPicPr>
          <p:blipFill>
            <a:blip r:embed="rId9" cstate="print"/>
            <a:srcRect/>
            <a:stretch>
              <a:fillRect/>
            </a:stretch>
          </p:blipFill>
          <p:spPr bwMode="auto">
            <a:xfrm>
              <a:off x="2556" y="3247"/>
              <a:ext cx="381" cy="218"/>
            </a:xfrm>
            <a:prstGeom prst="rect">
              <a:avLst/>
            </a:prstGeom>
            <a:noFill/>
            <a:ln w="12700">
              <a:noFill/>
              <a:miter lim="800000"/>
              <a:headEnd/>
              <a:tailEnd/>
            </a:ln>
          </p:spPr>
        </p:pic>
        <p:pic>
          <p:nvPicPr>
            <p:cNvPr id="4212" name="Picture 76"/>
            <p:cNvPicPr>
              <a:picLocks noChangeArrowheads="1"/>
            </p:cNvPicPr>
            <p:nvPr/>
          </p:nvPicPr>
          <p:blipFill>
            <a:blip r:embed="rId9" cstate="print"/>
            <a:srcRect/>
            <a:stretch>
              <a:fillRect/>
            </a:stretch>
          </p:blipFill>
          <p:spPr bwMode="auto">
            <a:xfrm>
              <a:off x="2823" y="3241"/>
              <a:ext cx="381" cy="217"/>
            </a:xfrm>
            <a:prstGeom prst="rect">
              <a:avLst/>
            </a:prstGeom>
            <a:noFill/>
            <a:ln w="12700">
              <a:noFill/>
              <a:miter lim="800000"/>
              <a:headEnd/>
              <a:tailEnd/>
            </a:ln>
          </p:spPr>
        </p:pic>
        <p:pic>
          <p:nvPicPr>
            <p:cNvPr id="4213" name="Picture 77"/>
            <p:cNvPicPr>
              <a:picLocks noChangeArrowheads="1"/>
            </p:cNvPicPr>
            <p:nvPr/>
          </p:nvPicPr>
          <p:blipFill>
            <a:blip r:embed="rId9" cstate="print"/>
            <a:srcRect/>
            <a:stretch>
              <a:fillRect/>
            </a:stretch>
          </p:blipFill>
          <p:spPr bwMode="auto">
            <a:xfrm>
              <a:off x="2709" y="3408"/>
              <a:ext cx="382" cy="217"/>
            </a:xfrm>
            <a:prstGeom prst="rect">
              <a:avLst/>
            </a:prstGeom>
            <a:noFill/>
            <a:ln w="12700">
              <a:noFill/>
              <a:miter lim="800000"/>
              <a:headEnd/>
              <a:tailEnd/>
            </a:ln>
          </p:spPr>
        </p:pic>
        <p:pic>
          <p:nvPicPr>
            <p:cNvPr id="4214" name="Picture 78"/>
            <p:cNvPicPr>
              <a:picLocks noChangeArrowheads="1"/>
            </p:cNvPicPr>
            <p:nvPr/>
          </p:nvPicPr>
          <p:blipFill>
            <a:blip r:embed="rId9" cstate="print"/>
            <a:srcRect/>
            <a:stretch>
              <a:fillRect/>
            </a:stretch>
          </p:blipFill>
          <p:spPr bwMode="auto">
            <a:xfrm>
              <a:off x="2368" y="3414"/>
              <a:ext cx="382" cy="217"/>
            </a:xfrm>
            <a:prstGeom prst="rect">
              <a:avLst/>
            </a:prstGeom>
            <a:noFill/>
            <a:ln w="12700">
              <a:noFill/>
              <a:miter lim="800000"/>
              <a:headEnd/>
              <a:tailEnd/>
            </a:ln>
          </p:spPr>
        </p:pic>
      </p:grpSp>
      <p:sp>
        <p:nvSpPr>
          <p:cNvPr id="4165" name="Text Box 79"/>
          <p:cNvSpPr txBox="1">
            <a:spLocks noChangeArrowheads="1"/>
          </p:cNvSpPr>
          <p:nvPr/>
        </p:nvSpPr>
        <p:spPr bwMode="auto">
          <a:xfrm>
            <a:off x="0" y="944563"/>
            <a:ext cx="8610600" cy="1066800"/>
          </a:xfrm>
          <a:prstGeom prst="rect">
            <a:avLst/>
          </a:prstGeom>
          <a:noFill/>
          <a:ln w="12700">
            <a:noFill/>
            <a:miter lim="800000"/>
            <a:headEnd/>
            <a:tailEnd/>
          </a:ln>
        </p:spPr>
        <p:txBody>
          <a:bodyPr/>
          <a:lstStyle/>
          <a:p>
            <a:pPr>
              <a:spcBef>
                <a:spcPct val="20000"/>
              </a:spcBef>
            </a:pPr>
            <a:r>
              <a:rPr lang="en-US" sz="1800" b="1" i="1"/>
              <a:t>Lead the innovation of systems, computing, and information technologies, to further the development of the interactive and distributed information services of the future, and to create the intellectual capital that can advance these technologies and fuel future discoveries.</a:t>
            </a:r>
            <a:r>
              <a:rPr lang="en-US" sz="1800" b="1"/>
              <a:t> </a:t>
            </a:r>
          </a:p>
          <a:p>
            <a:pPr algn="l"/>
            <a:endParaRPr lang="en-US" sz="1800" b="1"/>
          </a:p>
        </p:txBody>
      </p:sp>
      <p:grpSp>
        <p:nvGrpSpPr>
          <p:cNvPr id="4166" name="Group 80"/>
          <p:cNvGrpSpPr>
            <a:grpSpLocks/>
          </p:cNvGrpSpPr>
          <p:nvPr/>
        </p:nvGrpSpPr>
        <p:grpSpPr bwMode="auto">
          <a:xfrm>
            <a:off x="7308850" y="2098675"/>
            <a:ext cx="449263" cy="536575"/>
            <a:chOff x="240" y="1401"/>
            <a:chExt cx="283" cy="338"/>
          </a:xfrm>
        </p:grpSpPr>
        <p:pic>
          <p:nvPicPr>
            <p:cNvPr id="4204" name="Picture 81"/>
            <p:cNvPicPr>
              <a:picLocks noChangeArrowheads="1"/>
            </p:cNvPicPr>
            <p:nvPr/>
          </p:nvPicPr>
          <p:blipFill>
            <a:blip r:embed="rId5" cstate="print"/>
            <a:srcRect/>
            <a:stretch>
              <a:fillRect/>
            </a:stretch>
          </p:blipFill>
          <p:spPr bwMode="auto">
            <a:xfrm>
              <a:off x="240" y="1401"/>
              <a:ext cx="115" cy="338"/>
            </a:xfrm>
            <a:prstGeom prst="rect">
              <a:avLst/>
            </a:prstGeom>
            <a:noFill/>
            <a:ln w="12700">
              <a:noFill/>
              <a:miter lim="800000"/>
              <a:headEnd/>
              <a:tailEnd/>
            </a:ln>
          </p:spPr>
        </p:pic>
        <p:pic>
          <p:nvPicPr>
            <p:cNvPr id="4205" name="Picture 82"/>
            <p:cNvPicPr>
              <a:picLocks noChangeArrowheads="1"/>
            </p:cNvPicPr>
            <p:nvPr/>
          </p:nvPicPr>
          <p:blipFill>
            <a:blip r:embed="rId5" cstate="print"/>
            <a:srcRect/>
            <a:stretch>
              <a:fillRect/>
            </a:stretch>
          </p:blipFill>
          <p:spPr bwMode="auto">
            <a:xfrm>
              <a:off x="327" y="1401"/>
              <a:ext cx="116" cy="338"/>
            </a:xfrm>
            <a:prstGeom prst="rect">
              <a:avLst/>
            </a:prstGeom>
            <a:noFill/>
            <a:ln w="12700">
              <a:noFill/>
              <a:miter lim="800000"/>
              <a:headEnd/>
              <a:tailEnd/>
            </a:ln>
          </p:spPr>
        </p:pic>
        <p:pic>
          <p:nvPicPr>
            <p:cNvPr id="4206" name="Picture 83"/>
            <p:cNvPicPr>
              <a:picLocks noChangeArrowheads="1"/>
            </p:cNvPicPr>
            <p:nvPr/>
          </p:nvPicPr>
          <p:blipFill>
            <a:blip r:embed="rId5" cstate="print"/>
            <a:srcRect/>
            <a:stretch>
              <a:fillRect/>
            </a:stretch>
          </p:blipFill>
          <p:spPr bwMode="auto">
            <a:xfrm>
              <a:off x="408" y="1401"/>
              <a:ext cx="115" cy="338"/>
            </a:xfrm>
            <a:prstGeom prst="rect">
              <a:avLst/>
            </a:prstGeom>
            <a:noFill/>
            <a:ln w="12700">
              <a:noFill/>
              <a:miter lim="800000"/>
              <a:headEnd/>
              <a:tailEnd/>
            </a:ln>
          </p:spPr>
        </p:pic>
      </p:grpSp>
      <p:grpSp>
        <p:nvGrpSpPr>
          <p:cNvPr id="4167" name="Group 84"/>
          <p:cNvGrpSpPr>
            <a:grpSpLocks/>
          </p:cNvGrpSpPr>
          <p:nvPr/>
        </p:nvGrpSpPr>
        <p:grpSpPr bwMode="auto">
          <a:xfrm>
            <a:off x="6888163" y="3284538"/>
            <a:ext cx="449262" cy="536575"/>
            <a:chOff x="240" y="1401"/>
            <a:chExt cx="283" cy="338"/>
          </a:xfrm>
        </p:grpSpPr>
        <p:pic>
          <p:nvPicPr>
            <p:cNvPr id="4201" name="Picture 85"/>
            <p:cNvPicPr>
              <a:picLocks noChangeArrowheads="1"/>
            </p:cNvPicPr>
            <p:nvPr/>
          </p:nvPicPr>
          <p:blipFill>
            <a:blip r:embed="rId5" cstate="print"/>
            <a:srcRect/>
            <a:stretch>
              <a:fillRect/>
            </a:stretch>
          </p:blipFill>
          <p:spPr bwMode="auto">
            <a:xfrm>
              <a:off x="240" y="1401"/>
              <a:ext cx="115" cy="338"/>
            </a:xfrm>
            <a:prstGeom prst="rect">
              <a:avLst/>
            </a:prstGeom>
            <a:noFill/>
            <a:ln w="12700">
              <a:noFill/>
              <a:miter lim="800000"/>
              <a:headEnd/>
              <a:tailEnd/>
            </a:ln>
          </p:spPr>
        </p:pic>
        <p:pic>
          <p:nvPicPr>
            <p:cNvPr id="4202" name="Picture 86"/>
            <p:cNvPicPr>
              <a:picLocks noChangeArrowheads="1"/>
            </p:cNvPicPr>
            <p:nvPr/>
          </p:nvPicPr>
          <p:blipFill>
            <a:blip r:embed="rId5" cstate="print"/>
            <a:srcRect/>
            <a:stretch>
              <a:fillRect/>
            </a:stretch>
          </p:blipFill>
          <p:spPr bwMode="auto">
            <a:xfrm>
              <a:off x="327" y="1401"/>
              <a:ext cx="116" cy="338"/>
            </a:xfrm>
            <a:prstGeom prst="rect">
              <a:avLst/>
            </a:prstGeom>
            <a:noFill/>
            <a:ln w="12700">
              <a:noFill/>
              <a:miter lim="800000"/>
              <a:headEnd/>
              <a:tailEnd/>
            </a:ln>
          </p:spPr>
        </p:pic>
        <p:pic>
          <p:nvPicPr>
            <p:cNvPr id="4203" name="Picture 87"/>
            <p:cNvPicPr>
              <a:picLocks noChangeArrowheads="1"/>
            </p:cNvPicPr>
            <p:nvPr/>
          </p:nvPicPr>
          <p:blipFill>
            <a:blip r:embed="rId5" cstate="print"/>
            <a:srcRect/>
            <a:stretch>
              <a:fillRect/>
            </a:stretch>
          </p:blipFill>
          <p:spPr bwMode="auto">
            <a:xfrm>
              <a:off x="408" y="1401"/>
              <a:ext cx="115" cy="338"/>
            </a:xfrm>
            <a:prstGeom prst="rect">
              <a:avLst/>
            </a:prstGeom>
            <a:noFill/>
            <a:ln w="12700">
              <a:noFill/>
              <a:miter lim="800000"/>
              <a:headEnd/>
              <a:tailEnd/>
            </a:ln>
          </p:spPr>
        </p:pic>
      </p:grpSp>
      <p:grpSp>
        <p:nvGrpSpPr>
          <p:cNvPr id="4168" name="Group 88"/>
          <p:cNvGrpSpPr>
            <a:grpSpLocks/>
          </p:cNvGrpSpPr>
          <p:nvPr/>
        </p:nvGrpSpPr>
        <p:grpSpPr bwMode="auto">
          <a:xfrm>
            <a:off x="2624138" y="6370638"/>
            <a:ext cx="352425" cy="209550"/>
            <a:chOff x="240" y="1344"/>
            <a:chExt cx="336" cy="336"/>
          </a:xfrm>
        </p:grpSpPr>
        <p:sp>
          <p:nvSpPr>
            <p:cNvPr id="4197" name="AutoShape 89"/>
            <p:cNvSpPr>
              <a:spLocks noChangeArrowheads="1"/>
            </p:cNvSpPr>
            <p:nvPr/>
          </p:nvSpPr>
          <p:spPr bwMode="auto">
            <a:xfrm rot="5400000">
              <a:off x="264" y="1512"/>
              <a:ext cx="96" cy="144"/>
            </a:xfrm>
            <a:prstGeom prst="triangle">
              <a:avLst>
                <a:gd name="adj" fmla="val 50000"/>
              </a:avLst>
            </a:prstGeom>
            <a:solidFill>
              <a:srgbClr val="008000"/>
            </a:solidFill>
            <a:ln w="12700">
              <a:solidFill>
                <a:schemeClr val="tx1"/>
              </a:solidFill>
              <a:miter lim="800000"/>
              <a:headEnd type="none" w="sm" len="sm"/>
              <a:tailEnd type="none" w="sm" len="sm"/>
            </a:ln>
          </p:spPr>
          <p:txBody>
            <a:bodyPr wrap="none" anchor="ctr"/>
            <a:lstStyle/>
            <a:p>
              <a:endParaRPr lang="en-US"/>
            </a:p>
          </p:txBody>
        </p:sp>
        <p:sp>
          <p:nvSpPr>
            <p:cNvPr id="4198" name="Rectangle 90"/>
            <p:cNvSpPr>
              <a:spLocks noChangeArrowheads="1"/>
            </p:cNvSpPr>
            <p:nvPr/>
          </p:nvSpPr>
          <p:spPr bwMode="auto">
            <a:xfrm>
              <a:off x="336" y="1488"/>
              <a:ext cx="192" cy="192"/>
            </a:xfrm>
            <a:prstGeom prst="rect">
              <a:avLst/>
            </a:prstGeom>
            <a:solidFill>
              <a:srgbClr val="008000"/>
            </a:solidFill>
            <a:ln w="12700">
              <a:solidFill>
                <a:schemeClr val="tx1"/>
              </a:solidFill>
              <a:miter lim="800000"/>
              <a:headEnd type="none" w="sm" len="sm"/>
              <a:tailEnd type="none" w="sm" len="sm"/>
            </a:ln>
          </p:spPr>
          <p:txBody>
            <a:bodyPr wrap="none" anchor="ctr"/>
            <a:lstStyle/>
            <a:p>
              <a:endParaRPr lang="en-US"/>
            </a:p>
          </p:txBody>
        </p:sp>
        <p:sp>
          <p:nvSpPr>
            <p:cNvPr id="4199" name="Oval 91"/>
            <p:cNvSpPr>
              <a:spLocks noChangeArrowheads="1"/>
            </p:cNvSpPr>
            <p:nvPr/>
          </p:nvSpPr>
          <p:spPr bwMode="auto">
            <a:xfrm>
              <a:off x="432" y="1344"/>
              <a:ext cx="144" cy="144"/>
            </a:xfrm>
            <a:prstGeom prst="ellipse">
              <a:avLst/>
            </a:prstGeom>
            <a:solidFill>
              <a:srgbClr val="008000"/>
            </a:solidFill>
            <a:ln w="12700">
              <a:solidFill>
                <a:schemeClr val="tx1"/>
              </a:solidFill>
              <a:round/>
              <a:headEnd type="none" w="sm" len="sm"/>
              <a:tailEnd type="none" w="sm" len="sm"/>
            </a:ln>
          </p:spPr>
          <p:txBody>
            <a:bodyPr wrap="none" anchor="ctr"/>
            <a:lstStyle/>
            <a:p>
              <a:endParaRPr lang="en-US"/>
            </a:p>
          </p:txBody>
        </p:sp>
        <p:sp>
          <p:nvSpPr>
            <p:cNvPr id="4200" name="Oval 92"/>
            <p:cNvSpPr>
              <a:spLocks noChangeArrowheads="1"/>
            </p:cNvSpPr>
            <p:nvPr/>
          </p:nvSpPr>
          <p:spPr bwMode="auto">
            <a:xfrm>
              <a:off x="288" y="1344"/>
              <a:ext cx="144" cy="144"/>
            </a:xfrm>
            <a:prstGeom prst="ellipse">
              <a:avLst/>
            </a:prstGeom>
            <a:solidFill>
              <a:srgbClr val="008000"/>
            </a:solidFill>
            <a:ln w="12700">
              <a:solidFill>
                <a:schemeClr val="tx1"/>
              </a:solidFill>
              <a:round/>
              <a:headEnd type="none" w="sm" len="sm"/>
              <a:tailEnd type="none" w="sm" len="sm"/>
            </a:ln>
          </p:spPr>
          <p:txBody>
            <a:bodyPr wrap="none" anchor="ctr"/>
            <a:lstStyle/>
            <a:p>
              <a:endParaRPr lang="en-US"/>
            </a:p>
          </p:txBody>
        </p:sp>
      </p:grpSp>
      <p:grpSp>
        <p:nvGrpSpPr>
          <p:cNvPr id="4169" name="Group 93"/>
          <p:cNvGrpSpPr>
            <a:grpSpLocks/>
          </p:cNvGrpSpPr>
          <p:nvPr/>
        </p:nvGrpSpPr>
        <p:grpSpPr bwMode="auto">
          <a:xfrm>
            <a:off x="1709738" y="6446838"/>
            <a:ext cx="352425" cy="209550"/>
            <a:chOff x="240" y="1344"/>
            <a:chExt cx="336" cy="336"/>
          </a:xfrm>
        </p:grpSpPr>
        <p:sp>
          <p:nvSpPr>
            <p:cNvPr id="4193" name="AutoShape 94"/>
            <p:cNvSpPr>
              <a:spLocks noChangeArrowheads="1"/>
            </p:cNvSpPr>
            <p:nvPr/>
          </p:nvSpPr>
          <p:spPr bwMode="auto">
            <a:xfrm rot="5400000">
              <a:off x="264" y="1512"/>
              <a:ext cx="96" cy="144"/>
            </a:xfrm>
            <a:prstGeom prst="triangle">
              <a:avLst>
                <a:gd name="adj" fmla="val 50000"/>
              </a:avLst>
            </a:prstGeom>
            <a:solidFill>
              <a:srgbClr val="008000"/>
            </a:solidFill>
            <a:ln w="12700">
              <a:solidFill>
                <a:schemeClr val="tx1"/>
              </a:solidFill>
              <a:miter lim="800000"/>
              <a:headEnd type="none" w="sm" len="sm"/>
              <a:tailEnd type="none" w="sm" len="sm"/>
            </a:ln>
          </p:spPr>
          <p:txBody>
            <a:bodyPr wrap="none" anchor="ctr"/>
            <a:lstStyle/>
            <a:p>
              <a:endParaRPr lang="en-US"/>
            </a:p>
          </p:txBody>
        </p:sp>
        <p:sp>
          <p:nvSpPr>
            <p:cNvPr id="4194" name="Rectangle 95"/>
            <p:cNvSpPr>
              <a:spLocks noChangeArrowheads="1"/>
            </p:cNvSpPr>
            <p:nvPr/>
          </p:nvSpPr>
          <p:spPr bwMode="auto">
            <a:xfrm>
              <a:off x="336" y="1488"/>
              <a:ext cx="192" cy="192"/>
            </a:xfrm>
            <a:prstGeom prst="rect">
              <a:avLst/>
            </a:prstGeom>
            <a:solidFill>
              <a:srgbClr val="008000"/>
            </a:solidFill>
            <a:ln w="12700">
              <a:solidFill>
                <a:schemeClr val="tx1"/>
              </a:solidFill>
              <a:miter lim="800000"/>
              <a:headEnd type="none" w="sm" len="sm"/>
              <a:tailEnd type="none" w="sm" len="sm"/>
            </a:ln>
          </p:spPr>
          <p:txBody>
            <a:bodyPr wrap="none" anchor="ctr"/>
            <a:lstStyle/>
            <a:p>
              <a:endParaRPr lang="en-US"/>
            </a:p>
          </p:txBody>
        </p:sp>
        <p:sp>
          <p:nvSpPr>
            <p:cNvPr id="4195" name="Oval 96"/>
            <p:cNvSpPr>
              <a:spLocks noChangeArrowheads="1"/>
            </p:cNvSpPr>
            <p:nvPr/>
          </p:nvSpPr>
          <p:spPr bwMode="auto">
            <a:xfrm>
              <a:off x="432" y="1344"/>
              <a:ext cx="144" cy="144"/>
            </a:xfrm>
            <a:prstGeom prst="ellipse">
              <a:avLst/>
            </a:prstGeom>
            <a:solidFill>
              <a:srgbClr val="008000"/>
            </a:solidFill>
            <a:ln w="12700">
              <a:solidFill>
                <a:schemeClr val="tx1"/>
              </a:solidFill>
              <a:round/>
              <a:headEnd type="none" w="sm" len="sm"/>
              <a:tailEnd type="none" w="sm" len="sm"/>
            </a:ln>
          </p:spPr>
          <p:txBody>
            <a:bodyPr wrap="none" anchor="ctr"/>
            <a:lstStyle/>
            <a:p>
              <a:endParaRPr lang="en-US"/>
            </a:p>
          </p:txBody>
        </p:sp>
        <p:sp>
          <p:nvSpPr>
            <p:cNvPr id="4196" name="Oval 97"/>
            <p:cNvSpPr>
              <a:spLocks noChangeArrowheads="1"/>
            </p:cNvSpPr>
            <p:nvPr/>
          </p:nvSpPr>
          <p:spPr bwMode="auto">
            <a:xfrm>
              <a:off x="288" y="1344"/>
              <a:ext cx="144" cy="144"/>
            </a:xfrm>
            <a:prstGeom prst="ellipse">
              <a:avLst/>
            </a:prstGeom>
            <a:solidFill>
              <a:srgbClr val="008000"/>
            </a:solidFill>
            <a:ln w="12700">
              <a:solidFill>
                <a:schemeClr val="tx1"/>
              </a:solidFill>
              <a:round/>
              <a:headEnd type="none" w="sm" len="sm"/>
              <a:tailEnd type="none" w="sm" len="sm"/>
            </a:ln>
          </p:spPr>
          <p:txBody>
            <a:bodyPr wrap="none" anchor="ctr"/>
            <a:lstStyle/>
            <a:p>
              <a:endParaRPr lang="en-US"/>
            </a:p>
          </p:txBody>
        </p:sp>
      </p:grpSp>
      <p:grpSp>
        <p:nvGrpSpPr>
          <p:cNvPr id="4170" name="Group 98"/>
          <p:cNvGrpSpPr>
            <a:grpSpLocks/>
          </p:cNvGrpSpPr>
          <p:nvPr/>
        </p:nvGrpSpPr>
        <p:grpSpPr bwMode="auto">
          <a:xfrm>
            <a:off x="871538" y="6310313"/>
            <a:ext cx="352425" cy="209550"/>
            <a:chOff x="240" y="1344"/>
            <a:chExt cx="336" cy="336"/>
          </a:xfrm>
        </p:grpSpPr>
        <p:sp>
          <p:nvSpPr>
            <p:cNvPr id="4189" name="AutoShape 99"/>
            <p:cNvSpPr>
              <a:spLocks noChangeArrowheads="1"/>
            </p:cNvSpPr>
            <p:nvPr/>
          </p:nvSpPr>
          <p:spPr bwMode="auto">
            <a:xfrm rot="5400000">
              <a:off x="264" y="1512"/>
              <a:ext cx="96" cy="144"/>
            </a:xfrm>
            <a:prstGeom prst="triangle">
              <a:avLst>
                <a:gd name="adj" fmla="val 50000"/>
              </a:avLst>
            </a:prstGeom>
            <a:solidFill>
              <a:srgbClr val="008000"/>
            </a:solidFill>
            <a:ln w="12700">
              <a:solidFill>
                <a:schemeClr val="tx1"/>
              </a:solidFill>
              <a:miter lim="800000"/>
              <a:headEnd type="none" w="sm" len="sm"/>
              <a:tailEnd type="none" w="sm" len="sm"/>
            </a:ln>
          </p:spPr>
          <p:txBody>
            <a:bodyPr wrap="none" anchor="ctr"/>
            <a:lstStyle/>
            <a:p>
              <a:endParaRPr lang="en-US"/>
            </a:p>
          </p:txBody>
        </p:sp>
        <p:sp>
          <p:nvSpPr>
            <p:cNvPr id="4190" name="Rectangle 100"/>
            <p:cNvSpPr>
              <a:spLocks noChangeArrowheads="1"/>
            </p:cNvSpPr>
            <p:nvPr/>
          </p:nvSpPr>
          <p:spPr bwMode="auto">
            <a:xfrm>
              <a:off x="336" y="1488"/>
              <a:ext cx="192" cy="192"/>
            </a:xfrm>
            <a:prstGeom prst="rect">
              <a:avLst/>
            </a:prstGeom>
            <a:solidFill>
              <a:srgbClr val="008000"/>
            </a:solidFill>
            <a:ln w="12700">
              <a:solidFill>
                <a:schemeClr val="tx1"/>
              </a:solidFill>
              <a:miter lim="800000"/>
              <a:headEnd type="none" w="sm" len="sm"/>
              <a:tailEnd type="none" w="sm" len="sm"/>
            </a:ln>
          </p:spPr>
          <p:txBody>
            <a:bodyPr wrap="none" anchor="ctr"/>
            <a:lstStyle/>
            <a:p>
              <a:endParaRPr lang="en-US"/>
            </a:p>
          </p:txBody>
        </p:sp>
        <p:sp>
          <p:nvSpPr>
            <p:cNvPr id="4191" name="Oval 101"/>
            <p:cNvSpPr>
              <a:spLocks noChangeArrowheads="1"/>
            </p:cNvSpPr>
            <p:nvPr/>
          </p:nvSpPr>
          <p:spPr bwMode="auto">
            <a:xfrm>
              <a:off x="432" y="1344"/>
              <a:ext cx="144" cy="144"/>
            </a:xfrm>
            <a:prstGeom prst="ellipse">
              <a:avLst/>
            </a:prstGeom>
            <a:solidFill>
              <a:srgbClr val="008000"/>
            </a:solidFill>
            <a:ln w="12700">
              <a:solidFill>
                <a:schemeClr val="tx1"/>
              </a:solidFill>
              <a:round/>
              <a:headEnd type="none" w="sm" len="sm"/>
              <a:tailEnd type="none" w="sm" len="sm"/>
            </a:ln>
          </p:spPr>
          <p:txBody>
            <a:bodyPr wrap="none" anchor="ctr"/>
            <a:lstStyle/>
            <a:p>
              <a:endParaRPr lang="en-US"/>
            </a:p>
          </p:txBody>
        </p:sp>
        <p:sp>
          <p:nvSpPr>
            <p:cNvPr id="4192" name="Oval 102"/>
            <p:cNvSpPr>
              <a:spLocks noChangeArrowheads="1"/>
            </p:cNvSpPr>
            <p:nvPr/>
          </p:nvSpPr>
          <p:spPr bwMode="auto">
            <a:xfrm>
              <a:off x="288" y="1344"/>
              <a:ext cx="144" cy="144"/>
            </a:xfrm>
            <a:prstGeom prst="ellipse">
              <a:avLst/>
            </a:prstGeom>
            <a:solidFill>
              <a:srgbClr val="008000"/>
            </a:solidFill>
            <a:ln w="12700">
              <a:solidFill>
                <a:schemeClr val="tx1"/>
              </a:solidFill>
              <a:round/>
              <a:headEnd type="none" w="sm" len="sm"/>
              <a:tailEnd type="none" w="sm" len="sm"/>
            </a:ln>
          </p:spPr>
          <p:txBody>
            <a:bodyPr wrap="none" anchor="ctr"/>
            <a:lstStyle/>
            <a:p>
              <a:endParaRPr lang="en-US"/>
            </a:p>
          </p:txBody>
        </p:sp>
      </p:grpSp>
      <p:pic>
        <p:nvPicPr>
          <p:cNvPr id="4171" name="Picture 103" descr="B00005QEYI"/>
          <p:cNvPicPr>
            <a:picLocks noChangeAspect="1" noChangeArrowheads="1"/>
          </p:cNvPicPr>
          <p:nvPr/>
        </p:nvPicPr>
        <p:blipFill>
          <a:blip r:embed="rId10" cstate="print"/>
          <a:srcRect/>
          <a:stretch>
            <a:fillRect/>
          </a:stretch>
        </p:blipFill>
        <p:spPr bwMode="auto">
          <a:xfrm>
            <a:off x="79375" y="5334000"/>
            <a:ext cx="495300" cy="495300"/>
          </a:xfrm>
          <a:prstGeom prst="rect">
            <a:avLst/>
          </a:prstGeom>
          <a:solidFill>
            <a:schemeClr val="accent1"/>
          </a:solidFill>
          <a:ln w="9525">
            <a:noFill/>
            <a:miter lim="800000"/>
            <a:headEnd/>
            <a:tailEnd/>
          </a:ln>
        </p:spPr>
      </p:pic>
      <p:pic>
        <p:nvPicPr>
          <p:cNvPr id="4172" name="Picture 104" descr="B00005QEYI"/>
          <p:cNvPicPr>
            <a:picLocks noChangeAspect="1" noChangeArrowheads="1"/>
          </p:cNvPicPr>
          <p:nvPr/>
        </p:nvPicPr>
        <p:blipFill>
          <a:blip r:embed="rId10" cstate="print"/>
          <a:srcRect/>
          <a:stretch>
            <a:fillRect/>
          </a:stretch>
        </p:blipFill>
        <p:spPr bwMode="auto">
          <a:xfrm>
            <a:off x="0" y="6034088"/>
            <a:ext cx="495300" cy="495300"/>
          </a:xfrm>
          <a:prstGeom prst="rect">
            <a:avLst/>
          </a:prstGeom>
          <a:solidFill>
            <a:schemeClr val="accent1"/>
          </a:solidFill>
          <a:ln w="9525">
            <a:noFill/>
            <a:miter lim="800000"/>
            <a:headEnd/>
            <a:tailEnd/>
          </a:ln>
        </p:spPr>
      </p:pic>
      <p:sp>
        <p:nvSpPr>
          <p:cNvPr id="4173" name="Text Box 105"/>
          <p:cNvSpPr txBox="1">
            <a:spLocks noChangeArrowheads="1"/>
          </p:cNvSpPr>
          <p:nvPr/>
        </p:nvSpPr>
        <p:spPr bwMode="auto">
          <a:xfrm>
            <a:off x="5548313" y="5299075"/>
            <a:ext cx="2987675" cy="1558925"/>
          </a:xfrm>
          <a:prstGeom prst="rect">
            <a:avLst/>
          </a:prstGeom>
          <a:noFill/>
          <a:ln w="12700">
            <a:noFill/>
            <a:miter lim="800000"/>
            <a:headEnd/>
            <a:tailEnd/>
          </a:ln>
        </p:spPr>
        <p:txBody>
          <a:bodyPr wrap="none">
            <a:spAutoFit/>
          </a:bodyPr>
          <a:lstStyle/>
          <a:p>
            <a:pPr algn="l"/>
            <a:r>
              <a:rPr lang="en-US" sz="1600" b="1">
                <a:latin typeface="Monotype Corsiva" pitchFamily="66" charset="0"/>
              </a:rPr>
              <a:t>Information anytime, anywhere </a:t>
            </a:r>
            <a:r>
              <a:rPr lang="en-US" sz="1600" b="1">
                <a:latin typeface="Monotype Corsiva" pitchFamily="66" charset="0"/>
                <a:sym typeface="Wingdings" pitchFamily="2" charset="2"/>
              </a:rPr>
              <a:t> </a:t>
            </a:r>
            <a:endParaRPr lang="en-US" sz="1600" b="1">
              <a:latin typeface="Monotype Corsiva" pitchFamily="66" charset="0"/>
            </a:endParaRPr>
          </a:p>
          <a:p>
            <a:pPr algn="l"/>
            <a:r>
              <a:rPr lang="en-US" sz="1600" b="1">
                <a:latin typeface="Monotype Corsiva" pitchFamily="66" charset="0"/>
              </a:rPr>
              <a:t>		Seamlessness!</a:t>
            </a:r>
          </a:p>
          <a:p>
            <a:pPr algn="l"/>
            <a:r>
              <a:rPr lang="en-US" sz="1600" b="1">
                <a:latin typeface="Monotype Corsiva" pitchFamily="66" charset="0"/>
              </a:rPr>
              <a:t>		Quality!</a:t>
            </a:r>
          </a:p>
          <a:p>
            <a:pPr algn="l"/>
            <a:r>
              <a:rPr lang="en-US" sz="1600" b="1">
                <a:latin typeface="Monotype Corsiva" pitchFamily="66" charset="0"/>
              </a:rPr>
              <a:t>		Security!</a:t>
            </a:r>
          </a:p>
          <a:p>
            <a:pPr algn="l"/>
            <a:r>
              <a:rPr lang="en-US" sz="1600" b="1">
                <a:latin typeface="Monotype Corsiva" pitchFamily="66" charset="0"/>
              </a:rPr>
              <a:t>		Robustness!</a:t>
            </a:r>
          </a:p>
          <a:p>
            <a:pPr algn="l"/>
            <a:r>
              <a:rPr lang="en-US" sz="1600" b="1">
                <a:latin typeface="Monotype Corsiva" pitchFamily="66" charset="0"/>
              </a:rPr>
              <a:t>		Timeliness!</a:t>
            </a:r>
          </a:p>
        </p:txBody>
      </p:sp>
      <p:sp>
        <p:nvSpPr>
          <p:cNvPr id="4174" name="Line 106"/>
          <p:cNvSpPr>
            <a:spLocks noChangeShapeType="1"/>
          </p:cNvSpPr>
          <p:nvPr/>
        </p:nvSpPr>
        <p:spPr bwMode="auto">
          <a:xfrm>
            <a:off x="3792538" y="5033963"/>
            <a:ext cx="261937" cy="376237"/>
          </a:xfrm>
          <a:prstGeom prst="line">
            <a:avLst/>
          </a:prstGeom>
          <a:noFill/>
          <a:ln w="12700">
            <a:solidFill>
              <a:schemeClr val="tx1"/>
            </a:solidFill>
            <a:round/>
            <a:headEnd type="triangle" w="med" len="med"/>
            <a:tailEnd type="triangle" w="med" len="med"/>
          </a:ln>
        </p:spPr>
        <p:txBody>
          <a:bodyPr/>
          <a:lstStyle/>
          <a:p>
            <a:endParaRPr lang="en-US"/>
          </a:p>
        </p:txBody>
      </p:sp>
      <p:sp>
        <p:nvSpPr>
          <p:cNvPr id="4175" name="Line 107"/>
          <p:cNvSpPr>
            <a:spLocks noChangeShapeType="1"/>
          </p:cNvSpPr>
          <p:nvPr/>
        </p:nvSpPr>
        <p:spPr bwMode="auto">
          <a:xfrm flipV="1">
            <a:off x="4651375" y="2819400"/>
            <a:ext cx="533400" cy="228600"/>
          </a:xfrm>
          <a:prstGeom prst="line">
            <a:avLst/>
          </a:prstGeom>
          <a:noFill/>
          <a:ln w="12700">
            <a:solidFill>
              <a:schemeClr val="tx1"/>
            </a:solidFill>
            <a:round/>
            <a:headEnd type="triangle" w="med" len="med"/>
            <a:tailEnd type="triangle" w="med" len="med"/>
          </a:ln>
        </p:spPr>
        <p:txBody>
          <a:bodyPr/>
          <a:lstStyle/>
          <a:p>
            <a:endParaRPr lang="en-US"/>
          </a:p>
        </p:txBody>
      </p:sp>
      <p:sp>
        <p:nvSpPr>
          <p:cNvPr id="4176" name="Line 108"/>
          <p:cNvSpPr>
            <a:spLocks noChangeShapeType="1"/>
          </p:cNvSpPr>
          <p:nvPr/>
        </p:nvSpPr>
        <p:spPr bwMode="auto">
          <a:xfrm flipH="1">
            <a:off x="1984375" y="5181600"/>
            <a:ext cx="152400" cy="304800"/>
          </a:xfrm>
          <a:prstGeom prst="line">
            <a:avLst/>
          </a:prstGeom>
          <a:noFill/>
          <a:ln w="12700">
            <a:solidFill>
              <a:schemeClr val="tx1"/>
            </a:solidFill>
            <a:round/>
            <a:headEnd type="triangle" w="med" len="med"/>
            <a:tailEnd type="triangle" w="med" len="med"/>
          </a:ln>
        </p:spPr>
        <p:txBody>
          <a:bodyPr/>
          <a:lstStyle/>
          <a:p>
            <a:endParaRPr lang="en-US"/>
          </a:p>
        </p:txBody>
      </p:sp>
      <p:sp>
        <p:nvSpPr>
          <p:cNvPr id="4177" name="Line 109"/>
          <p:cNvSpPr>
            <a:spLocks noChangeShapeType="1"/>
          </p:cNvSpPr>
          <p:nvPr/>
        </p:nvSpPr>
        <p:spPr bwMode="auto">
          <a:xfrm>
            <a:off x="2593975" y="3810000"/>
            <a:ext cx="76200" cy="304800"/>
          </a:xfrm>
          <a:prstGeom prst="line">
            <a:avLst/>
          </a:prstGeom>
          <a:noFill/>
          <a:ln w="28575">
            <a:solidFill>
              <a:schemeClr val="tx1"/>
            </a:solidFill>
            <a:round/>
            <a:headEnd type="triangle" w="med" len="med"/>
            <a:tailEnd type="triangle" w="med" len="med"/>
          </a:ln>
        </p:spPr>
        <p:txBody>
          <a:bodyPr/>
          <a:lstStyle/>
          <a:p>
            <a:endParaRPr lang="en-US"/>
          </a:p>
        </p:txBody>
      </p:sp>
      <p:sp>
        <p:nvSpPr>
          <p:cNvPr id="4178" name="Line 110"/>
          <p:cNvSpPr>
            <a:spLocks noChangeShapeType="1"/>
          </p:cNvSpPr>
          <p:nvPr/>
        </p:nvSpPr>
        <p:spPr bwMode="auto">
          <a:xfrm flipV="1">
            <a:off x="3279775" y="3733800"/>
            <a:ext cx="228600" cy="304800"/>
          </a:xfrm>
          <a:prstGeom prst="line">
            <a:avLst/>
          </a:prstGeom>
          <a:noFill/>
          <a:ln w="28575">
            <a:solidFill>
              <a:schemeClr val="tx1"/>
            </a:solidFill>
            <a:round/>
            <a:headEnd type="triangle" w="med" len="med"/>
            <a:tailEnd type="triangle" w="med" len="med"/>
          </a:ln>
        </p:spPr>
        <p:txBody>
          <a:bodyPr/>
          <a:lstStyle/>
          <a:p>
            <a:endParaRPr lang="en-US"/>
          </a:p>
        </p:txBody>
      </p:sp>
      <p:sp>
        <p:nvSpPr>
          <p:cNvPr id="4179" name="Line 111"/>
          <p:cNvSpPr>
            <a:spLocks noChangeShapeType="1"/>
          </p:cNvSpPr>
          <p:nvPr/>
        </p:nvSpPr>
        <p:spPr bwMode="auto">
          <a:xfrm>
            <a:off x="4803775" y="4038600"/>
            <a:ext cx="457200" cy="228600"/>
          </a:xfrm>
          <a:prstGeom prst="line">
            <a:avLst/>
          </a:prstGeom>
          <a:noFill/>
          <a:ln w="12700">
            <a:solidFill>
              <a:schemeClr val="tx1"/>
            </a:solidFill>
            <a:round/>
            <a:headEnd type="triangle" w="med" len="med"/>
            <a:tailEnd type="triangle" w="med" len="med"/>
          </a:ln>
        </p:spPr>
        <p:txBody>
          <a:bodyPr/>
          <a:lstStyle/>
          <a:p>
            <a:endParaRPr lang="en-US"/>
          </a:p>
        </p:txBody>
      </p:sp>
      <p:sp>
        <p:nvSpPr>
          <p:cNvPr id="4180" name="Line 112"/>
          <p:cNvSpPr>
            <a:spLocks noChangeShapeType="1"/>
          </p:cNvSpPr>
          <p:nvPr/>
        </p:nvSpPr>
        <p:spPr bwMode="auto">
          <a:xfrm flipH="1">
            <a:off x="6988175" y="2389188"/>
            <a:ext cx="304800" cy="76200"/>
          </a:xfrm>
          <a:prstGeom prst="line">
            <a:avLst/>
          </a:prstGeom>
          <a:noFill/>
          <a:ln w="12700">
            <a:solidFill>
              <a:schemeClr val="tx1"/>
            </a:solidFill>
            <a:round/>
            <a:headEnd type="triangle" w="med" len="med"/>
            <a:tailEnd type="triangle" w="med" len="med"/>
          </a:ln>
        </p:spPr>
        <p:txBody>
          <a:bodyPr/>
          <a:lstStyle/>
          <a:p>
            <a:endParaRPr lang="en-US"/>
          </a:p>
        </p:txBody>
      </p:sp>
      <p:sp>
        <p:nvSpPr>
          <p:cNvPr id="4181" name="Line 113"/>
          <p:cNvSpPr>
            <a:spLocks noChangeShapeType="1"/>
          </p:cNvSpPr>
          <p:nvPr/>
        </p:nvSpPr>
        <p:spPr bwMode="auto">
          <a:xfrm flipH="1" flipV="1">
            <a:off x="6477000" y="3240088"/>
            <a:ext cx="304800" cy="304800"/>
          </a:xfrm>
          <a:prstGeom prst="line">
            <a:avLst/>
          </a:prstGeom>
          <a:noFill/>
          <a:ln w="12700">
            <a:solidFill>
              <a:schemeClr val="tx1"/>
            </a:solidFill>
            <a:round/>
            <a:headEnd type="triangle" w="med" len="med"/>
            <a:tailEnd type="triangle" w="med" len="med"/>
          </a:ln>
        </p:spPr>
        <p:txBody>
          <a:bodyPr/>
          <a:lstStyle/>
          <a:p>
            <a:endParaRPr lang="en-US"/>
          </a:p>
        </p:txBody>
      </p:sp>
      <p:sp>
        <p:nvSpPr>
          <p:cNvPr id="4182" name="Text Box 114"/>
          <p:cNvSpPr txBox="1">
            <a:spLocks noChangeArrowheads="1"/>
          </p:cNvSpPr>
          <p:nvPr/>
        </p:nvSpPr>
        <p:spPr bwMode="auto">
          <a:xfrm>
            <a:off x="0" y="4924425"/>
            <a:ext cx="1835150" cy="274638"/>
          </a:xfrm>
          <a:prstGeom prst="rect">
            <a:avLst/>
          </a:prstGeom>
          <a:noFill/>
          <a:ln w="12700" algn="ctr">
            <a:noFill/>
            <a:miter lim="800000"/>
            <a:headEnd/>
            <a:tailEnd/>
          </a:ln>
        </p:spPr>
        <p:txBody>
          <a:bodyPr wrap="none">
            <a:spAutoFit/>
          </a:bodyPr>
          <a:lstStyle/>
          <a:p>
            <a:pPr algn="l"/>
            <a:r>
              <a:rPr lang="en-US" sz="1200" i="1"/>
              <a:t>Remote and Mobile Access</a:t>
            </a:r>
          </a:p>
        </p:txBody>
      </p:sp>
      <p:sp>
        <p:nvSpPr>
          <p:cNvPr id="4183" name="Freeform 115"/>
          <p:cNvSpPr>
            <a:spLocks/>
          </p:cNvSpPr>
          <p:nvPr/>
        </p:nvSpPr>
        <p:spPr bwMode="auto">
          <a:xfrm>
            <a:off x="536575" y="5410200"/>
            <a:ext cx="457200" cy="381000"/>
          </a:xfrm>
          <a:custGeom>
            <a:avLst/>
            <a:gdLst>
              <a:gd name="T0" fmla="*/ 457200 w 288"/>
              <a:gd name="T1" fmla="*/ 381000 h 240"/>
              <a:gd name="T2" fmla="*/ 228600 w 288"/>
              <a:gd name="T3" fmla="*/ 228600 h 240"/>
              <a:gd name="T4" fmla="*/ 381000 w 288"/>
              <a:gd name="T5" fmla="*/ 76200 h 240"/>
              <a:gd name="T6" fmla="*/ 0 w 288"/>
              <a:gd name="T7" fmla="*/ 0 h 240"/>
              <a:gd name="T8" fmla="*/ 0 60000 65536"/>
              <a:gd name="T9" fmla="*/ 0 60000 65536"/>
              <a:gd name="T10" fmla="*/ 0 60000 65536"/>
              <a:gd name="T11" fmla="*/ 0 60000 65536"/>
              <a:gd name="T12" fmla="*/ 0 w 288"/>
              <a:gd name="T13" fmla="*/ 0 h 240"/>
              <a:gd name="T14" fmla="*/ 288 w 288"/>
              <a:gd name="T15" fmla="*/ 240 h 240"/>
            </a:gdLst>
            <a:ahLst/>
            <a:cxnLst>
              <a:cxn ang="T8">
                <a:pos x="T0" y="T1"/>
              </a:cxn>
              <a:cxn ang="T9">
                <a:pos x="T2" y="T3"/>
              </a:cxn>
              <a:cxn ang="T10">
                <a:pos x="T4" y="T5"/>
              </a:cxn>
              <a:cxn ang="T11">
                <a:pos x="T6" y="T7"/>
              </a:cxn>
            </a:cxnLst>
            <a:rect l="T12" t="T13" r="T14" b="T15"/>
            <a:pathLst>
              <a:path w="288" h="240">
                <a:moveTo>
                  <a:pt x="288" y="240"/>
                </a:moveTo>
                <a:cubicBezTo>
                  <a:pt x="220" y="208"/>
                  <a:pt x="152" y="176"/>
                  <a:pt x="144" y="144"/>
                </a:cubicBezTo>
                <a:cubicBezTo>
                  <a:pt x="136" y="112"/>
                  <a:pt x="264" y="72"/>
                  <a:pt x="240" y="48"/>
                </a:cubicBezTo>
                <a:cubicBezTo>
                  <a:pt x="216" y="24"/>
                  <a:pt x="108" y="12"/>
                  <a:pt x="0" y="0"/>
                </a:cubicBezTo>
              </a:path>
            </a:pathLst>
          </a:custGeom>
          <a:noFill/>
          <a:ln w="12700" cap="flat" cmpd="sng">
            <a:solidFill>
              <a:schemeClr val="tx1"/>
            </a:solidFill>
            <a:prstDash val="solid"/>
            <a:round/>
            <a:headEnd type="none" w="med" len="med"/>
            <a:tailEnd type="triangle" w="med" len="med"/>
          </a:ln>
        </p:spPr>
        <p:txBody>
          <a:bodyPr/>
          <a:lstStyle/>
          <a:p>
            <a:endParaRPr lang="en-US"/>
          </a:p>
        </p:txBody>
      </p:sp>
      <p:sp>
        <p:nvSpPr>
          <p:cNvPr id="4184" name="Freeform 116"/>
          <p:cNvSpPr>
            <a:spLocks/>
          </p:cNvSpPr>
          <p:nvPr/>
        </p:nvSpPr>
        <p:spPr bwMode="auto">
          <a:xfrm>
            <a:off x="400050" y="5959475"/>
            <a:ext cx="519113" cy="211138"/>
          </a:xfrm>
          <a:custGeom>
            <a:avLst/>
            <a:gdLst>
              <a:gd name="T0" fmla="*/ 519113 w 336"/>
              <a:gd name="T1" fmla="*/ 0 h 152"/>
              <a:gd name="T2" fmla="*/ 296636 w 336"/>
              <a:gd name="T3" fmla="*/ 200025 h 152"/>
              <a:gd name="T4" fmla="*/ 222477 w 336"/>
              <a:gd name="T5" fmla="*/ 66675 h 152"/>
              <a:gd name="T6" fmla="*/ 0 w 336"/>
              <a:gd name="T7" fmla="*/ 133350 h 152"/>
              <a:gd name="T8" fmla="*/ 0 60000 65536"/>
              <a:gd name="T9" fmla="*/ 0 60000 65536"/>
              <a:gd name="T10" fmla="*/ 0 60000 65536"/>
              <a:gd name="T11" fmla="*/ 0 60000 65536"/>
              <a:gd name="T12" fmla="*/ 0 w 336"/>
              <a:gd name="T13" fmla="*/ 0 h 152"/>
              <a:gd name="T14" fmla="*/ 336 w 336"/>
              <a:gd name="T15" fmla="*/ 152 h 152"/>
            </a:gdLst>
            <a:ahLst/>
            <a:cxnLst>
              <a:cxn ang="T8">
                <a:pos x="T0" y="T1"/>
              </a:cxn>
              <a:cxn ang="T9">
                <a:pos x="T2" y="T3"/>
              </a:cxn>
              <a:cxn ang="T10">
                <a:pos x="T4" y="T5"/>
              </a:cxn>
              <a:cxn ang="T11">
                <a:pos x="T6" y="T7"/>
              </a:cxn>
            </a:cxnLst>
            <a:rect l="T12" t="T13" r="T14" b="T15"/>
            <a:pathLst>
              <a:path w="336" h="152">
                <a:moveTo>
                  <a:pt x="336" y="0"/>
                </a:moveTo>
                <a:cubicBezTo>
                  <a:pt x="280" y="68"/>
                  <a:pt x="224" y="136"/>
                  <a:pt x="192" y="144"/>
                </a:cubicBezTo>
                <a:cubicBezTo>
                  <a:pt x="160" y="152"/>
                  <a:pt x="176" y="56"/>
                  <a:pt x="144" y="48"/>
                </a:cubicBezTo>
                <a:cubicBezTo>
                  <a:pt x="112" y="40"/>
                  <a:pt x="56" y="68"/>
                  <a:pt x="0" y="96"/>
                </a:cubicBezTo>
              </a:path>
            </a:pathLst>
          </a:custGeom>
          <a:noFill/>
          <a:ln w="12700" cap="flat" cmpd="sng">
            <a:solidFill>
              <a:schemeClr val="tx1"/>
            </a:solidFill>
            <a:prstDash val="solid"/>
            <a:round/>
            <a:headEnd type="none" w="med" len="med"/>
            <a:tailEnd type="triangle" w="med" len="med"/>
          </a:ln>
        </p:spPr>
        <p:txBody>
          <a:bodyPr/>
          <a:lstStyle/>
          <a:p>
            <a:endParaRPr lang="en-US"/>
          </a:p>
        </p:txBody>
      </p:sp>
      <p:sp>
        <p:nvSpPr>
          <p:cNvPr id="4185" name="Line 117"/>
          <p:cNvSpPr>
            <a:spLocks noChangeShapeType="1"/>
          </p:cNvSpPr>
          <p:nvPr/>
        </p:nvSpPr>
        <p:spPr bwMode="auto">
          <a:xfrm flipV="1">
            <a:off x="6792913" y="4149725"/>
            <a:ext cx="506412" cy="130175"/>
          </a:xfrm>
          <a:prstGeom prst="line">
            <a:avLst/>
          </a:prstGeom>
          <a:noFill/>
          <a:ln w="12700">
            <a:solidFill>
              <a:schemeClr val="tx1"/>
            </a:solidFill>
            <a:round/>
            <a:headEnd/>
            <a:tailEnd/>
          </a:ln>
        </p:spPr>
        <p:txBody>
          <a:bodyPr/>
          <a:lstStyle/>
          <a:p>
            <a:endParaRPr lang="en-US"/>
          </a:p>
        </p:txBody>
      </p:sp>
      <p:sp>
        <p:nvSpPr>
          <p:cNvPr id="4186" name="Line 118"/>
          <p:cNvSpPr>
            <a:spLocks noChangeShapeType="1"/>
          </p:cNvSpPr>
          <p:nvPr/>
        </p:nvSpPr>
        <p:spPr bwMode="auto">
          <a:xfrm>
            <a:off x="6340475" y="4864100"/>
            <a:ext cx="312738" cy="449263"/>
          </a:xfrm>
          <a:prstGeom prst="line">
            <a:avLst/>
          </a:prstGeom>
          <a:noFill/>
          <a:ln w="12700">
            <a:solidFill>
              <a:schemeClr val="tx1"/>
            </a:solidFill>
            <a:round/>
            <a:headEnd/>
            <a:tailEnd/>
          </a:ln>
        </p:spPr>
        <p:txBody>
          <a:bodyPr/>
          <a:lstStyle/>
          <a:p>
            <a:endParaRPr lang="en-US"/>
          </a:p>
        </p:txBody>
      </p:sp>
      <p:sp>
        <p:nvSpPr>
          <p:cNvPr id="4187" name="Line 119"/>
          <p:cNvSpPr>
            <a:spLocks noChangeShapeType="1"/>
          </p:cNvSpPr>
          <p:nvPr/>
        </p:nvSpPr>
        <p:spPr bwMode="auto">
          <a:xfrm flipV="1">
            <a:off x="6713538" y="4132263"/>
            <a:ext cx="293687" cy="73025"/>
          </a:xfrm>
          <a:prstGeom prst="line">
            <a:avLst/>
          </a:prstGeom>
          <a:noFill/>
          <a:ln w="12700">
            <a:solidFill>
              <a:schemeClr val="tx1"/>
            </a:solidFill>
            <a:prstDash val="sysDot"/>
            <a:round/>
            <a:headEnd/>
            <a:tailEnd/>
          </a:ln>
        </p:spPr>
        <p:txBody>
          <a:bodyPr/>
          <a:lstStyle/>
          <a:p>
            <a:endParaRPr lang="en-US"/>
          </a:p>
        </p:txBody>
      </p:sp>
      <p:sp>
        <p:nvSpPr>
          <p:cNvPr id="4188" name="Line 120"/>
          <p:cNvSpPr>
            <a:spLocks noChangeShapeType="1"/>
          </p:cNvSpPr>
          <p:nvPr/>
        </p:nvSpPr>
        <p:spPr bwMode="auto">
          <a:xfrm>
            <a:off x="6305550" y="4953000"/>
            <a:ext cx="220663" cy="384175"/>
          </a:xfrm>
          <a:prstGeom prst="line">
            <a:avLst/>
          </a:prstGeom>
          <a:noFill/>
          <a:ln w="12700">
            <a:solidFill>
              <a:schemeClr val="tx1"/>
            </a:solidFill>
            <a:prstDash val="sysDot"/>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425450" y="0"/>
            <a:ext cx="8229600" cy="1143000"/>
          </a:xfrm>
          <a:prstGeom prst="rect">
            <a:avLst/>
          </a:prstGeom>
          <a:noFill/>
          <a:ln w="9525">
            <a:noFill/>
            <a:miter lim="800000"/>
            <a:headEnd/>
            <a:tailEnd/>
          </a:ln>
        </p:spPr>
        <p:txBody>
          <a:bodyPr anchor="ctr"/>
          <a:lstStyle/>
          <a:p>
            <a:r>
              <a:rPr lang="en-US" b="1">
                <a:solidFill>
                  <a:schemeClr val="tx2"/>
                </a:solidFill>
                <a:latin typeface="Arial" charset="0"/>
              </a:rPr>
              <a:t>Extended Mission</a:t>
            </a:r>
          </a:p>
        </p:txBody>
      </p:sp>
      <p:sp>
        <p:nvSpPr>
          <p:cNvPr id="5123" name="Rectangle 5"/>
          <p:cNvSpPr>
            <a:spLocks noChangeArrowheads="1"/>
          </p:cNvSpPr>
          <p:nvPr/>
        </p:nvSpPr>
        <p:spPr bwMode="auto">
          <a:xfrm>
            <a:off x="348548" y="1199656"/>
            <a:ext cx="8229600" cy="4525962"/>
          </a:xfrm>
          <a:prstGeom prst="rect">
            <a:avLst/>
          </a:prstGeom>
          <a:noFill/>
          <a:ln w="9525">
            <a:noFill/>
            <a:miter lim="800000"/>
            <a:headEnd/>
            <a:tailEnd/>
          </a:ln>
        </p:spPr>
        <p:txBody>
          <a:bodyPr/>
          <a:lstStyle/>
          <a:p>
            <a:pPr marL="342900" indent="-342900" algn="l">
              <a:lnSpc>
                <a:spcPct val="90000"/>
              </a:lnSpc>
              <a:spcBef>
                <a:spcPct val="20000"/>
              </a:spcBef>
              <a:buSzPct val="100000"/>
              <a:buFontTx/>
              <a:buChar char="•"/>
            </a:pPr>
            <a:r>
              <a:rPr lang="en-US" sz="2000" dirty="0">
                <a:latin typeface="Arial" charset="0"/>
              </a:rPr>
              <a:t>Educational:</a:t>
            </a:r>
          </a:p>
          <a:p>
            <a:pPr marL="742950" lvl="1" indent="-285750" algn="l">
              <a:lnSpc>
                <a:spcPct val="90000"/>
              </a:lnSpc>
              <a:spcBef>
                <a:spcPct val="20000"/>
              </a:spcBef>
              <a:buSzPct val="100000"/>
              <a:buFontTx/>
              <a:buChar char="–"/>
            </a:pPr>
            <a:r>
              <a:rPr lang="en-US" sz="1800" dirty="0">
                <a:solidFill>
                  <a:srgbClr val="003399"/>
                </a:solidFill>
                <a:latin typeface="Arial" charset="0"/>
              </a:rPr>
              <a:t>Seed new curricula and serve as a curricular resource for educational institutions </a:t>
            </a:r>
            <a:r>
              <a:rPr lang="en-US" sz="1800" dirty="0" smtClean="0">
                <a:solidFill>
                  <a:srgbClr val="003399"/>
                </a:solidFill>
                <a:latin typeface="Arial" charset="0"/>
              </a:rPr>
              <a:t>worldwide</a:t>
            </a:r>
          </a:p>
          <a:p>
            <a:pPr marL="1200150" lvl="2" indent="-285750" algn="l">
              <a:lnSpc>
                <a:spcPct val="90000"/>
              </a:lnSpc>
              <a:spcBef>
                <a:spcPct val="20000"/>
              </a:spcBef>
              <a:buSzPct val="100000"/>
              <a:buFontTx/>
              <a:buChar char="–"/>
            </a:pPr>
            <a:r>
              <a:rPr lang="en-US" sz="1800" dirty="0" smtClean="0">
                <a:solidFill>
                  <a:srgbClr val="003399"/>
                </a:solidFill>
                <a:latin typeface="Arial" charset="0"/>
              </a:rPr>
              <a:t>Matt Wolf – another Intel </a:t>
            </a:r>
            <a:r>
              <a:rPr lang="en-US" sz="1800" dirty="0" err="1" smtClean="0">
                <a:solidFill>
                  <a:srgbClr val="003399"/>
                </a:solidFill>
                <a:latin typeface="Arial" charset="0"/>
              </a:rPr>
              <a:t>hackday</a:t>
            </a:r>
            <a:r>
              <a:rPr lang="en-US" sz="1800" dirty="0" smtClean="0">
                <a:solidFill>
                  <a:srgbClr val="003399"/>
                </a:solidFill>
                <a:latin typeface="Arial" charset="0"/>
              </a:rPr>
              <a:t> (in planning)</a:t>
            </a:r>
          </a:p>
          <a:p>
            <a:pPr marL="742950" lvl="1" indent="-285750" algn="l">
              <a:lnSpc>
                <a:spcPct val="90000"/>
              </a:lnSpc>
              <a:spcBef>
                <a:spcPct val="20000"/>
              </a:spcBef>
              <a:buSzPct val="100000"/>
            </a:pPr>
            <a:endParaRPr lang="en-US" sz="1800" dirty="0">
              <a:solidFill>
                <a:srgbClr val="003399"/>
              </a:solidFill>
              <a:latin typeface="Arial" charset="0"/>
            </a:endParaRPr>
          </a:p>
          <a:p>
            <a:pPr marL="742950" lvl="1" indent="-285750" algn="l">
              <a:lnSpc>
                <a:spcPct val="90000"/>
              </a:lnSpc>
              <a:spcBef>
                <a:spcPct val="20000"/>
              </a:spcBef>
              <a:buSzPct val="100000"/>
              <a:buFontTx/>
              <a:buChar char="–"/>
            </a:pPr>
            <a:r>
              <a:rPr lang="en-US" sz="1800" b="1" dirty="0">
                <a:solidFill>
                  <a:srgbClr val="003399"/>
                </a:solidFill>
                <a:latin typeface="Arial" charset="0"/>
              </a:rPr>
              <a:t>Training of graduate students </a:t>
            </a:r>
            <a:r>
              <a:rPr lang="en-US" sz="1800" b="1" dirty="0" smtClean="0">
                <a:solidFill>
                  <a:srgbClr val="003399"/>
                </a:solidFill>
                <a:latin typeface="Arial" charset="0"/>
              </a:rPr>
              <a:t>through internships</a:t>
            </a:r>
          </a:p>
          <a:p>
            <a:pPr marL="1200150" lvl="2" indent="-285750" algn="l">
              <a:lnSpc>
                <a:spcPct val="90000"/>
              </a:lnSpc>
              <a:spcBef>
                <a:spcPct val="20000"/>
              </a:spcBef>
              <a:buSzPct val="100000"/>
              <a:buFontTx/>
              <a:buChar char="–"/>
            </a:pPr>
            <a:r>
              <a:rPr lang="en-US" sz="1800" b="1" dirty="0" smtClean="0">
                <a:solidFill>
                  <a:srgbClr val="003399"/>
                </a:solidFill>
                <a:latin typeface="Arial" charset="0"/>
              </a:rPr>
              <a:t>Most of our PhD students worked with external collaborators in in Summer 2013</a:t>
            </a:r>
          </a:p>
          <a:p>
            <a:pPr marL="1200150" lvl="2" indent="-285750" algn="l">
              <a:lnSpc>
                <a:spcPct val="90000"/>
              </a:lnSpc>
              <a:spcBef>
                <a:spcPct val="20000"/>
              </a:spcBef>
              <a:buSzPct val="100000"/>
              <a:buFontTx/>
              <a:buChar char="–"/>
            </a:pPr>
            <a:r>
              <a:rPr lang="en-US" sz="1800" b="1" dirty="0" smtClean="0">
                <a:solidFill>
                  <a:srgbClr val="003399"/>
                </a:solidFill>
                <a:latin typeface="Arial" charset="0"/>
              </a:rPr>
              <a:t>Several MS students also summer interns, including at Amazon, Avaya, Google, IBM, Intel, startups, …</a:t>
            </a:r>
            <a:endParaRPr lang="en-US" sz="1800" b="1" dirty="0">
              <a:solidFill>
                <a:srgbClr val="003399"/>
              </a:solidFill>
              <a:latin typeface="Arial" charset="0"/>
            </a:endParaRPr>
          </a:p>
          <a:p>
            <a:pPr marL="342900" indent="-342900" algn="l">
              <a:lnSpc>
                <a:spcPct val="90000"/>
              </a:lnSpc>
              <a:spcBef>
                <a:spcPct val="20000"/>
              </a:spcBef>
              <a:buSzPct val="100000"/>
              <a:buFontTx/>
              <a:buChar char="•"/>
            </a:pPr>
            <a:r>
              <a:rPr lang="en-US" sz="2000" dirty="0">
                <a:latin typeface="Arial" charset="0"/>
              </a:rPr>
              <a:t>Outreach:</a:t>
            </a:r>
          </a:p>
          <a:p>
            <a:pPr marL="742950" lvl="1" indent="-285750" algn="l">
              <a:lnSpc>
                <a:spcPct val="90000"/>
              </a:lnSpc>
              <a:spcBef>
                <a:spcPct val="20000"/>
              </a:spcBef>
              <a:buSzPct val="100000"/>
              <a:buFontTx/>
              <a:buChar char="–"/>
            </a:pPr>
            <a:r>
              <a:rPr lang="en-US" sz="1800" b="1" dirty="0" smtClean="0">
                <a:solidFill>
                  <a:srgbClr val="003399"/>
                </a:solidFill>
                <a:latin typeface="Arial" charset="0"/>
              </a:rPr>
              <a:t>Alumni: creating </a:t>
            </a:r>
            <a:r>
              <a:rPr lang="en-US" sz="1800" b="1" dirty="0">
                <a:solidFill>
                  <a:srgbClr val="003399"/>
                </a:solidFill>
                <a:latin typeface="Arial" charset="0"/>
              </a:rPr>
              <a:t>new opportunities and </a:t>
            </a:r>
            <a:r>
              <a:rPr lang="en-US" sz="1800" b="1" dirty="0" smtClean="0">
                <a:solidFill>
                  <a:srgbClr val="003399"/>
                </a:solidFill>
                <a:latin typeface="Arial" charset="0"/>
              </a:rPr>
              <a:t>building networks</a:t>
            </a:r>
          </a:p>
          <a:p>
            <a:pPr marL="1200150" lvl="2" indent="-285750" algn="l">
              <a:lnSpc>
                <a:spcPct val="90000"/>
              </a:lnSpc>
              <a:spcBef>
                <a:spcPct val="20000"/>
              </a:spcBef>
              <a:buSzPct val="100000"/>
              <a:buFontTx/>
              <a:buChar char="–"/>
            </a:pPr>
            <a:r>
              <a:rPr lang="en-US" sz="1800" b="1" dirty="0">
                <a:solidFill>
                  <a:srgbClr val="003399"/>
                </a:solidFill>
                <a:latin typeface="Arial" charset="0"/>
              </a:rPr>
              <a:t>G</a:t>
            </a:r>
            <a:r>
              <a:rPr lang="en-US" sz="1800" b="1" dirty="0" smtClean="0">
                <a:solidFill>
                  <a:srgbClr val="003399"/>
                </a:solidFill>
                <a:latin typeface="Arial" charset="0"/>
              </a:rPr>
              <a:t>roups in Seattle, Portland, Silicon Valley, Boston, NY</a:t>
            </a:r>
            <a:endParaRPr lang="en-US" sz="1800" b="1" dirty="0">
              <a:solidFill>
                <a:srgbClr val="003399"/>
              </a:solidFill>
              <a:latin typeface="Arial" charset="0"/>
            </a:endParaRPr>
          </a:p>
          <a:p>
            <a:pPr marL="742950" lvl="1" indent="-285750" algn="l">
              <a:lnSpc>
                <a:spcPct val="90000"/>
              </a:lnSpc>
              <a:spcBef>
                <a:spcPct val="20000"/>
              </a:spcBef>
              <a:buSzPct val="100000"/>
              <a:buFontTx/>
              <a:buChar char="–"/>
            </a:pPr>
            <a:endParaRPr lang="en-US" sz="1800" dirty="0">
              <a:solidFill>
                <a:srgbClr val="003399"/>
              </a:solidFill>
              <a:latin typeface="Arial" charset="0"/>
            </a:endParaRPr>
          </a:p>
          <a:p>
            <a:pPr marL="742950" lvl="1" indent="-285750" algn="l">
              <a:lnSpc>
                <a:spcPct val="90000"/>
              </a:lnSpc>
              <a:spcBef>
                <a:spcPct val="20000"/>
              </a:spcBef>
              <a:buSzPct val="100000"/>
              <a:buFontTx/>
              <a:buChar char="–"/>
            </a:pPr>
            <a:r>
              <a:rPr lang="en-US" sz="1800" dirty="0">
                <a:solidFill>
                  <a:srgbClr val="003399"/>
                </a:solidFill>
                <a:latin typeface="Arial" charset="0"/>
              </a:rPr>
              <a:t>Service to the broader </a:t>
            </a:r>
            <a:r>
              <a:rPr lang="en-US" sz="1800" dirty="0" smtClean="0">
                <a:solidFill>
                  <a:srgbClr val="003399"/>
                </a:solidFill>
                <a:latin typeface="Arial" charset="0"/>
              </a:rPr>
              <a:t>community</a:t>
            </a:r>
          </a:p>
          <a:p>
            <a:pPr marL="1200150" lvl="2" indent="-285750" algn="l">
              <a:lnSpc>
                <a:spcPct val="90000"/>
              </a:lnSpc>
              <a:spcBef>
                <a:spcPct val="20000"/>
              </a:spcBef>
              <a:buSzPct val="100000"/>
              <a:buFontTx/>
              <a:buChar char="–"/>
            </a:pPr>
            <a:r>
              <a:rPr lang="en-US" sz="1800" dirty="0" smtClean="0">
                <a:solidFill>
                  <a:srgbClr val="003399"/>
                </a:solidFill>
                <a:latin typeface="Arial" charset="0"/>
              </a:rPr>
              <a:t>Involvement in campus efforts: new GT public/private partnership for system-level research</a:t>
            </a:r>
            <a:endParaRPr lang="en-US" sz="1800" dirty="0">
              <a:solidFill>
                <a:srgbClr val="003399"/>
              </a:solidFill>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6637530" y="1590262"/>
            <a:ext cx="2320733" cy="526773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147" name="Rectangle 5"/>
          <p:cNvSpPr>
            <a:spLocks noChangeArrowheads="1"/>
          </p:cNvSpPr>
          <p:nvPr/>
        </p:nvSpPr>
        <p:spPr bwMode="auto">
          <a:xfrm>
            <a:off x="0" y="168275"/>
            <a:ext cx="8229600" cy="792163"/>
          </a:xfrm>
          <a:prstGeom prst="rect">
            <a:avLst/>
          </a:prstGeom>
          <a:noFill/>
          <a:ln w="9525">
            <a:noFill/>
            <a:miter lim="800000"/>
            <a:headEnd/>
            <a:tailEnd/>
          </a:ln>
        </p:spPr>
        <p:txBody>
          <a:bodyPr anchor="ctr"/>
          <a:lstStyle/>
          <a:p>
            <a:r>
              <a:rPr lang="en-US" b="1">
                <a:solidFill>
                  <a:schemeClr val="tx2"/>
                </a:solidFill>
                <a:latin typeface="Arial" charset="0"/>
              </a:rPr>
              <a:t>CERCS Research Thrusts</a:t>
            </a:r>
          </a:p>
        </p:txBody>
      </p:sp>
      <p:sp>
        <p:nvSpPr>
          <p:cNvPr id="6148" name="Text Box 6"/>
          <p:cNvSpPr txBox="1">
            <a:spLocks noChangeArrowheads="1"/>
          </p:cNvSpPr>
          <p:nvPr/>
        </p:nvSpPr>
        <p:spPr bwMode="auto">
          <a:xfrm>
            <a:off x="0" y="3042408"/>
            <a:ext cx="1676400" cy="707886"/>
          </a:xfrm>
          <a:prstGeom prst="rect">
            <a:avLst/>
          </a:prstGeom>
          <a:noFill/>
          <a:ln w="9525">
            <a:noFill/>
            <a:miter lim="800000"/>
            <a:headEnd/>
            <a:tailEnd/>
          </a:ln>
        </p:spPr>
        <p:txBody>
          <a:bodyPr>
            <a:spAutoFit/>
          </a:bodyPr>
          <a:lstStyle/>
          <a:p>
            <a:pPr algn="l" eaLnBrk="1" hangingPunct="1"/>
            <a:r>
              <a:rPr lang="en-US" sz="2000" dirty="0" smtClean="0">
                <a:latin typeface="Times New Roman" pitchFamily="18" charset="0"/>
                <a:ea typeface="ＭＳ Ｐゴシック" charset="-128"/>
              </a:rPr>
              <a:t>Active </a:t>
            </a:r>
            <a:r>
              <a:rPr lang="en-US" sz="2000" dirty="0">
                <a:latin typeface="Times New Roman" pitchFamily="18" charset="0"/>
                <a:ea typeface="ＭＳ Ｐゴシック" charset="-128"/>
              </a:rPr>
              <a:t>Management</a:t>
            </a:r>
          </a:p>
        </p:txBody>
      </p:sp>
      <p:sp>
        <p:nvSpPr>
          <p:cNvPr id="6149" name="Text Box 7"/>
          <p:cNvSpPr txBox="1">
            <a:spLocks noChangeArrowheads="1"/>
          </p:cNvSpPr>
          <p:nvPr/>
        </p:nvSpPr>
        <p:spPr bwMode="auto">
          <a:xfrm>
            <a:off x="0" y="2071688"/>
            <a:ext cx="1905000" cy="707886"/>
          </a:xfrm>
          <a:prstGeom prst="rect">
            <a:avLst/>
          </a:prstGeom>
          <a:noFill/>
          <a:ln w="9525">
            <a:noFill/>
            <a:miter lim="800000"/>
            <a:headEnd/>
            <a:tailEnd/>
          </a:ln>
        </p:spPr>
        <p:txBody>
          <a:bodyPr>
            <a:spAutoFit/>
          </a:bodyPr>
          <a:lstStyle/>
          <a:p>
            <a:pPr algn="l" eaLnBrk="1" hangingPunct="1"/>
            <a:r>
              <a:rPr lang="en-US" sz="2000" dirty="0">
                <a:latin typeface="Times New Roman" pitchFamily="18" charset="0"/>
                <a:ea typeface="ＭＳ Ｐゴシック" charset="-128"/>
              </a:rPr>
              <a:t>Multicore </a:t>
            </a:r>
            <a:endParaRPr lang="en-US" sz="2000" dirty="0" smtClean="0">
              <a:latin typeface="Times New Roman" pitchFamily="18" charset="0"/>
              <a:ea typeface="ＭＳ Ｐゴシック" charset="-128"/>
            </a:endParaRPr>
          </a:p>
          <a:p>
            <a:pPr algn="l" eaLnBrk="1" hangingPunct="1"/>
            <a:r>
              <a:rPr lang="en-US" sz="2000" dirty="0" smtClean="0">
                <a:latin typeface="Times New Roman" pitchFamily="18" charset="0"/>
                <a:ea typeface="ＭＳ Ｐゴシック" charset="-128"/>
              </a:rPr>
              <a:t>Platforms</a:t>
            </a:r>
            <a:endParaRPr lang="en-US" sz="2000" dirty="0">
              <a:latin typeface="Times New Roman" pitchFamily="18" charset="0"/>
              <a:ea typeface="ＭＳ Ｐゴシック" charset="-128"/>
            </a:endParaRPr>
          </a:p>
        </p:txBody>
      </p:sp>
      <p:sp>
        <p:nvSpPr>
          <p:cNvPr id="6150" name="Text Box 8"/>
          <p:cNvSpPr txBox="1">
            <a:spLocks noChangeArrowheads="1"/>
          </p:cNvSpPr>
          <p:nvPr/>
        </p:nvSpPr>
        <p:spPr bwMode="auto">
          <a:xfrm>
            <a:off x="0" y="4056201"/>
            <a:ext cx="1828800" cy="1006475"/>
          </a:xfrm>
          <a:prstGeom prst="rect">
            <a:avLst/>
          </a:prstGeom>
          <a:noFill/>
          <a:ln w="9525">
            <a:noFill/>
            <a:miter lim="800000"/>
            <a:headEnd/>
            <a:tailEnd/>
          </a:ln>
        </p:spPr>
        <p:txBody>
          <a:bodyPr>
            <a:spAutoFit/>
          </a:bodyPr>
          <a:lstStyle/>
          <a:p>
            <a:pPr algn="l" eaLnBrk="1" hangingPunct="1"/>
            <a:r>
              <a:rPr lang="en-US" sz="2000" dirty="0">
                <a:latin typeface="Times New Roman" pitchFamily="18" charset="0"/>
                <a:ea typeface="ＭＳ Ｐゴシック" charset="-128"/>
              </a:rPr>
              <a:t>Systems Infrastructure&amp; Management </a:t>
            </a:r>
          </a:p>
        </p:txBody>
      </p:sp>
      <p:sp>
        <p:nvSpPr>
          <p:cNvPr id="6151" name="AutoShape 9"/>
          <p:cNvSpPr>
            <a:spLocks noChangeArrowheads="1"/>
          </p:cNvSpPr>
          <p:nvPr/>
        </p:nvSpPr>
        <p:spPr bwMode="auto">
          <a:xfrm>
            <a:off x="1447800" y="2071688"/>
            <a:ext cx="5334000" cy="533400"/>
          </a:xfrm>
          <a:prstGeom prst="rightArrow">
            <a:avLst>
              <a:gd name="adj1" fmla="val 44639"/>
              <a:gd name="adj2" fmla="val 65417"/>
            </a:avLst>
          </a:prstGeom>
          <a:solidFill>
            <a:srgbClr val="FFCC00"/>
          </a:solidFill>
          <a:ln w="9525">
            <a:solidFill>
              <a:schemeClr val="tx1"/>
            </a:solidFill>
            <a:miter lim="800000"/>
            <a:headEnd/>
            <a:tailEnd/>
          </a:ln>
        </p:spPr>
        <p:txBody>
          <a:bodyPr wrap="none" anchor="ctr"/>
          <a:lstStyle/>
          <a:p>
            <a:endParaRPr lang="en-US"/>
          </a:p>
        </p:txBody>
      </p:sp>
      <p:sp>
        <p:nvSpPr>
          <p:cNvPr id="6152" name="Text Box 10"/>
          <p:cNvSpPr txBox="1">
            <a:spLocks noChangeArrowheads="1"/>
          </p:cNvSpPr>
          <p:nvPr/>
        </p:nvSpPr>
        <p:spPr bwMode="auto">
          <a:xfrm>
            <a:off x="1447800" y="1081088"/>
            <a:ext cx="1600200" cy="701675"/>
          </a:xfrm>
          <a:prstGeom prst="rect">
            <a:avLst/>
          </a:prstGeom>
          <a:noFill/>
          <a:ln w="9525">
            <a:noFill/>
            <a:miter lim="800000"/>
            <a:headEnd/>
            <a:tailEnd/>
          </a:ln>
        </p:spPr>
        <p:txBody>
          <a:bodyPr>
            <a:spAutoFit/>
          </a:bodyPr>
          <a:lstStyle/>
          <a:p>
            <a:pPr eaLnBrk="1" hangingPunct="1"/>
            <a:r>
              <a:rPr lang="en-US" sz="2000">
                <a:latin typeface="Times New Roman" pitchFamily="18" charset="0"/>
                <a:ea typeface="ＭＳ Ｐゴシック" charset="-128"/>
              </a:rPr>
              <a:t>Scientific Computing</a:t>
            </a:r>
          </a:p>
        </p:txBody>
      </p:sp>
      <p:sp>
        <p:nvSpPr>
          <p:cNvPr id="6153" name="Text Box 11"/>
          <p:cNvSpPr txBox="1">
            <a:spLocks noChangeArrowheads="1"/>
          </p:cNvSpPr>
          <p:nvPr/>
        </p:nvSpPr>
        <p:spPr bwMode="auto">
          <a:xfrm>
            <a:off x="3276600" y="1081088"/>
            <a:ext cx="1600200" cy="701675"/>
          </a:xfrm>
          <a:prstGeom prst="rect">
            <a:avLst/>
          </a:prstGeom>
          <a:noFill/>
          <a:ln w="9525">
            <a:noFill/>
            <a:miter lim="800000"/>
            <a:headEnd/>
            <a:tailEnd/>
          </a:ln>
        </p:spPr>
        <p:txBody>
          <a:bodyPr>
            <a:spAutoFit/>
          </a:bodyPr>
          <a:lstStyle/>
          <a:p>
            <a:pPr eaLnBrk="1" hangingPunct="1"/>
            <a:r>
              <a:rPr lang="en-US" sz="2000" dirty="0">
                <a:latin typeface="Times New Roman" pitchFamily="18" charset="0"/>
                <a:ea typeface="ＭＳ Ｐゴシック" charset="-128"/>
              </a:rPr>
              <a:t>Enterprise Systems</a:t>
            </a:r>
          </a:p>
        </p:txBody>
      </p:sp>
      <p:sp>
        <p:nvSpPr>
          <p:cNvPr id="6154" name="Text Box 12"/>
          <p:cNvSpPr txBox="1">
            <a:spLocks noChangeArrowheads="1"/>
          </p:cNvSpPr>
          <p:nvPr/>
        </p:nvSpPr>
        <p:spPr bwMode="auto">
          <a:xfrm>
            <a:off x="5105400" y="1081088"/>
            <a:ext cx="1295400" cy="701675"/>
          </a:xfrm>
          <a:prstGeom prst="rect">
            <a:avLst/>
          </a:prstGeom>
          <a:noFill/>
          <a:ln w="9525">
            <a:noFill/>
            <a:miter lim="800000"/>
            <a:headEnd/>
            <a:tailEnd/>
          </a:ln>
        </p:spPr>
        <p:txBody>
          <a:bodyPr>
            <a:spAutoFit/>
          </a:bodyPr>
          <a:lstStyle/>
          <a:p>
            <a:pPr eaLnBrk="1" hangingPunct="1"/>
            <a:r>
              <a:rPr lang="en-US" sz="2000">
                <a:latin typeface="Times New Roman" pitchFamily="18" charset="0"/>
                <a:ea typeface="ＭＳ Ｐゴシック" charset="-128"/>
              </a:rPr>
              <a:t>Mobile Systems </a:t>
            </a:r>
          </a:p>
        </p:txBody>
      </p:sp>
      <p:sp>
        <p:nvSpPr>
          <p:cNvPr id="6155" name="AutoShape 13"/>
          <p:cNvSpPr>
            <a:spLocks noChangeArrowheads="1"/>
          </p:cNvSpPr>
          <p:nvPr/>
        </p:nvSpPr>
        <p:spPr bwMode="auto">
          <a:xfrm>
            <a:off x="1384852" y="3092105"/>
            <a:ext cx="5334000" cy="533400"/>
          </a:xfrm>
          <a:prstGeom prst="rightArrow">
            <a:avLst>
              <a:gd name="adj1" fmla="val 44639"/>
              <a:gd name="adj2" fmla="val 65417"/>
            </a:avLst>
          </a:prstGeom>
          <a:solidFill>
            <a:srgbClr val="FFCC00"/>
          </a:solidFill>
          <a:ln w="9525">
            <a:solidFill>
              <a:schemeClr val="tx1"/>
            </a:solidFill>
            <a:miter lim="800000"/>
            <a:headEnd/>
            <a:tailEnd/>
          </a:ln>
        </p:spPr>
        <p:txBody>
          <a:bodyPr wrap="none" anchor="ctr"/>
          <a:lstStyle/>
          <a:p>
            <a:endParaRPr lang="en-US"/>
          </a:p>
        </p:txBody>
      </p:sp>
      <p:sp>
        <p:nvSpPr>
          <p:cNvPr id="6156" name="AutoShape 14"/>
          <p:cNvSpPr>
            <a:spLocks noChangeArrowheads="1"/>
          </p:cNvSpPr>
          <p:nvPr/>
        </p:nvSpPr>
        <p:spPr bwMode="auto">
          <a:xfrm>
            <a:off x="1371600" y="4095957"/>
            <a:ext cx="5334000" cy="533400"/>
          </a:xfrm>
          <a:prstGeom prst="rightArrow">
            <a:avLst>
              <a:gd name="adj1" fmla="val 44639"/>
              <a:gd name="adj2" fmla="val 65417"/>
            </a:avLst>
          </a:prstGeom>
          <a:solidFill>
            <a:srgbClr val="FFCC00"/>
          </a:solidFill>
          <a:ln w="9525">
            <a:solidFill>
              <a:schemeClr val="tx1"/>
            </a:solidFill>
            <a:miter lim="800000"/>
            <a:headEnd/>
            <a:tailEnd/>
          </a:ln>
        </p:spPr>
        <p:txBody>
          <a:bodyPr wrap="none" anchor="ctr"/>
          <a:lstStyle/>
          <a:p>
            <a:endParaRPr lang="en-US"/>
          </a:p>
        </p:txBody>
      </p:sp>
      <p:sp>
        <p:nvSpPr>
          <p:cNvPr id="6157" name="AutoShape 15"/>
          <p:cNvSpPr>
            <a:spLocks noChangeArrowheads="1"/>
          </p:cNvSpPr>
          <p:nvPr/>
        </p:nvSpPr>
        <p:spPr bwMode="auto">
          <a:xfrm rot="16200000" flipV="1">
            <a:off x="0" y="3595688"/>
            <a:ext cx="4343400" cy="533400"/>
          </a:xfrm>
          <a:prstGeom prst="rightArrow">
            <a:avLst>
              <a:gd name="adj1" fmla="val 44639"/>
              <a:gd name="adj2" fmla="val 53268"/>
            </a:avLst>
          </a:prstGeom>
          <a:solidFill>
            <a:schemeClr val="tx1"/>
          </a:solidFill>
          <a:ln w="9525">
            <a:solidFill>
              <a:schemeClr val="tx1"/>
            </a:solidFill>
            <a:miter lim="800000"/>
            <a:headEnd/>
            <a:tailEnd/>
          </a:ln>
        </p:spPr>
        <p:txBody>
          <a:bodyPr wrap="none" anchor="ctr"/>
          <a:lstStyle/>
          <a:p>
            <a:endParaRPr lang="en-US"/>
          </a:p>
        </p:txBody>
      </p:sp>
      <p:sp>
        <p:nvSpPr>
          <p:cNvPr id="6158" name="AutoShape 16"/>
          <p:cNvSpPr>
            <a:spLocks noChangeArrowheads="1"/>
          </p:cNvSpPr>
          <p:nvPr/>
        </p:nvSpPr>
        <p:spPr bwMode="auto">
          <a:xfrm rot="16200000" flipV="1">
            <a:off x="1828800" y="3595688"/>
            <a:ext cx="4343400" cy="533400"/>
          </a:xfrm>
          <a:prstGeom prst="rightArrow">
            <a:avLst>
              <a:gd name="adj1" fmla="val 44639"/>
              <a:gd name="adj2" fmla="val 53268"/>
            </a:avLst>
          </a:prstGeom>
          <a:solidFill>
            <a:schemeClr val="tx1"/>
          </a:solidFill>
          <a:ln w="9525">
            <a:solidFill>
              <a:schemeClr val="tx1"/>
            </a:solidFill>
            <a:miter lim="800000"/>
            <a:headEnd/>
            <a:tailEnd/>
          </a:ln>
        </p:spPr>
        <p:txBody>
          <a:bodyPr wrap="none" anchor="ctr"/>
          <a:lstStyle/>
          <a:p>
            <a:endParaRPr lang="en-US"/>
          </a:p>
        </p:txBody>
      </p:sp>
      <p:sp>
        <p:nvSpPr>
          <p:cNvPr id="6159" name="AutoShape 17"/>
          <p:cNvSpPr>
            <a:spLocks noChangeArrowheads="1"/>
          </p:cNvSpPr>
          <p:nvPr/>
        </p:nvSpPr>
        <p:spPr bwMode="auto">
          <a:xfrm rot="16200000" flipV="1">
            <a:off x="3581400" y="3595688"/>
            <a:ext cx="4343400" cy="533400"/>
          </a:xfrm>
          <a:prstGeom prst="rightArrow">
            <a:avLst>
              <a:gd name="adj1" fmla="val 44639"/>
              <a:gd name="adj2" fmla="val 53268"/>
            </a:avLst>
          </a:prstGeom>
          <a:solidFill>
            <a:schemeClr val="tx1"/>
          </a:solidFill>
          <a:ln w="9525">
            <a:solidFill>
              <a:schemeClr val="tx1"/>
            </a:solidFill>
            <a:miter lim="800000"/>
            <a:headEnd/>
            <a:tailEnd/>
          </a:ln>
        </p:spPr>
        <p:txBody>
          <a:bodyPr wrap="none" anchor="ctr"/>
          <a:lstStyle/>
          <a:p>
            <a:endParaRPr lang="en-US"/>
          </a:p>
        </p:txBody>
      </p:sp>
      <p:sp>
        <p:nvSpPr>
          <p:cNvPr id="6160" name="Text Box 18"/>
          <p:cNvSpPr txBox="1">
            <a:spLocks noChangeArrowheads="1"/>
          </p:cNvSpPr>
          <p:nvPr/>
        </p:nvSpPr>
        <p:spPr bwMode="auto">
          <a:xfrm>
            <a:off x="6785113" y="1571418"/>
            <a:ext cx="1868350" cy="1410321"/>
          </a:xfrm>
          <a:prstGeom prst="rect">
            <a:avLst/>
          </a:prstGeom>
          <a:noFill/>
          <a:ln w="9525">
            <a:noFill/>
            <a:miter lim="800000"/>
            <a:headEnd/>
            <a:tailEnd/>
          </a:ln>
        </p:spPr>
        <p:txBody>
          <a:bodyPr/>
          <a:lstStyle/>
          <a:p>
            <a:pPr algn="l" eaLnBrk="1" hangingPunct="1">
              <a:buFontTx/>
              <a:buChar char="•"/>
            </a:pPr>
            <a:r>
              <a:rPr lang="en-US" sz="1000" dirty="0" smtClean="0">
                <a:latin typeface="Arial" charset="0"/>
              </a:rPr>
              <a:t> Tools for</a:t>
            </a:r>
            <a:r>
              <a:rPr lang="en-US" sz="1000" dirty="0">
                <a:latin typeface="Arial" charset="0"/>
              </a:rPr>
              <a:t> </a:t>
            </a:r>
            <a:r>
              <a:rPr lang="en-US" sz="1000" i="1" dirty="0" smtClean="0">
                <a:latin typeface="Arial" charset="0"/>
              </a:rPr>
              <a:t>heterogeneous platforms: Microsoft, </a:t>
            </a:r>
            <a:r>
              <a:rPr lang="en-US" sz="1000" i="1" dirty="0" err="1" smtClean="0">
                <a:latin typeface="Arial" charset="0"/>
              </a:rPr>
              <a:t>Logicblox,AMD,NVIDIA</a:t>
            </a:r>
            <a:endParaRPr lang="en-US" sz="1000" i="1" dirty="0">
              <a:latin typeface="Arial" charset="0"/>
            </a:endParaRPr>
          </a:p>
          <a:p>
            <a:pPr algn="l" eaLnBrk="1" hangingPunct="1">
              <a:buFontTx/>
              <a:buChar char="•"/>
            </a:pPr>
            <a:r>
              <a:rPr lang="en-US" sz="1000" i="1" dirty="0">
                <a:latin typeface="Arial" charset="0"/>
              </a:rPr>
              <a:t> Execution models &amp; </a:t>
            </a:r>
          </a:p>
          <a:p>
            <a:pPr algn="l" eaLnBrk="1" hangingPunct="1"/>
            <a:r>
              <a:rPr lang="en-US" sz="1000" i="1" dirty="0">
                <a:latin typeface="Arial" charset="0"/>
              </a:rPr>
              <a:t>  run-time systems </a:t>
            </a:r>
            <a:r>
              <a:rPr lang="en-US" sz="1000" i="1" dirty="0" smtClean="0">
                <a:latin typeface="Arial" charset="0"/>
              </a:rPr>
              <a:t>– Intel, NVIDIA, Samsung</a:t>
            </a:r>
            <a:endParaRPr lang="en-US" sz="1000" i="1" dirty="0">
              <a:latin typeface="Arial" charset="0"/>
            </a:endParaRPr>
          </a:p>
          <a:p>
            <a:pPr algn="l" eaLnBrk="1" hangingPunct="1">
              <a:buFontTx/>
              <a:buChar char="•"/>
            </a:pPr>
            <a:r>
              <a:rPr lang="en-US" sz="1000" i="1" dirty="0">
                <a:latin typeface="Arial" charset="0"/>
              </a:rPr>
              <a:t> </a:t>
            </a:r>
            <a:r>
              <a:rPr lang="en-US" sz="1000" i="1" dirty="0" smtClean="0">
                <a:latin typeface="Arial" charset="0"/>
              </a:rPr>
              <a:t>Heterogeneous Platforms– Intel</a:t>
            </a:r>
            <a:r>
              <a:rPr lang="en-US" sz="1000" i="1" dirty="0">
                <a:latin typeface="Arial" charset="0"/>
              </a:rPr>
              <a:t>, </a:t>
            </a:r>
            <a:r>
              <a:rPr lang="en-US" sz="1000" i="1" dirty="0" smtClean="0">
                <a:latin typeface="Arial" charset="0"/>
              </a:rPr>
              <a:t>HP, DOE Sandia, NSF (</a:t>
            </a:r>
            <a:r>
              <a:rPr lang="en-US" sz="1000" i="1" dirty="0" err="1" smtClean="0">
                <a:latin typeface="Arial" charset="0"/>
              </a:rPr>
              <a:t>Keeneland</a:t>
            </a:r>
            <a:r>
              <a:rPr lang="en-US" sz="1000" i="1" dirty="0">
                <a:latin typeface="Arial" charset="0"/>
              </a:rPr>
              <a:t> </a:t>
            </a:r>
            <a:r>
              <a:rPr lang="en-US" sz="1000" i="1" dirty="0" smtClean="0">
                <a:latin typeface="Arial" charset="0"/>
              </a:rPr>
              <a:t>and </a:t>
            </a:r>
            <a:r>
              <a:rPr lang="en-US" sz="1000" i="1" dirty="0" err="1" smtClean="0">
                <a:latin typeface="Arial" charset="0"/>
              </a:rPr>
              <a:t>Glassbox</a:t>
            </a:r>
            <a:r>
              <a:rPr lang="en-US" sz="1000" i="1" dirty="0" smtClean="0">
                <a:latin typeface="Arial" charset="0"/>
              </a:rPr>
              <a:t>)</a:t>
            </a:r>
            <a:endParaRPr lang="en-US" sz="1000" i="1" dirty="0">
              <a:latin typeface="Arial" charset="0"/>
            </a:endParaRPr>
          </a:p>
        </p:txBody>
      </p:sp>
      <p:sp>
        <p:nvSpPr>
          <p:cNvPr id="6161" name="Text Box 19"/>
          <p:cNvSpPr txBox="1">
            <a:spLocks noChangeArrowheads="1"/>
          </p:cNvSpPr>
          <p:nvPr/>
        </p:nvSpPr>
        <p:spPr bwMode="auto">
          <a:xfrm>
            <a:off x="6705601" y="3042408"/>
            <a:ext cx="2302932" cy="1277799"/>
          </a:xfrm>
          <a:prstGeom prst="rect">
            <a:avLst/>
          </a:prstGeom>
          <a:noFill/>
          <a:ln w="9525">
            <a:noFill/>
            <a:miter lim="800000"/>
            <a:headEnd/>
            <a:tailEnd/>
          </a:ln>
        </p:spPr>
        <p:txBody>
          <a:bodyPr/>
          <a:lstStyle/>
          <a:p>
            <a:pPr algn="l" eaLnBrk="1" hangingPunct="1">
              <a:buFontTx/>
              <a:buChar char="•"/>
            </a:pPr>
            <a:r>
              <a:rPr lang="en-US" sz="1000" dirty="0">
                <a:latin typeface="Arial" charset="0"/>
              </a:rPr>
              <a:t> </a:t>
            </a:r>
            <a:r>
              <a:rPr lang="en-US" sz="1000" i="1" dirty="0" err="1" smtClean="0">
                <a:latin typeface="Arial" charset="0"/>
              </a:rPr>
              <a:t>GreenCloud</a:t>
            </a:r>
            <a:r>
              <a:rPr lang="en-US" sz="1000" i="1" dirty="0" smtClean="0">
                <a:latin typeface="Arial" charset="0"/>
              </a:rPr>
              <a:t>- </a:t>
            </a:r>
            <a:r>
              <a:rPr lang="en-US" sz="1000" i="1" dirty="0" err="1" smtClean="0">
                <a:latin typeface="Arial" charset="0"/>
              </a:rPr>
              <a:t>VMware,Yahoo</a:t>
            </a:r>
            <a:endParaRPr lang="en-US" sz="1000" i="1" dirty="0">
              <a:latin typeface="Arial" charset="0"/>
            </a:endParaRPr>
          </a:p>
          <a:p>
            <a:pPr algn="l" eaLnBrk="1" hangingPunct="1">
              <a:buFontTx/>
              <a:buChar char="•"/>
            </a:pPr>
            <a:r>
              <a:rPr lang="en-US" sz="1000" i="1" dirty="0" smtClean="0">
                <a:latin typeface="Arial" charset="0"/>
              </a:rPr>
              <a:t> Automated Management –  HP, Fujitsu, VMware, …</a:t>
            </a:r>
            <a:endParaRPr lang="en-US" sz="1000" i="1" dirty="0">
              <a:latin typeface="Arial" charset="0"/>
            </a:endParaRPr>
          </a:p>
          <a:p>
            <a:pPr algn="l" eaLnBrk="1" hangingPunct="1">
              <a:buFontTx/>
              <a:buChar char="•"/>
            </a:pPr>
            <a:r>
              <a:rPr lang="en-US" sz="1000" i="1" dirty="0">
                <a:latin typeface="Arial" charset="0"/>
              </a:rPr>
              <a:t> Power Efficient  </a:t>
            </a:r>
            <a:r>
              <a:rPr lang="en-US" sz="1000" i="1" dirty="0" smtClean="0">
                <a:latin typeface="Arial" charset="0"/>
              </a:rPr>
              <a:t>Global  Memory and NVM – Intel, AMD, DOE</a:t>
            </a:r>
          </a:p>
          <a:p>
            <a:pPr algn="l" eaLnBrk="1" hangingPunct="1">
              <a:buFont typeface="Arial" pitchFamily="34" charset="0"/>
              <a:buChar char="•"/>
            </a:pPr>
            <a:r>
              <a:rPr lang="en-US" sz="1000" i="1" dirty="0">
                <a:latin typeface="Arial" charset="0"/>
              </a:rPr>
              <a:t> </a:t>
            </a:r>
            <a:r>
              <a:rPr lang="en-US" sz="1000" i="1" dirty="0" smtClean="0">
                <a:latin typeface="Arial" charset="0"/>
              </a:rPr>
              <a:t>Platform Power Usage and Thermal Signatures – AMD, Intel, NVIDIA</a:t>
            </a:r>
            <a:endParaRPr lang="en-US" sz="1000" i="1" dirty="0">
              <a:latin typeface="Arial" charset="0"/>
            </a:endParaRPr>
          </a:p>
        </p:txBody>
      </p:sp>
      <p:sp>
        <p:nvSpPr>
          <p:cNvPr id="6162" name="Text Box 20"/>
          <p:cNvSpPr txBox="1">
            <a:spLocks noChangeArrowheads="1"/>
          </p:cNvSpPr>
          <p:nvPr/>
        </p:nvSpPr>
        <p:spPr bwMode="auto">
          <a:xfrm>
            <a:off x="6727829" y="5062676"/>
            <a:ext cx="2209198" cy="549275"/>
          </a:xfrm>
          <a:prstGeom prst="rect">
            <a:avLst/>
          </a:prstGeom>
          <a:noFill/>
          <a:ln w="9525">
            <a:noFill/>
            <a:miter lim="800000"/>
            <a:headEnd/>
            <a:tailEnd/>
          </a:ln>
        </p:spPr>
        <p:txBody>
          <a:bodyPr/>
          <a:lstStyle/>
          <a:p>
            <a:pPr algn="l" eaLnBrk="1" hangingPunct="1"/>
            <a:endParaRPr lang="en-US" sz="1000" i="1" dirty="0">
              <a:latin typeface="Arial" charset="0"/>
            </a:endParaRPr>
          </a:p>
          <a:p>
            <a:pPr algn="l" eaLnBrk="1" hangingPunct="1">
              <a:buFontTx/>
              <a:buChar char="•"/>
            </a:pPr>
            <a:r>
              <a:rPr lang="en-US" sz="1000" i="1" dirty="0">
                <a:latin typeface="Arial" charset="0"/>
              </a:rPr>
              <a:t> Cloud </a:t>
            </a:r>
            <a:r>
              <a:rPr lang="en-US" sz="1000" i="1" dirty="0" smtClean="0">
                <a:latin typeface="Arial" charset="0"/>
              </a:rPr>
              <a:t>Computing </a:t>
            </a:r>
            <a:r>
              <a:rPr lang="en-US" sz="1000" i="1" dirty="0">
                <a:latin typeface="Arial" charset="0"/>
              </a:rPr>
              <a:t>and </a:t>
            </a:r>
          </a:p>
          <a:p>
            <a:pPr algn="l" eaLnBrk="1" hangingPunct="1"/>
            <a:r>
              <a:rPr lang="en-US" sz="1000" i="1" dirty="0">
                <a:latin typeface="Arial" charset="0"/>
              </a:rPr>
              <a:t>   Data-Intensive Systems </a:t>
            </a:r>
          </a:p>
          <a:p>
            <a:pPr algn="l" eaLnBrk="1" hangingPunct="1"/>
            <a:r>
              <a:rPr lang="en-US" sz="1000" i="1" dirty="0">
                <a:latin typeface="Arial" charset="0"/>
              </a:rPr>
              <a:t>   – </a:t>
            </a:r>
            <a:r>
              <a:rPr lang="en-US" sz="1000" i="1" dirty="0" smtClean="0">
                <a:latin typeface="Arial" charset="0"/>
              </a:rPr>
              <a:t>Amazon, </a:t>
            </a:r>
            <a:r>
              <a:rPr lang="en-US" sz="1000" i="1" dirty="0">
                <a:latin typeface="Arial" charset="0"/>
              </a:rPr>
              <a:t>ICE, </a:t>
            </a:r>
            <a:r>
              <a:rPr lang="en-US" sz="1000" i="1" dirty="0" smtClean="0">
                <a:latin typeface="Arial" charset="0"/>
              </a:rPr>
              <a:t>Intel, </a:t>
            </a:r>
            <a:r>
              <a:rPr lang="en-US" sz="1000" i="1" dirty="0" err="1" smtClean="0">
                <a:latin typeface="Arial" charset="0"/>
              </a:rPr>
              <a:t>Logicblox</a:t>
            </a:r>
            <a:r>
              <a:rPr lang="en-US" sz="1000" i="1" dirty="0" smtClean="0">
                <a:latin typeface="Arial" charset="0"/>
              </a:rPr>
              <a:t>, Fujitsu</a:t>
            </a:r>
            <a:endParaRPr lang="en-US" sz="1000" i="1" dirty="0">
              <a:latin typeface="Arial" charset="0"/>
            </a:endParaRPr>
          </a:p>
        </p:txBody>
      </p:sp>
      <p:sp>
        <p:nvSpPr>
          <p:cNvPr id="187413" name="Text Box 21"/>
          <p:cNvSpPr txBox="1">
            <a:spLocks noChangeArrowheads="1"/>
          </p:cNvSpPr>
          <p:nvPr/>
        </p:nvSpPr>
        <p:spPr bwMode="auto">
          <a:xfrm>
            <a:off x="6677025" y="1312863"/>
            <a:ext cx="1982788" cy="274637"/>
          </a:xfrm>
          <a:prstGeom prst="rect">
            <a:avLst/>
          </a:prstGeom>
          <a:noFill/>
          <a:ln w="9525">
            <a:noFill/>
            <a:miter lim="800000"/>
            <a:headEnd/>
            <a:tailEnd/>
          </a:ln>
          <a:effectLst/>
        </p:spPr>
        <p:txBody>
          <a:bodyPr wrap="none">
            <a:spAutoFit/>
          </a:bodyPr>
          <a:lstStyle/>
          <a:p>
            <a:pPr algn="l" eaLnBrk="1" hangingPunct="1">
              <a:defRPr/>
            </a:pPr>
            <a:r>
              <a:rPr lang="en-US" sz="1200" u="sng">
                <a:effectLst>
                  <a:outerShdw blurRad="38100" dist="38100" dir="2700000" algn="tl">
                    <a:srgbClr val="C0C0C0"/>
                  </a:outerShdw>
                </a:effectLst>
                <a:latin typeface="Arial" charset="0"/>
              </a:rPr>
              <a:t>Sample Research Projects</a:t>
            </a:r>
          </a:p>
        </p:txBody>
      </p:sp>
      <p:sp>
        <p:nvSpPr>
          <p:cNvPr id="6164" name="AutoShape 22"/>
          <p:cNvSpPr>
            <a:spLocks noChangeArrowheads="1"/>
          </p:cNvSpPr>
          <p:nvPr/>
        </p:nvSpPr>
        <p:spPr bwMode="auto">
          <a:xfrm>
            <a:off x="1371600" y="5126314"/>
            <a:ext cx="5334000" cy="533400"/>
          </a:xfrm>
          <a:prstGeom prst="rightArrow">
            <a:avLst>
              <a:gd name="adj1" fmla="val 44639"/>
              <a:gd name="adj2" fmla="val 65417"/>
            </a:avLst>
          </a:prstGeom>
          <a:solidFill>
            <a:srgbClr val="FFCC00"/>
          </a:solidFill>
          <a:ln w="9525">
            <a:solidFill>
              <a:schemeClr val="tx1"/>
            </a:solidFill>
            <a:miter lim="800000"/>
            <a:headEnd/>
            <a:tailEnd/>
          </a:ln>
        </p:spPr>
        <p:txBody>
          <a:bodyPr wrap="none" anchor="ctr"/>
          <a:lstStyle/>
          <a:p>
            <a:endParaRPr lang="en-US"/>
          </a:p>
        </p:txBody>
      </p:sp>
      <p:sp>
        <p:nvSpPr>
          <p:cNvPr id="6165" name="Text Box 23"/>
          <p:cNvSpPr txBox="1">
            <a:spLocks noChangeArrowheads="1"/>
          </p:cNvSpPr>
          <p:nvPr/>
        </p:nvSpPr>
        <p:spPr bwMode="auto">
          <a:xfrm>
            <a:off x="0" y="5149506"/>
            <a:ext cx="1600200" cy="701675"/>
          </a:xfrm>
          <a:prstGeom prst="rect">
            <a:avLst/>
          </a:prstGeom>
          <a:noFill/>
          <a:ln w="9525">
            <a:noFill/>
            <a:miter lim="800000"/>
            <a:headEnd/>
            <a:tailEnd/>
          </a:ln>
        </p:spPr>
        <p:txBody>
          <a:bodyPr>
            <a:spAutoFit/>
          </a:bodyPr>
          <a:lstStyle/>
          <a:p>
            <a:pPr algn="l" eaLnBrk="1" hangingPunct="1"/>
            <a:r>
              <a:rPr lang="en-US" sz="2000" dirty="0">
                <a:latin typeface="Times New Roman" pitchFamily="18" charset="0"/>
                <a:ea typeface="ＭＳ Ｐゴシック" charset="-128"/>
              </a:rPr>
              <a:t>End User</a:t>
            </a:r>
          </a:p>
          <a:p>
            <a:pPr algn="l" eaLnBrk="1" hangingPunct="1"/>
            <a:r>
              <a:rPr lang="en-US" sz="2000" dirty="0">
                <a:latin typeface="Times New Roman" pitchFamily="18" charset="0"/>
                <a:ea typeface="ＭＳ Ｐゴシック" charset="-128"/>
              </a:rPr>
              <a:t>Engagement</a:t>
            </a:r>
          </a:p>
        </p:txBody>
      </p:sp>
      <p:sp>
        <p:nvSpPr>
          <p:cNvPr id="6166" name="Text Box 24"/>
          <p:cNvSpPr txBox="1">
            <a:spLocks noChangeArrowheads="1"/>
          </p:cNvSpPr>
          <p:nvPr/>
        </p:nvSpPr>
        <p:spPr bwMode="auto">
          <a:xfrm>
            <a:off x="6716890" y="4224131"/>
            <a:ext cx="2162344" cy="990600"/>
          </a:xfrm>
          <a:prstGeom prst="rect">
            <a:avLst/>
          </a:prstGeom>
          <a:noFill/>
          <a:ln w="9525">
            <a:noFill/>
            <a:miter lim="800000"/>
            <a:headEnd/>
            <a:tailEnd/>
          </a:ln>
        </p:spPr>
        <p:txBody>
          <a:bodyPr/>
          <a:lstStyle/>
          <a:p>
            <a:pPr algn="l" eaLnBrk="1" hangingPunct="1">
              <a:buFont typeface="Arial" pitchFamily="34" charset="0"/>
              <a:buChar char="•"/>
            </a:pPr>
            <a:r>
              <a:rPr lang="en-US" sz="1000" i="1" dirty="0">
                <a:latin typeface="Arial" charset="0"/>
              </a:rPr>
              <a:t> </a:t>
            </a:r>
            <a:r>
              <a:rPr lang="en-US" sz="1000" i="1" dirty="0" err="1" smtClean="0">
                <a:latin typeface="Arial" charset="0"/>
              </a:rPr>
              <a:t>Exascale</a:t>
            </a:r>
            <a:r>
              <a:rPr lang="en-US" sz="1000" i="1" dirty="0" smtClean="0">
                <a:latin typeface="Arial" charset="0"/>
              </a:rPr>
              <a:t> </a:t>
            </a:r>
            <a:r>
              <a:rPr lang="en-US" sz="1000" i="1" dirty="0">
                <a:latin typeface="Arial" charset="0"/>
              </a:rPr>
              <a:t>I/O </a:t>
            </a:r>
            <a:r>
              <a:rPr lang="en-US" sz="1000" i="1" dirty="0" smtClean="0">
                <a:latin typeface="Arial" charset="0"/>
              </a:rPr>
              <a:t>and OS– DOE ORNL, Sandia</a:t>
            </a:r>
            <a:endParaRPr lang="en-US" sz="1000" i="1" dirty="0">
              <a:latin typeface="Arial" charset="0"/>
            </a:endParaRPr>
          </a:p>
          <a:p>
            <a:pPr algn="l" eaLnBrk="1" hangingPunct="1">
              <a:buFontTx/>
              <a:buChar char="•"/>
            </a:pPr>
            <a:r>
              <a:rPr lang="en-US" sz="1000" i="1" dirty="0">
                <a:latin typeface="Arial" charset="0"/>
              </a:rPr>
              <a:t> </a:t>
            </a:r>
            <a:r>
              <a:rPr lang="en-US" sz="1000" i="1" dirty="0" smtClean="0">
                <a:latin typeface="Arial" charset="0"/>
              </a:rPr>
              <a:t>Embedded ISTC </a:t>
            </a:r>
            <a:r>
              <a:rPr lang="en-US" sz="1000" i="1" dirty="0">
                <a:latin typeface="Arial" charset="0"/>
              </a:rPr>
              <a:t>– </a:t>
            </a:r>
            <a:r>
              <a:rPr lang="en-US" sz="1000" i="1" dirty="0" smtClean="0">
                <a:latin typeface="Arial" charset="0"/>
              </a:rPr>
              <a:t> Intel</a:t>
            </a:r>
            <a:endParaRPr lang="en-US" sz="1000" i="1" dirty="0">
              <a:latin typeface="Arial" charset="0"/>
            </a:endParaRPr>
          </a:p>
          <a:p>
            <a:pPr algn="l" eaLnBrk="1" hangingPunct="1">
              <a:buFontTx/>
              <a:buChar char="•"/>
            </a:pPr>
            <a:r>
              <a:rPr lang="en-US" sz="1000" i="1" dirty="0">
                <a:latin typeface="Arial" charset="0"/>
              </a:rPr>
              <a:t> Privacy in Healthcare – </a:t>
            </a:r>
            <a:r>
              <a:rPr lang="en-US" sz="1000" i="1" dirty="0" smtClean="0">
                <a:latin typeface="Arial" charset="0"/>
              </a:rPr>
              <a:t>NSF/Microsoft</a:t>
            </a:r>
          </a:p>
          <a:p>
            <a:pPr algn="l" eaLnBrk="1" hangingPunct="1">
              <a:buFont typeface="Arial" pitchFamily="34" charset="0"/>
              <a:buChar char="•"/>
            </a:pPr>
            <a:r>
              <a:rPr lang="en-US" sz="1000" i="1" dirty="0" smtClean="0">
                <a:latin typeface="Arial" charset="0"/>
              </a:rPr>
              <a:t> Cloud ISTC – Intel &amp; CMU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19113" y="0"/>
            <a:ext cx="7994650" cy="762000"/>
          </a:xfrm>
          <a:prstGeom prst="rect">
            <a:avLst/>
          </a:prstGeom>
          <a:noFill/>
          <a:ln w="12700">
            <a:noFill/>
            <a:miter lim="800000"/>
            <a:headEnd/>
            <a:tailEnd/>
          </a:ln>
        </p:spPr>
        <p:txBody>
          <a:bodyPr lIns="90487" tIns="44450" rIns="90487" bIns="44450" anchor="ctr"/>
          <a:lstStyle/>
          <a:p>
            <a:r>
              <a:rPr lang="en-US" b="1" dirty="0">
                <a:solidFill>
                  <a:schemeClr val="tx2"/>
                </a:solidFill>
                <a:latin typeface="Arial" charset="0"/>
              </a:rPr>
              <a:t>Strategic Thrusts - </a:t>
            </a:r>
            <a:r>
              <a:rPr lang="en-US" b="1" dirty="0" smtClean="0">
                <a:solidFill>
                  <a:schemeClr val="tx2"/>
                </a:solidFill>
                <a:latin typeface="Arial" charset="0"/>
              </a:rPr>
              <a:t>Update</a:t>
            </a:r>
            <a:endParaRPr lang="en-US" b="1" dirty="0">
              <a:solidFill>
                <a:schemeClr val="tx2"/>
              </a:solidFill>
              <a:latin typeface="Arial" charset="0"/>
            </a:endParaRPr>
          </a:p>
        </p:txBody>
      </p:sp>
      <p:sp>
        <p:nvSpPr>
          <p:cNvPr id="7171" name="Rectangle 3"/>
          <p:cNvSpPr>
            <a:spLocks noChangeArrowheads="1"/>
          </p:cNvSpPr>
          <p:nvPr/>
        </p:nvSpPr>
        <p:spPr bwMode="auto">
          <a:xfrm>
            <a:off x="-446088" y="866775"/>
            <a:ext cx="9144001" cy="3253669"/>
          </a:xfrm>
          <a:prstGeom prst="rect">
            <a:avLst/>
          </a:prstGeom>
          <a:noFill/>
          <a:ln w="12700">
            <a:noFill/>
            <a:miter lim="800000"/>
            <a:headEnd/>
            <a:tailEnd/>
          </a:ln>
        </p:spPr>
        <p:txBody>
          <a:bodyPr lIns="90487" tIns="44450" rIns="90487" bIns="44450"/>
          <a:lstStyle/>
          <a:p>
            <a:pPr marL="742950" lvl="1" indent="-285750" algn="l">
              <a:spcBef>
                <a:spcPct val="20000"/>
              </a:spcBef>
              <a:buSzPct val="100000"/>
              <a:buFontTx/>
              <a:buChar char="–"/>
            </a:pPr>
            <a:r>
              <a:rPr lang="en-US" sz="1800" b="1" dirty="0">
                <a:solidFill>
                  <a:srgbClr val="003399"/>
                </a:solidFill>
                <a:latin typeface="Arial" charset="0"/>
              </a:rPr>
              <a:t>Scientific/Technical Computing –</a:t>
            </a:r>
            <a:r>
              <a:rPr lang="en-US" sz="1800" b="1" i="1" dirty="0">
                <a:solidFill>
                  <a:srgbClr val="003399"/>
                </a:solidFill>
                <a:latin typeface="Arial" charset="0"/>
              </a:rPr>
              <a:t> `Big Data’: Scalable, Reliable Access:</a:t>
            </a:r>
          </a:p>
          <a:p>
            <a:pPr marL="1143000" lvl="2" indent="-228600" algn="l">
              <a:spcBef>
                <a:spcPct val="20000"/>
              </a:spcBef>
              <a:buSzPct val="100000"/>
              <a:buFontTx/>
              <a:buChar char="•"/>
            </a:pPr>
            <a:r>
              <a:rPr lang="en-US" sz="1600" b="1" dirty="0" smtClean="0">
                <a:solidFill>
                  <a:srgbClr val="006600"/>
                </a:solidFill>
                <a:latin typeface="Arial" charset="0"/>
              </a:rPr>
              <a:t>Intel </a:t>
            </a:r>
            <a:r>
              <a:rPr lang="en-US" sz="1600" dirty="0" smtClean="0">
                <a:solidFill>
                  <a:srgbClr val="006600"/>
                </a:solidFill>
                <a:latin typeface="Arial" charset="0"/>
              </a:rPr>
              <a:t>processor donation, </a:t>
            </a:r>
            <a:r>
              <a:rPr lang="en-US" sz="1600" b="1" dirty="0" smtClean="0">
                <a:solidFill>
                  <a:srgbClr val="006600"/>
                </a:solidFill>
                <a:latin typeface="Arial" charset="0"/>
              </a:rPr>
              <a:t>Intel </a:t>
            </a:r>
            <a:r>
              <a:rPr lang="en-US" sz="1600" dirty="0" smtClean="0">
                <a:solidFill>
                  <a:srgbClr val="006600"/>
                </a:solidFill>
                <a:latin typeface="Arial" charset="0"/>
              </a:rPr>
              <a:t>Cloud ISTC, </a:t>
            </a:r>
            <a:r>
              <a:rPr lang="en-US" sz="1600" b="1" dirty="0" smtClean="0">
                <a:solidFill>
                  <a:srgbClr val="006600"/>
                </a:solidFill>
                <a:latin typeface="Arial" charset="0"/>
              </a:rPr>
              <a:t>NVIDIA</a:t>
            </a:r>
            <a:r>
              <a:rPr lang="en-US" sz="1600" dirty="0" smtClean="0">
                <a:solidFill>
                  <a:srgbClr val="006600"/>
                </a:solidFill>
                <a:latin typeface="Arial" charset="0"/>
              </a:rPr>
              <a:t>: </a:t>
            </a:r>
            <a:r>
              <a:rPr lang="en-US" sz="1600" i="1" dirty="0" smtClean="0">
                <a:solidFill>
                  <a:srgbClr val="006600"/>
                </a:solidFill>
                <a:latin typeface="Arial" charset="0"/>
              </a:rPr>
              <a:t>heterogeneous multicore platforms </a:t>
            </a:r>
            <a:r>
              <a:rPr lang="en-US" sz="1600" dirty="0" smtClean="0">
                <a:solidFill>
                  <a:srgbClr val="006600"/>
                </a:solidFill>
                <a:latin typeface="Arial" charset="0"/>
              </a:rPr>
              <a:t>(+accelerator-based systems); </a:t>
            </a:r>
            <a:r>
              <a:rPr lang="en-US" sz="1600" b="1" dirty="0" smtClean="0">
                <a:solidFill>
                  <a:srgbClr val="006600"/>
                </a:solidFill>
                <a:latin typeface="Arial" charset="0"/>
              </a:rPr>
              <a:t>DOE</a:t>
            </a:r>
            <a:r>
              <a:rPr lang="en-US" sz="1600" dirty="0" smtClean="0">
                <a:solidFill>
                  <a:srgbClr val="006600"/>
                </a:solidFill>
                <a:latin typeface="Arial" charset="0"/>
              </a:rPr>
              <a:t> </a:t>
            </a:r>
            <a:r>
              <a:rPr lang="en-US" sz="1600" dirty="0" err="1" smtClean="0">
                <a:solidFill>
                  <a:srgbClr val="006600"/>
                </a:solidFill>
                <a:latin typeface="Arial" charset="0"/>
              </a:rPr>
              <a:t>ExaOS</a:t>
            </a:r>
            <a:r>
              <a:rPr lang="en-US" sz="1600" dirty="0" smtClean="0">
                <a:solidFill>
                  <a:srgbClr val="006600"/>
                </a:solidFill>
                <a:latin typeface="Arial" charset="0"/>
              </a:rPr>
              <a:t> award (</a:t>
            </a:r>
            <a:r>
              <a:rPr lang="en-US" sz="1600" b="1" dirty="0" smtClean="0">
                <a:solidFill>
                  <a:srgbClr val="006600"/>
                </a:solidFill>
                <a:latin typeface="Arial" charset="0"/>
              </a:rPr>
              <a:t>Sandia, ORNL, LBL</a:t>
            </a:r>
            <a:r>
              <a:rPr lang="en-US" sz="1600" dirty="0" smtClean="0">
                <a:solidFill>
                  <a:srgbClr val="006600"/>
                </a:solidFill>
                <a:latin typeface="Arial" charset="0"/>
              </a:rPr>
              <a:t>); </a:t>
            </a:r>
            <a:r>
              <a:rPr lang="en-US" sz="1600" b="1" dirty="0" smtClean="0">
                <a:solidFill>
                  <a:srgbClr val="006600"/>
                </a:solidFill>
                <a:latin typeface="Arial" charset="0"/>
              </a:rPr>
              <a:t>Intel</a:t>
            </a:r>
            <a:r>
              <a:rPr lang="en-US" sz="1600" dirty="0" smtClean="0">
                <a:solidFill>
                  <a:srgbClr val="006600"/>
                </a:solidFill>
                <a:latin typeface="Arial" charset="0"/>
              </a:rPr>
              <a:t> NVM award (on clients), additional </a:t>
            </a:r>
            <a:r>
              <a:rPr lang="en-US" sz="1600" dirty="0" err="1" smtClean="0">
                <a:solidFill>
                  <a:srgbClr val="006600"/>
                </a:solidFill>
                <a:latin typeface="Arial" charset="0"/>
              </a:rPr>
              <a:t>collab</a:t>
            </a:r>
            <a:r>
              <a:rPr lang="en-US" sz="1600" dirty="0" smtClean="0">
                <a:solidFill>
                  <a:srgbClr val="006600"/>
                </a:solidFill>
                <a:latin typeface="Arial" charset="0"/>
              </a:rPr>
              <a:t>. </a:t>
            </a:r>
            <a:r>
              <a:rPr lang="en-US" sz="1600" dirty="0">
                <a:solidFill>
                  <a:srgbClr val="006600"/>
                </a:solidFill>
                <a:latin typeface="Arial" charset="0"/>
              </a:rPr>
              <a:t>w</a:t>
            </a:r>
            <a:r>
              <a:rPr lang="en-US" sz="1600" dirty="0" smtClean="0">
                <a:solidFill>
                  <a:srgbClr val="006600"/>
                </a:solidFill>
                <a:latin typeface="Arial" charset="0"/>
              </a:rPr>
              <a:t>ith </a:t>
            </a:r>
            <a:r>
              <a:rPr lang="en-US" sz="1600" b="1" dirty="0" smtClean="0">
                <a:solidFill>
                  <a:srgbClr val="006600"/>
                </a:solidFill>
                <a:latin typeface="Arial" charset="0"/>
              </a:rPr>
              <a:t>Microsoft </a:t>
            </a:r>
            <a:r>
              <a:rPr lang="en-US" sz="1600" dirty="0" smtClean="0">
                <a:solidFill>
                  <a:srgbClr val="006600"/>
                </a:solidFill>
                <a:latin typeface="Arial" charset="0"/>
              </a:rPr>
              <a:t>(on servers); new </a:t>
            </a:r>
            <a:r>
              <a:rPr lang="en-US" sz="1600" b="1" dirty="0" smtClean="0">
                <a:solidFill>
                  <a:srgbClr val="006600"/>
                </a:solidFill>
                <a:latin typeface="Arial" charset="0"/>
              </a:rPr>
              <a:t>HP</a:t>
            </a:r>
            <a:r>
              <a:rPr lang="en-US" sz="1600" dirty="0" smtClean="0">
                <a:solidFill>
                  <a:srgbClr val="006600"/>
                </a:solidFill>
                <a:latin typeface="Arial" charset="0"/>
              </a:rPr>
              <a:t> collaboration.</a:t>
            </a:r>
            <a:endParaRPr lang="en-US" sz="1600" dirty="0">
              <a:solidFill>
                <a:srgbClr val="006600"/>
              </a:solidFill>
              <a:latin typeface="Arial" charset="0"/>
            </a:endParaRPr>
          </a:p>
          <a:p>
            <a:pPr marL="1143000" lvl="2" indent="-228600" algn="l">
              <a:spcBef>
                <a:spcPct val="20000"/>
              </a:spcBef>
              <a:buSzPct val="100000"/>
              <a:buFontTx/>
              <a:buChar char="•"/>
            </a:pPr>
            <a:r>
              <a:rPr lang="en-US" sz="1600" b="1" dirty="0" smtClean="0">
                <a:solidFill>
                  <a:srgbClr val="006600"/>
                </a:solidFill>
                <a:latin typeface="Arial" charset="0"/>
              </a:rPr>
              <a:t>ORNL</a:t>
            </a:r>
            <a:r>
              <a:rPr lang="en-US" sz="1600" b="1" dirty="0">
                <a:solidFill>
                  <a:srgbClr val="006600"/>
                </a:solidFill>
                <a:latin typeface="Arial" charset="0"/>
              </a:rPr>
              <a:t>, </a:t>
            </a:r>
            <a:r>
              <a:rPr lang="en-US" sz="1600" b="1" dirty="0" smtClean="0">
                <a:solidFill>
                  <a:srgbClr val="006600"/>
                </a:solidFill>
                <a:latin typeface="Arial" charset="0"/>
              </a:rPr>
              <a:t>Sandia, LBL, Argonne: </a:t>
            </a:r>
            <a:r>
              <a:rPr lang="en-US" sz="1600" i="1" dirty="0">
                <a:solidFill>
                  <a:srgbClr val="006600"/>
                </a:solidFill>
                <a:latin typeface="Arial" charset="0"/>
              </a:rPr>
              <a:t>High Performance </a:t>
            </a:r>
            <a:r>
              <a:rPr lang="en-US" sz="1600" i="1" dirty="0" smtClean="0">
                <a:solidFill>
                  <a:srgbClr val="006600"/>
                </a:solidFill>
                <a:latin typeface="Arial" charset="0"/>
              </a:rPr>
              <a:t>I/O</a:t>
            </a:r>
            <a:r>
              <a:rPr lang="en-US" sz="1600" dirty="0" smtClean="0">
                <a:solidFill>
                  <a:srgbClr val="006600"/>
                </a:solidFill>
                <a:latin typeface="Arial" charset="0"/>
              </a:rPr>
              <a:t>: </a:t>
            </a:r>
            <a:r>
              <a:rPr lang="en-US" sz="1600" dirty="0">
                <a:solidFill>
                  <a:srgbClr val="006600"/>
                </a:solidFill>
                <a:latin typeface="Arial" charset="0"/>
              </a:rPr>
              <a:t>joint research/interns, joint </a:t>
            </a:r>
            <a:r>
              <a:rPr lang="en-US" sz="1600" dirty="0" smtClean="0">
                <a:solidFill>
                  <a:srgbClr val="006600"/>
                </a:solidFill>
                <a:latin typeface="Arial" charset="0"/>
              </a:rPr>
              <a:t>papers: </a:t>
            </a:r>
            <a:r>
              <a:rPr lang="en-US" sz="1600" b="1" dirty="0" smtClean="0">
                <a:solidFill>
                  <a:srgbClr val="006600"/>
                </a:solidFill>
                <a:latin typeface="Arial" charset="0"/>
              </a:rPr>
              <a:t>DOE SDAV, </a:t>
            </a:r>
            <a:r>
              <a:rPr lang="en-US" sz="1600" b="1" dirty="0" err="1" smtClean="0">
                <a:solidFill>
                  <a:srgbClr val="006600"/>
                </a:solidFill>
                <a:latin typeface="Arial" charset="0"/>
              </a:rPr>
              <a:t>ExACT</a:t>
            </a:r>
            <a:r>
              <a:rPr lang="en-US" sz="1600" b="1" dirty="0" smtClean="0">
                <a:solidFill>
                  <a:srgbClr val="006600"/>
                </a:solidFill>
                <a:latin typeface="Arial" charset="0"/>
              </a:rPr>
              <a:t>, </a:t>
            </a:r>
            <a:r>
              <a:rPr lang="en-US" sz="1600" dirty="0" smtClean="0">
                <a:solidFill>
                  <a:srgbClr val="006600"/>
                </a:solidFill>
                <a:latin typeface="Arial" charset="0"/>
              </a:rPr>
              <a:t>(new) </a:t>
            </a:r>
            <a:r>
              <a:rPr lang="en-US" sz="1600" b="1" dirty="0" smtClean="0">
                <a:solidFill>
                  <a:srgbClr val="006600"/>
                </a:solidFill>
                <a:latin typeface="Arial" charset="0"/>
              </a:rPr>
              <a:t>SDM</a:t>
            </a:r>
            <a:r>
              <a:rPr lang="en-US" sz="1600" dirty="0" smtClean="0">
                <a:solidFill>
                  <a:srgbClr val="006600"/>
                </a:solidFill>
                <a:latin typeface="Arial" charset="0"/>
              </a:rPr>
              <a:t> awards; continued work with </a:t>
            </a:r>
            <a:r>
              <a:rPr lang="en-US" sz="1600" b="1" dirty="0" smtClean="0">
                <a:solidFill>
                  <a:srgbClr val="006600"/>
                </a:solidFill>
                <a:latin typeface="Arial" charset="0"/>
              </a:rPr>
              <a:t>CMU</a:t>
            </a:r>
            <a:r>
              <a:rPr lang="en-US" sz="1600" dirty="0" smtClean="0">
                <a:solidFill>
                  <a:srgbClr val="006600"/>
                </a:solidFill>
                <a:latin typeface="Arial" charset="0"/>
              </a:rPr>
              <a:t> on ‘big data’; </a:t>
            </a:r>
            <a:r>
              <a:rPr lang="en-US" sz="1600" b="1" dirty="0" smtClean="0">
                <a:solidFill>
                  <a:srgbClr val="006600"/>
                </a:solidFill>
                <a:latin typeface="Arial" charset="0"/>
              </a:rPr>
              <a:t>IBM</a:t>
            </a:r>
            <a:r>
              <a:rPr lang="en-US" sz="1600" dirty="0" smtClean="0">
                <a:solidFill>
                  <a:srgbClr val="006600"/>
                </a:solidFill>
                <a:latin typeface="Arial" charset="0"/>
              </a:rPr>
              <a:t> on data streaming (using SPL); </a:t>
            </a:r>
            <a:r>
              <a:rPr lang="en-US" sz="1600" b="1" dirty="0" smtClean="0">
                <a:solidFill>
                  <a:srgbClr val="006600"/>
                </a:solidFill>
                <a:latin typeface="Arial" charset="0"/>
              </a:rPr>
              <a:t>Sandia</a:t>
            </a:r>
            <a:r>
              <a:rPr lang="en-US" sz="1600" dirty="0" smtClean="0">
                <a:solidFill>
                  <a:srgbClr val="006600"/>
                </a:solidFill>
                <a:latin typeface="Arial" charset="0"/>
              </a:rPr>
              <a:t> work on resilience.</a:t>
            </a:r>
            <a:endParaRPr lang="en-US" sz="1600" dirty="0">
              <a:solidFill>
                <a:srgbClr val="006600"/>
              </a:solidFill>
              <a:latin typeface="Arial" charset="0"/>
            </a:endParaRPr>
          </a:p>
          <a:p>
            <a:pPr marL="1143000" lvl="2" indent="-228600" algn="l">
              <a:spcBef>
                <a:spcPct val="20000"/>
              </a:spcBef>
              <a:buSzPct val="100000"/>
              <a:buFontTx/>
              <a:buChar char="•"/>
            </a:pPr>
            <a:r>
              <a:rPr lang="en-US" sz="1600" b="1" dirty="0" smtClean="0">
                <a:solidFill>
                  <a:srgbClr val="006600"/>
                </a:solidFill>
                <a:latin typeface="Arial" charset="0"/>
              </a:rPr>
              <a:t>`</a:t>
            </a:r>
            <a:r>
              <a:rPr lang="en-US" sz="1600" dirty="0" smtClean="0">
                <a:solidFill>
                  <a:srgbClr val="006600"/>
                </a:solidFill>
                <a:latin typeface="Arial" charset="0"/>
              </a:rPr>
              <a:t>Database’ operators on GPUs (</a:t>
            </a:r>
            <a:r>
              <a:rPr lang="en-US" sz="1600" b="1" dirty="0" err="1" smtClean="0">
                <a:solidFill>
                  <a:srgbClr val="006600"/>
                </a:solidFill>
                <a:latin typeface="Arial" charset="0"/>
              </a:rPr>
              <a:t>LogicBlox</a:t>
            </a:r>
            <a:r>
              <a:rPr lang="en-US" sz="1600" dirty="0" smtClean="0">
                <a:solidFill>
                  <a:srgbClr val="006600"/>
                </a:solidFill>
                <a:latin typeface="Arial" charset="0"/>
              </a:rPr>
              <a:t> – Atlanta, </a:t>
            </a:r>
            <a:r>
              <a:rPr lang="en-US" sz="1600" b="1" dirty="0" smtClean="0">
                <a:solidFill>
                  <a:srgbClr val="006600"/>
                </a:solidFill>
                <a:latin typeface="Arial" charset="0"/>
              </a:rPr>
              <a:t>NVIDIA</a:t>
            </a:r>
            <a:r>
              <a:rPr lang="en-US" sz="1600" dirty="0" smtClean="0">
                <a:solidFill>
                  <a:srgbClr val="006600"/>
                </a:solidFill>
                <a:latin typeface="Arial" charset="0"/>
              </a:rPr>
              <a:t>);</a:t>
            </a:r>
            <a:r>
              <a:rPr lang="en-US" sz="1600" b="1" dirty="0" smtClean="0">
                <a:solidFill>
                  <a:srgbClr val="006600"/>
                </a:solidFill>
                <a:latin typeface="Arial" charset="0"/>
              </a:rPr>
              <a:t> </a:t>
            </a:r>
            <a:r>
              <a:rPr lang="en-US" sz="1600" dirty="0" smtClean="0">
                <a:solidFill>
                  <a:srgbClr val="006600"/>
                </a:solidFill>
                <a:latin typeface="Arial" charset="0"/>
              </a:rPr>
              <a:t>Benchmarks (</a:t>
            </a:r>
            <a:r>
              <a:rPr lang="en-US" sz="1600" b="1" dirty="0" smtClean="0">
                <a:solidFill>
                  <a:srgbClr val="006600"/>
                </a:solidFill>
                <a:latin typeface="Arial" charset="0"/>
              </a:rPr>
              <a:t>ICE</a:t>
            </a:r>
            <a:r>
              <a:rPr lang="en-US" sz="1600" dirty="0" smtClean="0">
                <a:solidFill>
                  <a:srgbClr val="006600"/>
                </a:solidFill>
                <a:latin typeface="Arial" charset="0"/>
              </a:rPr>
              <a:t> –Atlanta); PGAS memory (</a:t>
            </a:r>
            <a:r>
              <a:rPr lang="en-US" sz="1600" b="1" dirty="0" smtClean="0">
                <a:solidFill>
                  <a:srgbClr val="006600"/>
                </a:solidFill>
                <a:latin typeface="Arial" charset="0"/>
              </a:rPr>
              <a:t>AIC</a:t>
            </a:r>
            <a:r>
              <a:rPr lang="en-US" sz="1600" dirty="0" smtClean="0">
                <a:solidFill>
                  <a:srgbClr val="006600"/>
                </a:solidFill>
                <a:latin typeface="Arial" charset="0"/>
              </a:rPr>
              <a:t>, </a:t>
            </a:r>
            <a:r>
              <a:rPr lang="en-US" sz="1600" b="1" dirty="0" smtClean="0">
                <a:solidFill>
                  <a:srgbClr val="006600"/>
                </a:solidFill>
                <a:latin typeface="Arial" charset="0"/>
              </a:rPr>
              <a:t>AMD</a:t>
            </a:r>
            <a:r>
              <a:rPr lang="en-US" sz="1600" dirty="0" smtClean="0">
                <a:solidFill>
                  <a:srgbClr val="006600"/>
                </a:solidFill>
                <a:latin typeface="Arial" charset="0"/>
              </a:rPr>
              <a:t>)</a:t>
            </a:r>
            <a:r>
              <a:rPr lang="en-US" sz="1600" b="1" dirty="0" smtClean="0">
                <a:solidFill>
                  <a:srgbClr val="006600"/>
                </a:solidFill>
                <a:latin typeface="Arial" charset="0"/>
              </a:rPr>
              <a:t>; DOE Sandia and Los Alamos.</a:t>
            </a:r>
            <a:endParaRPr lang="en-US" sz="1600" dirty="0">
              <a:solidFill>
                <a:srgbClr val="006600"/>
              </a:solidFill>
              <a:latin typeface="Arial" charset="0"/>
            </a:endParaRPr>
          </a:p>
          <a:p>
            <a:pPr marL="1143000" lvl="2" indent="-228600" algn="l">
              <a:spcBef>
                <a:spcPct val="20000"/>
              </a:spcBef>
              <a:buSzPct val="100000"/>
              <a:buFontTx/>
              <a:buChar char="•"/>
            </a:pPr>
            <a:r>
              <a:rPr lang="en-US" sz="1600" b="1" dirty="0" smtClean="0">
                <a:solidFill>
                  <a:srgbClr val="006600"/>
                </a:solidFill>
                <a:latin typeface="Arial" charset="0"/>
              </a:rPr>
              <a:t>New: NSF SSI</a:t>
            </a:r>
            <a:r>
              <a:rPr lang="en-US" sz="1600" dirty="0" smtClean="0">
                <a:solidFill>
                  <a:srgbClr val="006600"/>
                </a:solidFill>
                <a:latin typeface="Arial" charset="0"/>
              </a:rPr>
              <a:t> ‘</a:t>
            </a:r>
            <a:r>
              <a:rPr lang="en-US" sz="1600" dirty="0" err="1" smtClean="0">
                <a:solidFill>
                  <a:srgbClr val="006600"/>
                </a:solidFill>
                <a:latin typeface="Arial" charset="0"/>
              </a:rPr>
              <a:t>Glassbox</a:t>
            </a:r>
            <a:r>
              <a:rPr lang="en-US" sz="1600" dirty="0" smtClean="0">
                <a:solidFill>
                  <a:srgbClr val="006600"/>
                </a:solidFill>
                <a:latin typeface="Arial" charset="0"/>
              </a:rPr>
              <a:t>’ collaboration (Oregon, Houston); </a:t>
            </a:r>
            <a:r>
              <a:rPr lang="en-US" sz="1600" b="1" dirty="0">
                <a:solidFill>
                  <a:srgbClr val="006600"/>
                </a:solidFill>
                <a:latin typeface="Arial" charset="0"/>
              </a:rPr>
              <a:t>NSF Track II</a:t>
            </a:r>
            <a:r>
              <a:rPr lang="en-US" sz="1600" dirty="0">
                <a:solidFill>
                  <a:srgbClr val="006600"/>
                </a:solidFill>
                <a:latin typeface="Arial" charset="0"/>
              </a:rPr>
              <a:t> `</a:t>
            </a:r>
            <a:r>
              <a:rPr lang="en-US" sz="1600" dirty="0" err="1">
                <a:solidFill>
                  <a:srgbClr val="006600"/>
                </a:solidFill>
                <a:latin typeface="Arial" charset="0"/>
              </a:rPr>
              <a:t>Keeneland</a:t>
            </a:r>
            <a:r>
              <a:rPr lang="en-US" sz="1600" dirty="0">
                <a:solidFill>
                  <a:srgbClr val="006600"/>
                </a:solidFill>
                <a:latin typeface="Arial" charset="0"/>
              </a:rPr>
              <a:t>’ </a:t>
            </a:r>
            <a:r>
              <a:rPr lang="en-US" sz="1600" dirty="0" smtClean="0">
                <a:solidFill>
                  <a:srgbClr val="006600"/>
                </a:solidFill>
                <a:latin typeface="Arial" charset="0"/>
              </a:rPr>
              <a:t>funding</a:t>
            </a:r>
            <a:r>
              <a:rPr lang="en-US" sz="1600" dirty="0">
                <a:solidFill>
                  <a:srgbClr val="006600"/>
                </a:solidFill>
                <a:latin typeface="Arial" charset="0"/>
              </a:rPr>
              <a:t> </a:t>
            </a:r>
            <a:r>
              <a:rPr lang="en-US" sz="1600" dirty="0" smtClean="0">
                <a:solidFill>
                  <a:srgbClr val="006600"/>
                </a:solidFill>
                <a:latin typeface="Arial" charset="0"/>
              </a:rPr>
              <a:t>ended, but engagement cont.; CERCS postdoc: </a:t>
            </a:r>
            <a:r>
              <a:rPr lang="en-US" sz="1600" dirty="0" err="1" smtClean="0">
                <a:solidFill>
                  <a:srgbClr val="006600"/>
                </a:solidFill>
                <a:latin typeface="Arial" charset="0"/>
              </a:rPr>
              <a:t>Xuechen</a:t>
            </a:r>
            <a:r>
              <a:rPr lang="en-US" sz="1600" dirty="0" smtClean="0">
                <a:solidFill>
                  <a:srgbClr val="006600"/>
                </a:solidFill>
                <a:latin typeface="Arial" charset="0"/>
              </a:rPr>
              <a:t> Zhang; Extensive </a:t>
            </a:r>
            <a:r>
              <a:rPr lang="en-US" sz="1600" b="1" dirty="0" smtClean="0">
                <a:solidFill>
                  <a:srgbClr val="006600"/>
                </a:solidFill>
                <a:latin typeface="Arial" charset="0"/>
              </a:rPr>
              <a:t>DOE</a:t>
            </a:r>
            <a:r>
              <a:rPr lang="en-US" sz="1600" dirty="0" smtClean="0">
                <a:solidFill>
                  <a:srgbClr val="006600"/>
                </a:solidFill>
                <a:latin typeface="Arial" charset="0"/>
              </a:rPr>
              <a:t> engagements and future plans.</a:t>
            </a:r>
          </a:p>
        </p:txBody>
      </p:sp>
      <p:sp>
        <p:nvSpPr>
          <p:cNvPr id="5" name="TextBox 4"/>
          <p:cNvSpPr txBox="1"/>
          <p:nvPr/>
        </p:nvSpPr>
        <p:spPr>
          <a:xfrm>
            <a:off x="157074" y="4730989"/>
            <a:ext cx="1388458" cy="1938992"/>
          </a:xfrm>
          <a:prstGeom prst="rect">
            <a:avLst/>
          </a:prstGeom>
          <a:noFill/>
        </p:spPr>
        <p:txBody>
          <a:bodyPr wrap="none" rtlCol="0">
            <a:spAutoFit/>
          </a:bodyPr>
          <a:lstStyle/>
          <a:p>
            <a:r>
              <a:rPr lang="en-US" sz="2000" dirty="0" smtClean="0"/>
              <a:t>In-situ</a:t>
            </a:r>
          </a:p>
          <a:p>
            <a:r>
              <a:rPr lang="en-US" sz="2000" dirty="0" smtClean="0"/>
              <a:t>&amp;</a:t>
            </a:r>
          </a:p>
          <a:p>
            <a:r>
              <a:rPr lang="en-US" sz="2000" dirty="0" smtClean="0"/>
              <a:t>In-transit</a:t>
            </a:r>
          </a:p>
          <a:p>
            <a:r>
              <a:rPr lang="en-US" sz="2000" dirty="0" smtClean="0"/>
              <a:t>New Techs.</a:t>
            </a:r>
          </a:p>
          <a:p>
            <a:r>
              <a:rPr lang="en-US" sz="2000" dirty="0" smtClean="0"/>
              <a:t>Data </a:t>
            </a:r>
          </a:p>
          <a:p>
            <a:r>
              <a:rPr lang="en-US" sz="2000" dirty="0" smtClean="0"/>
              <a:t>Centric</a:t>
            </a:r>
          </a:p>
        </p:txBody>
      </p:sp>
      <p:grpSp>
        <p:nvGrpSpPr>
          <p:cNvPr id="6" name="Group 4"/>
          <p:cNvGrpSpPr>
            <a:grpSpLocks/>
          </p:cNvGrpSpPr>
          <p:nvPr/>
        </p:nvGrpSpPr>
        <p:grpSpPr bwMode="auto">
          <a:xfrm>
            <a:off x="1316038" y="4779735"/>
            <a:ext cx="6400800" cy="2209800"/>
            <a:chOff x="1056" y="1056"/>
            <a:chExt cx="5232" cy="2016"/>
          </a:xfrm>
        </p:grpSpPr>
        <p:sp>
          <p:nvSpPr>
            <p:cNvPr id="7" name="Rectangle 5"/>
            <p:cNvSpPr>
              <a:spLocks noChangeArrowheads="1"/>
            </p:cNvSpPr>
            <p:nvPr/>
          </p:nvSpPr>
          <p:spPr bwMode="auto">
            <a:xfrm>
              <a:off x="1776" y="1104"/>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8" name="Rectangle 6"/>
            <p:cNvSpPr>
              <a:spLocks noChangeArrowheads="1"/>
            </p:cNvSpPr>
            <p:nvPr/>
          </p:nvSpPr>
          <p:spPr bwMode="auto">
            <a:xfrm>
              <a:off x="1776" y="1248"/>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9" name="Rectangle 7"/>
            <p:cNvSpPr>
              <a:spLocks noChangeArrowheads="1"/>
            </p:cNvSpPr>
            <p:nvPr/>
          </p:nvSpPr>
          <p:spPr bwMode="auto">
            <a:xfrm>
              <a:off x="1776" y="1392"/>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10" name="Rectangle 8"/>
            <p:cNvSpPr>
              <a:spLocks noChangeArrowheads="1"/>
            </p:cNvSpPr>
            <p:nvPr/>
          </p:nvSpPr>
          <p:spPr bwMode="auto">
            <a:xfrm>
              <a:off x="1776" y="1536"/>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11" name="Rectangle 9"/>
            <p:cNvSpPr>
              <a:spLocks noChangeArrowheads="1"/>
            </p:cNvSpPr>
            <p:nvPr/>
          </p:nvSpPr>
          <p:spPr bwMode="auto">
            <a:xfrm>
              <a:off x="1776" y="1680"/>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12" name="Rectangle 10"/>
            <p:cNvSpPr>
              <a:spLocks noChangeArrowheads="1"/>
            </p:cNvSpPr>
            <p:nvPr/>
          </p:nvSpPr>
          <p:spPr bwMode="auto">
            <a:xfrm>
              <a:off x="1776" y="1824"/>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13" name="Oval 11"/>
            <p:cNvSpPr>
              <a:spLocks noChangeArrowheads="1"/>
            </p:cNvSpPr>
            <p:nvPr/>
          </p:nvSpPr>
          <p:spPr bwMode="auto">
            <a:xfrm>
              <a:off x="2208" y="1344"/>
              <a:ext cx="480" cy="336"/>
            </a:xfrm>
            <a:prstGeom prst="ellipse">
              <a:avLst/>
            </a:prstGeom>
            <a:solidFill>
              <a:schemeClr val="accent1"/>
            </a:solidFill>
            <a:ln w="9525">
              <a:solidFill>
                <a:schemeClr val="tx1"/>
              </a:solidFill>
              <a:round/>
              <a:headEnd/>
              <a:tailEnd/>
            </a:ln>
            <a:effectLst/>
          </p:spPr>
          <p:txBody>
            <a:bodyPr wrap="none" anchor="ctr"/>
            <a:lstStyle/>
            <a:p>
              <a:pPr algn="ctr"/>
              <a:r>
                <a:rPr lang="en-US" altLang="zh-CN" sz="800"/>
                <a:t>initialize</a:t>
              </a:r>
            </a:p>
          </p:txBody>
        </p:sp>
        <p:sp>
          <p:nvSpPr>
            <p:cNvPr id="14" name="Oval 12"/>
            <p:cNvSpPr>
              <a:spLocks noChangeArrowheads="1"/>
            </p:cNvSpPr>
            <p:nvPr/>
          </p:nvSpPr>
          <p:spPr bwMode="auto">
            <a:xfrm>
              <a:off x="3888" y="1344"/>
              <a:ext cx="480" cy="336"/>
            </a:xfrm>
            <a:prstGeom prst="ellipse">
              <a:avLst/>
            </a:prstGeom>
            <a:solidFill>
              <a:schemeClr val="accent1"/>
            </a:solidFill>
            <a:ln w="9525">
              <a:solidFill>
                <a:schemeClr val="tx1"/>
              </a:solidFill>
              <a:round/>
              <a:headEnd/>
              <a:tailEnd/>
            </a:ln>
            <a:effectLst/>
          </p:spPr>
          <p:txBody>
            <a:bodyPr wrap="none" anchor="ctr"/>
            <a:lstStyle/>
            <a:p>
              <a:pPr algn="ctr"/>
              <a:r>
                <a:rPr lang="en-US" altLang="zh-CN" sz="800"/>
                <a:t>shuffle</a:t>
              </a:r>
            </a:p>
          </p:txBody>
        </p:sp>
        <p:sp>
          <p:nvSpPr>
            <p:cNvPr id="15" name="Oval 13"/>
            <p:cNvSpPr>
              <a:spLocks noChangeArrowheads="1"/>
            </p:cNvSpPr>
            <p:nvPr/>
          </p:nvSpPr>
          <p:spPr bwMode="auto">
            <a:xfrm>
              <a:off x="4896" y="1248"/>
              <a:ext cx="432"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reduce</a:t>
              </a:r>
            </a:p>
          </p:txBody>
        </p:sp>
        <p:sp>
          <p:nvSpPr>
            <p:cNvPr id="16" name="Oval 14"/>
            <p:cNvSpPr>
              <a:spLocks noChangeArrowheads="1"/>
            </p:cNvSpPr>
            <p:nvPr/>
          </p:nvSpPr>
          <p:spPr bwMode="auto">
            <a:xfrm>
              <a:off x="4896" y="1536"/>
              <a:ext cx="432"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reduce</a:t>
              </a:r>
            </a:p>
          </p:txBody>
        </p:sp>
        <p:sp>
          <p:nvSpPr>
            <p:cNvPr id="17" name="Oval 15"/>
            <p:cNvSpPr>
              <a:spLocks noChangeArrowheads="1"/>
            </p:cNvSpPr>
            <p:nvPr/>
          </p:nvSpPr>
          <p:spPr bwMode="auto">
            <a:xfrm>
              <a:off x="5856" y="1344"/>
              <a:ext cx="432" cy="336"/>
            </a:xfrm>
            <a:prstGeom prst="ellipse">
              <a:avLst/>
            </a:prstGeom>
            <a:solidFill>
              <a:schemeClr val="accent1"/>
            </a:solidFill>
            <a:ln w="9525">
              <a:solidFill>
                <a:schemeClr val="tx1"/>
              </a:solidFill>
              <a:round/>
              <a:headEnd/>
              <a:tailEnd/>
            </a:ln>
            <a:effectLst/>
          </p:spPr>
          <p:txBody>
            <a:bodyPr wrap="none" anchor="ctr"/>
            <a:lstStyle/>
            <a:p>
              <a:pPr algn="ctr"/>
              <a:r>
                <a:rPr lang="en-US" altLang="zh-CN" sz="800"/>
                <a:t>finalize</a:t>
              </a:r>
            </a:p>
          </p:txBody>
        </p:sp>
        <p:sp>
          <p:nvSpPr>
            <p:cNvPr id="18" name="Rectangle 16"/>
            <p:cNvSpPr>
              <a:spLocks noChangeArrowheads="1"/>
            </p:cNvSpPr>
            <p:nvPr/>
          </p:nvSpPr>
          <p:spPr bwMode="auto">
            <a:xfrm>
              <a:off x="1776" y="2112"/>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19" name="Rectangle 17"/>
            <p:cNvSpPr>
              <a:spLocks noChangeArrowheads="1"/>
            </p:cNvSpPr>
            <p:nvPr/>
          </p:nvSpPr>
          <p:spPr bwMode="auto">
            <a:xfrm>
              <a:off x="1776" y="2256"/>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20" name="Rectangle 18"/>
            <p:cNvSpPr>
              <a:spLocks noChangeArrowheads="1"/>
            </p:cNvSpPr>
            <p:nvPr/>
          </p:nvSpPr>
          <p:spPr bwMode="auto">
            <a:xfrm>
              <a:off x="1776" y="2400"/>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21" name="Rectangle 19"/>
            <p:cNvSpPr>
              <a:spLocks noChangeArrowheads="1"/>
            </p:cNvSpPr>
            <p:nvPr/>
          </p:nvSpPr>
          <p:spPr bwMode="auto">
            <a:xfrm>
              <a:off x="1776" y="2544"/>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22" name="Rectangle 20"/>
            <p:cNvSpPr>
              <a:spLocks noChangeArrowheads="1"/>
            </p:cNvSpPr>
            <p:nvPr/>
          </p:nvSpPr>
          <p:spPr bwMode="auto">
            <a:xfrm>
              <a:off x="1776" y="2688"/>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23" name="Rectangle 21"/>
            <p:cNvSpPr>
              <a:spLocks noChangeArrowheads="1"/>
            </p:cNvSpPr>
            <p:nvPr/>
          </p:nvSpPr>
          <p:spPr bwMode="auto">
            <a:xfrm>
              <a:off x="1776" y="2832"/>
              <a:ext cx="240" cy="144"/>
            </a:xfrm>
            <a:prstGeom prst="rect">
              <a:avLst/>
            </a:prstGeom>
            <a:solidFill>
              <a:srgbClr val="FFFF00"/>
            </a:solidFill>
            <a:ln w="9525">
              <a:solidFill>
                <a:schemeClr val="tx1"/>
              </a:solidFill>
              <a:miter lim="800000"/>
              <a:headEnd/>
              <a:tailEnd/>
            </a:ln>
            <a:effectLst/>
          </p:spPr>
          <p:txBody>
            <a:bodyPr wrap="none" anchor="ctr"/>
            <a:lstStyle/>
            <a:p>
              <a:endParaRPr lang="en-US" sz="800"/>
            </a:p>
          </p:txBody>
        </p:sp>
        <p:sp>
          <p:nvSpPr>
            <p:cNvPr id="24" name="Oval 22"/>
            <p:cNvSpPr>
              <a:spLocks noChangeArrowheads="1"/>
            </p:cNvSpPr>
            <p:nvPr/>
          </p:nvSpPr>
          <p:spPr bwMode="auto">
            <a:xfrm>
              <a:off x="2208" y="2352"/>
              <a:ext cx="480" cy="336"/>
            </a:xfrm>
            <a:prstGeom prst="ellipse">
              <a:avLst/>
            </a:prstGeom>
            <a:solidFill>
              <a:schemeClr val="accent1"/>
            </a:solidFill>
            <a:ln w="9525">
              <a:solidFill>
                <a:schemeClr val="tx1"/>
              </a:solidFill>
              <a:round/>
              <a:headEnd/>
              <a:tailEnd/>
            </a:ln>
            <a:effectLst/>
          </p:spPr>
          <p:txBody>
            <a:bodyPr wrap="none" anchor="ctr"/>
            <a:lstStyle/>
            <a:p>
              <a:pPr algn="ctr"/>
              <a:r>
                <a:rPr lang="en-US" altLang="zh-CN" sz="800"/>
                <a:t>initialize</a:t>
              </a:r>
            </a:p>
          </p:txBody>
        </p:sp>
        <p:sp>
          <p:nvSpPr>
            <p:cNvPr id="25" name="Oval 23"/>
            <p:cNvSpPr>
              <a:spLocks noChangeArrowheads="1"/>
            </p:cNvSpPr>
            <p:nvPr/>
          </p:nvSpPr>
          <p:spPr bwMode="auto">
            <a:xfrm>
              <a:off x="3888" y="2352"/>
              <a:ext cx="480" cy="336"/>
            </a:xfrm>
            <a:prstGeom prst="ellipse">
              <a:avLst/>
            </a:prstGeom>
            <a:solidFill>
              <a:schemeClr val="accent1"/>
            </a:solidFill>
            <a:ln w="9525">
              <a:solidFill>
                <a:schemeClr val="tx1"/>
              </a:solidFill>
              <a:round/>
              <a:headEnd/>
              <a:tailEnd/>
            </a:ln>
            <a:effectLst/>
          </p:spPr>
          <p:txBody>
            <a:bodyPr wrap="none" anchor="ctr"/>
            <a:lstStyle/>
            <a:p>
              <a:pPr algn="ctr"/>
              <a:r>
                <a:rPr lang="en-US" altLang="zh-CN" sz="800"/>
                <a:t>shuffle</a:t>
              </a:r>
            </a:p>
          </p:txBody>
        </p:sp>
        <p:sp>
          <p:nvSpPr>
            <p:cNvPr id="26" name="Oval 24"/>
            <p:cNvSpPr>
              <a:spLocks noChangeArrowheads="1"/>
            </p:cNvSpPr>
            <p:nvPr/>
          </p:nvSpPr>
          <p:spPr bwMode="auto">
            <a:xfrm>
              <a:off x="4896" y="2352"/>
              <a:ext cx="432"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reduce</a:t>
              </a:r>
            </a:p>
          </p:txBody>
        </p:sp>
        <p:sp>
          <p:nvSpPr>
            <p:cNvPr id="27" name="Oval 25"/>
            <p:cNvSpPr>
              <a:spLocks noChangeArrowheads="1"/>
            </p:cNvSpPr>
            <p:nvPr/>
          </p:nvSpPr>
          <p:spPr bwMode="auto">
            <a:xfrm>
              <a:off x="5856" y="2352"/>
              <a:ext cx="432" cy="336"/>
            </a:xfrm>
            <a:prstGeom prst="ellipse">
              <a:avLst/>
            </a:prstGeom>
            <a:solidFill>
              <a:schemeClr val="accent1"/>
            </a:solidFill>
            <a:ln w="9525">
              <a:solidFill>
                <a:schemeClr val="tx1"/>
              </a:solidFill>
              <a:round/>
              <a:headEnd/>
              <a:tailEnd/>
            </a:ln>
            <a:effectLst/>
          </p:spPr>
          <p:txBody>
            <a:bodyPr wrap="none" anchor="ctr"/>
            <a:lstStyle/>
            <a:p>
              <a:pPr algn="ctr"/>
              <a:r>
                <a:rPr lang="en-US" altLang="zh-CN" sz="800"/>
                <a:t>finalize</a:t>
              </a:r>
            </a:p>
          </p:txBody>
        </p:sp>
        <p:sp>
          <p:nvSpPr>
            <p:cNvPr id="28" name="Oval 26"/>
            <p:cNvSpPr>
              <a:spLocks noChangeArrowheads="1"/>
            </p:cNvSpPr>
            <p:nvPr/>
          </p:nvSpPr>
          <p:spPr bwMode="auto">
            <a:xfrm>
              <a:off x="1056" y="1344"/>
              <a:ext cx="480" cy="336"/>
            </a:xfrm>
            <a:prstGeom prst="ellipse">
              <a:avLst/>
            </a:prstGeom>
            <a:solidFill>
              <a:srgbClr val="808080"/>
            </a:solidFill>
            <a:ln w="9525">
              <a:solidFill>
                <a:schemeClr val="tx1"/>
              </a:solidFill>
              <a:round/>
              <a:headEnd/>
              <a:tailEnd/>
            </a:ln>
            <a:effectLst/>
          </p:spPr>
          <p:txBody>
            <a:bodyPr wrap="none" anchor="ctr"/>
            <a:lstStyle/>
            <a:p>
              <a:pPr algn="ctr"/>
              <a:r>
                <a:rPr lang="en-US" altLang="zh-CN" sz="800"/>
                <a:t>fetch</a:t>
              </a:r>
            </a:p>
          </p:txBody>
        </p:sp>
        <p:sp>
          <p:nvSpPr>
            <p:cNvPr id="29" name="Oval 27"/>
            <p:cNvSpPr>
              <a:spLocks noChangeArrowheads="1"/>
            </p:cNvSpPr>
            <p:nvPr/>
          </p:nvSpPr>
          <p:spPr bwMode="auto">
            <a:xfrm>
              <a:off x="1056" y="2352"/>
              <a:ext cx="480" cy="336"/>
            </a:xfrm>
            <a:prstGeom prst="ellipse">
              <a:avLst/>
            </a:prstGeom>
            <a:solidFill>
              <a:srgbClr val="808080"/>
            </a:solidFill>
            <a:ln w="9525">
              <a:solidFill>
                <a:schemeClr val="tx1"/>
              </a:solidFill>
              <a:round/>
              <a:headEnd/>
              <a:tailEnd/>
            </a:ln>
            <a:effectLst/>
          </p:spPr>
          <p:txBody>
            <a:bodyPr wrap="none" anchor="ctr"/>
            <a:lstStyle/>
            <a:p>
              <a:pPr algn="ctr"/>
              <a:r>
                <a:rPr lang="en-US" altLang="zh-CN" sz="800"/>
                <a:t>fetch</a:t>
              </a:r>
            </a:p>
          </p:txBody>
        </p:sp>
        <p:sp>
          <p:nvSpPr>
            <p:cNvPr id="30" name="Rectangle 28"/>
            <p:cNvSpPr>
              <a:spLocks noChangeArrowheads="1"/>
            </p:cNvSpPr>
            <p:nvPr/>
          </p:nvSpPr>
          <p:spPr bwMode="auto">
            <a:xfrm>
              <a:off x="3504" y="1248"/>
              <a:ext cx="240" cy="144"/>
            </a:xfrm>
            <a:prstGeom prst="rect">
              <a:avLst/>
            </a:prstGeom>
            <a:solidFill>
              <a:srgbClr val="FFFF99"/>
            </a:solidFill>
            <a:ln w="9525">
              <a:solidFill>
                <a:schemeClr val="tx1"/>
              </a:solidFill>
              <a:miter lim="800000"/>
              <a:headEnd/>
              <a:tailEnd/>
            </a:ln>
            <a:effectLst/>
          </p:spPr>
          <p:txBody>
            <a:bodyPr wrap="none" anchor="ctr"/>
            <a:lstStyle/>
            <a:p>
              <a:endParaRPr lang="en-US" sz="800"/>
            </a:p>
          </p:txBody>
        </p:sp>
        <p:sp>
          <p:nvSpPr>
            <p:cNvPr id="31" name="Rectangle 29"/>
            <p:cNvSpPr>
              <a:spLocks noChangeArrowheads="1"/>
            </p:cNvSpPr>
            <p:nvPr/>
          </p:nvSpPr>
          <p:spPr bwMode="auto">
            <a:xfrm>
              <a:off x="3504" y="1440"/>
              <a:ext cx="240" cy="144"/>
            </a:xfrm>
            <a:prstGeom prst="rect">
              <a:avLst/>
            </a:prstGeom>
            <a:solidFill>
              <a:srgbClr val="008000"/>
            </a:solidFill>
            <a:ln w="9525">
              <a:solidFill>
                <a:schemeClr val="tx1"/>
              </a:solidFill>
              <a:miter lim="800000"/>
              <a:headEnd/>
              <a:tailEnd/>
            </a:ln>
            <a:effectLst/>
          </p:spPr>
          <p:txBody>
            <a:bodyPr wrap="none" anchor="ctr"/>
            <a:lstStyle/>
            <a:p>
              <a:endParaRPr lang="en-US" sz="800"/>
            </a:p>
          </p:txBody>
        </p:sp>
        <p:sp>
          <p:nvSpPr>
            <p:cNvPr id="32" name="Rectangle 30"/>
            <p:cNvSpPr>
              <a:spLocks noChangeArrowheads="1"/>
            </p:cNvSpPr>
            <p:nvPr/>
          </p:nvSpPr>
          <p:spPr bwMode="auto">
            <a:xfrm>
              <a:off x="3504" y="1632"/>
              <a:ext cx="240" cy="144"/>
            </a:xfrm>
            <a:prstGeom prst="rect">
              <a:avLst/>
            </a:prstGeom>
            <a:solidFill>
              <a:srgbClr val="FF3300"/>
            </a:solidFill>
            <a:ln w="9525">
              <a:solidFill>
                <a:schemeClr val="tx1"/>
              </a:solidFill>
              <a:miter lim="800000"/>
              <a:headEnd/>
              <a:tailEnd/>
            </a:ln>
            <a:effectLst/>
          </p:spPr>
          <p:txBody>
            <a:bodyPr wrap="none" anchor="ctr"/>
            <a:lstStyle/>
            <a:p>
              <a:endParaRPr lang="en-US" sz="800"/>
            </a:p>
          </p:txBody>
        </p:sp>
        <p:sp>
          <p:nvSpPr>
            <p:cNvPr id="33" name="Rectangle 31"/>
            <p:cNvSpPr>
              <a:spLocks noChangeArrowheads="1"/>
            </p:cNvSpPr>
            <p:nvPr/>
          </p:nvSpPr>
          <p:spPr bwMode="auto">
            <a:xfrm>
              <a:off x="3504" y="2256"/>
              <a:ext cx="240" cy="144"/>
            </a:xfrm>
            <a:prstGeom prst="rect">
              <a:avLst/>
            </a:prstGeom>
            <a:solidFill>
              <a:srgbClr val="FF3300"/>
            </a:solidFill>
            <a:ln w="9525">
              <a:solidFill>
                <a:schemeClr val="tx1"/>
              </a:solidFill>
              <a:miter lim="800000"/>
              <a:headEnd/>
              <a:tailEnd/>
            </a:ln>
            <a:effectLst/>
          </p:spPr>
          <p:txBody>
            <a:bodyPr wrap="none" anchor="ctr"/>
            <a:lstStyle/>
            <a:p>
              <a:endParaRPr lang="en-US" sz="800"/>
            </a:p>
          </p:txBody>
        </p:sp>
        <p:sp>
          <p:nvSpPr>
            <p:cNvPr id="34" name="Rectangle 32"/>
            <p:cNvSpPr>
              <a:spLocks noChangeArrowheads="1"/>
            </p:cNvSpPr>
            <p:nvPr/>
          </p:nvSpPr>
          <p:spPr bwMode="auto">
            <a:xfrm>
              <a:off x="3504" y="2448"/>
              <a:ext cx="240" cy="144"/>
            </a:xfrm>
            <a:prstGeom prst="rect">
              <a:avLst/>
            </a:prstGeom>
            <a:solidFill>
              <a:srgbClr val="FF3300"/>
            </a:solidFill>
            <a:ln w="9525">
              <a:solidFill>
                <a:schemeClr val="tx1"/>
              </a:solidFill>
              <a:miter lim="800000"/>
              <a:headEnd/>
              <a:tailEnd/>
            </a:ln>
            <a:effectLst/>
          </p:spPr>
          <p:txBody>
            <a:bodyPr wrap="none" anchor="ctr"/>
            <a:lstStyle/>
            <a:p>
              <a:endParaRPr lang="en-US" sz="800"/>
            </a:p>
          </p:txBody>
        </p:sp>
        <p:sp>
          <p:nvSpPr>
            <p:cNvPr id="35" name="Rectangle 33"/>
            <p:cNvSpPr>
              <a:spLocks noChangeArrowheads="1"/>
            </p:cNvSpPr>
            <p:nvPr/>
          </p:nvSpPr>
          <p:spPr bwMode="auto">
            <a:xfrm>
              <a:off x="3504" y="2640"/>
              <a:ext cx="240" cy="144"/>
            </a:xfrm>
            <a:prstGeom prst="rect">
              <a:avLst/>
            </a:prstGeom>
            <a:solidFill>
              <a:srgbClr val="FFFF99"/>
            </a:solidFill>
            <a:ln w="9525">
              <a:solidFill>
                <a:schemeClr val="tx1"/>
              </a:solidFill>
              <a:miter lim="800000"/>
              <a:headEnd/>
              <a:tailEnd/>
            </a:ln>
            <a:effectLst/>
          </p:spPr>
          <p:txBody>
            <a:bodyPr wrap="none" anchor="ctr"/>
            <a:lstStyle/>
            <a:p>
              <a:endParaRPr lang="en-US" sz="800"/>
            </a:p>
          </p:txBody>
        </p:sp>
        <p:sp>
          <p:nvSpPr>
            <p:cNvPr id="36" name="Rectangle 34"/>
            <p:cNvSpPr>
              <a:spLocks noChangeArrowheads="1"/>
            </p:cNvSpPr>
            <p:nvPr/>
          </p:nvSpPr>
          <p:spPr bwMode="auto">
            <a:xfrm>
              <a:off x="4464" y="1248"/>
              <a:ext cx="240" cy="144"/>
            </a:xfrm>
            <a:prstGeom prst="rect">
              <a:avLst/>
            </a:prstGeom>
            <a:solidFill>
              <a:srgbClr val="FFFF99"/>
            </a:solidFill>
            <a:ln w="9525">
              <a:solidFill>
                <a:schemeClr val="tx1"/>
              </a:solidFill>
              <a:miter lim="800000"/>
              <a:headEnd/>
              <a:tailEnd/>
            </a:ln>
            <a:effectLst/>
          </p:spPr>
          <p:txBody>
            <a:bodyPr wrap="none" anchor="ctr"/>
            <a:lstStyle/>
            <a:p>
              <a:endParaRPr lang="en-US" sz="800"/>
            </a:p>
          </p:txBody>
        </p:sp>
        <p:sp>
          <p:nvSpPr>
            <p:cNvPr id="37" name="Rectangle 35"/>
            <p:cNvSpPr>
              <a:spLocks noChangeArrowheads="1"/>
            </p:cNvSpPr>
            <p:nvPr/>
          </p:nvSpPr>
          <p:spPr bwMode="auto">
            <a:xfrm>
              <a:off x="4464" y="1440"/>
              <a:ext cx="240" cy="144"/>
            </a:xfrm>
            <a:prstGeom prst="rect">
              <a:avLst/>
            </a:prstGeom>
            <a:solidFill>
              <a:srgbClr val="FFFF99"/>
            </a:solidFill>
            <a:ln w="9525">
              <a:solidFill>
                <a:schemeClr val="tx1"/>
              </a:solidFill>
              <a:miter lim="800000"/>
              <a:headEnd/>
              <a:tailEnd/>
            </a:ln>
            <a:effectLst/>
          </p:spPr>
          <p:txBody>
            <a:bodyPr wrap="none" anchor="ctr"/>
            <a:lstStyle/>
            <a:p>
              <a:endParaRPr lang="en-US" sz="800"/>
            </a:p>
          </p:txBody>
        </p:sp>
        <p:sp>
          <p:nvSpPr>
            <p:cNvPr id="38" name="Rectangle 36"/>
            <p:cNvSpPr>
              <a:spLocks noChangeArrowheads="1"/>
            </p:cNvSpPr>
            <p:nvPr/>
          </p:nvSpPr>
          <p:spPr bwMode="auto">
            <a:xfrm>
              <a:off x="4464" y="1632"/>
              <a:ext cx="240" cy="144"/>
            </a:xfrm>
            <a:prstGeom prst="rect">
              <a:avLst/>
            </a:prstGeom>
            <a:solidFill>
              <a:srgbClr val="008000"/>
            </a:solidFill>
            <a:ln w="9525">
              <a:solidFill>
                <a:schemeClr val="tx1"/>
              </a:solidFill>
              <a:miter lim="800000"/>
              <a:headEnd/>
              <a:tailEnd/>
            </a:ln>
            <a:effectLst/>
          </p:spPr>
          <p:txBody>
            <a:bodyPr wrap="none" anchor="ctr"/>
            <a:lstStyle/>
            <a:p>
              <a:endParaRPr lang="en-US" sz="800"/>
            </a:p>
          </p:txBody>
        </p:sp>
        <p:sp>
          <p:nvSpPr>
            <p:cNvPr id="39" name="Rectangle 37"/>
            <p:cNvSpPr>
              <a:spLocks noChangeArrowheads="1"/>
            </p:cNvSpPr>
            <p:nvPr/>
          </p:nvSpPr>
          <p:spPr bwMode="auto">
            <a:xfrm>
              <a:off x="4464" y="2256"/>
              <a:ext cx="240" cy="144"/>
            </a:xfrm>
            <a:prstGeom prst="rect">
              <a:avLst/>
            </a:prstGeom>
            <a:solidFill>
              <a:srgbClr val="FF3300"/>
            </a:solidFill>
            <a:ln w="9525">
              <a:solidFill>
                <a:schemeClr val="tx1"/>
              </a:solidFill>
              <a:miter lim="800000"/>
              <a:headEnd/>
              <a:tailEnd/>
            </a:ln>
            <a:effectLst/>
          </p:spPr>
          <p:txBody>
            <a:bodyPr wrap="none" anchor="ctr"/>
            <a:lstStyle/>
            <a:p>
              <a:endParaRPr lang="en-US" sz="800"/>
            </a:p>
          </p:txBody>
        </p:sp>
        <p:sp>
          <p:nvSpPr>
            <p:cNvPr id="40" name="Rectangle 38"/>
            <p:cNvSpPr>
              <a:spLocks noChangeArrowheads="1"/>
            </p:cNvSpPr>
            <p:nvPr/>
          </p:nvSpPr>
          <p:spPr bwMode="auto">
            <a:xfrm>
              <a:off x="4464" y="2448"/>
              <a:ext cx="240" cy="144"/>
            </a:xfrm>
            <a:prstGeom prst="rect">
              <a:avLst/>
            </a:prstGeom>
            <a:solidFill>
              <a:srgbClr val="FF3300"/>
            </a:solidFill>
            <a:ln w="9525">
              <a:solidFill>
                <a:schemeClr val="tx1"/>
              </a:solidFill>
              <a:miter lim="800000"/>
              <a:headEnd/>
              <a:tailEnd/>
            </a:ln>
            <a:effectLst/>
          </p:spPr>
          <p:txBody>
            <a:bodyPr wrap="none" anchor="ctr"/>
            <a:lstStyle/>
            <a:p>
              <a:endParaRPr lang="en-US" sz="800"/>
            </a:p>
          </p:txBody>
        </p:sp>
        <p:sp>
          <p:nvSpPr>
            <p:cNvPr id="41" name="Rectangle 39"/>
            <p:cNvSpPr>
              <a:spLocks noChangeArrowheads="1"/>
            </p:cNvSpPr>
            <p:nvPr/>
          </p:nvSpPr>
          <p:spPr bwMode="auto">
            <a:xfrm>
              <a:off x="4464" y="2640"/>
              <a:ext cx="240" cy="144"/>
            </a:xfrm>
            <a:prstGeom prst="rect">
              <a:avLst/>
            </a:prstGeom>
            <a:solidFill>
              <a:srgbClr val="FF3300"/>
            </a:solidFill>
            <a:ln w="9525">
              <a:solidFill>
                <a:schemeClr val="tx1"/>
              </a:solidFill>
              <a:miter lim="800000"/>
              <a:headEnd/>
              <a:tailEnd/>
            </a:ln>
            <a:effectLst/>
          </p:spPr>
          <p:txBody>
            <a:bodyPr wrap="none" anchor="ctr"/>
            <a:lstStyle/>
            <a:p>
              <a:endParaRPr lang="en-US" sz="800"/>
            </a:p>
          </p:txBody>
        </p:sp>
        <p:sp>
          <p:nvSpPr>
            <p:cNvPr id="42" name="Rectangle 40"/>
            <p:cNvSpPr>
              <a:spLocks noChangeArrowheads="1"/>
            </p:cNvSpPr>
            <p:nvPr/>
          </p:nvSpPr>
          <p:spPr bwMode="auto">
            <a:xfrm>
              <a:off x="5472" y="1344"/>
              <a:ext cx="240" cy="144"/>
            </a:xfrm>
            <a:prstGeom prst="rect">
              <a:avLst/>
            </a:prstGeom>
            <a:solidFill>
              <a:srgbClr val="FFFF99"/>
            </a:solidFill>
            <a:ln w="9525">
              <a:solidFill>
                <a:schemeClr val="tx1"/>
              </a:solidFill>
              <a:miter lim="800000"/>
              <a:headEnd/>
              <a:tailEnd/>
            </a:ln>
            <a:effectLst/>
          </p:spPr>
          <p:txBody>
            <a:bodyPr wrap="none" anchor="ctr"/>
            <a:lstStyle/>
            <a:p>
              <a:endParaRPr lang="en-US" sz="800"/>
            </a:p>
          </p:txBody>
        </p:sp>
        <p:sp>
          <p:nvSpPr>
            <p:cNvPr id="43" name="Rectangle 41"/>
            <p:cNvSpPr>
              <a:spLocks noChangeArrowheads="1"/>
            </p:cNvSpPr>
            <p:nvPr/>
          </p:nvSpPr>
          <p:spPr bwMode="auto">
            <a:xfrm>
              <a:off x="5472" y="1632"/>
              <a:ext cx="240" cy="144"/>
            </a:xfrm>
            <a:prstGeom prst="rect">
              <a:avLst/>
            </a:prstGeom>
            <a:solidFill>
              <a:srgbClr val="008000"/>
            </a:solidFill>
            <a:ln w="9525">
              <a:solidFill>
                <a:schemeClr val="tx1"/>
              </a:solidFill>
              <a:miter lim="800000"/>
              <a:headEnd/>
              <a:tailEnd/>
            </a:ln>
            <a:effectLst/>
          </p:spPr>
          <p:txBody>
            <a:bodyPr wrap="none" anchor="ctr"/>
            <a:lstStyle/>
            <a:p>
              <a:endParaRPr lang="en-US" sz="800"/>
            </a:p>
          </p:txBody>
        </p:sp>
        <p:sp>
          <p:nvSpPr>
            <p:cNvPr id="44" name="Rectangle 42"/>
            <p:cNvSpPr>
              <a:spLocks noChangeArrowheads="1"/>
            </p:cNvSpPr>
            <p:nvPr/>
          </p:nvSpPr>
          <p:spPr bwMode="auto">
            <a:xfrm>
              <a:off x="5472" y="2448"/>
              <a:ext cx="240" cy="144"/>
            </a:xfrm>
            <a:prstGeom prst="rect">
              <a:avLst/>
            </a:prstGeom>
            <a:solidFill>
              <a:srgbClr val="FF3300"/>
            </a:solidFill>
            <a:ln w="9525">
              <a:solidFill>
                <a:schemeClr val="tx1"/>
              </a:solidFill>
              <a:miter lim="800000"/>
              <a:headEnd/>
              <a:tailEnd/>
            </a:ln>
            <a:effectLst/>
          </p:spPr>
          <p:txBody>
            <a:bodyPr wrap="none" anchor="ctr"/>
            <a:lstStyle/>
            <a:p>
              <a:endParaRPr lang="en-US" sz="800"/>
            </a:p>
          </p:txBody>
        </p:sp>
        <p:sp>
          <p:nvSpPr>
            <p:cNvPr id="45" name="AutoShape 43"/>
            <p:cNvSpPr>
              <a:spLocks noChangeArrowheads="1"/>
            </p:cNvSpPr>
            <p:nvPr/>
          </p:nvSpPr>
          <p:spPr bwMode="auto">
            <a:xfrm>
              <a:off x="1584" y="1392"/>
              <a:ext cx="144" cy="240"/>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en-US" sz="800"/>
            </a:p>
          </p:txBody>
        </p:sp>
        <p:sp>
          <p:nvSpPr>
            <p:cNvPr id="46" name="AutoShape 44"/>
            <p:cNvSpPr>
              <a:spLocks noChangeArrowheads="1"/>
            </p:cNvSpPr>
            <p:nvPr/>
          </p:nvSpPr>
          <p:spPr bwMode="auto">
            <a:xfrm>
              <a:off x="1584" y="2400"/>
              <a:ext cx="144" cy="240"/>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en-US" sz="800"/>
            </a:p>
          </p:txBody>
        </p:sp>
        <p:sp>
          <p:nvSpPr>
            <p:cNvPr id="47" name="AutoShape 45"/>
            <p:cNvSpPr>
              <a:spLocks noChangeArrowheads="1"/>
            </p:cNvSpPr>
            <p:nvPr/>
          </p:nvSpPr>
          <p:spPr bwMode="auto">
            <a:xfrm>
              <a:off x="2064" y="1392"/>
              <a:ext cx="144" cy="240"/>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en-US" sz="800"/>
            </a:p>
          </p:txBody>
        </p:sp>
        <p:sp>
          <p:nvSpPr>
            <p:cNvPr id="48" name="AutoShape 46"/>
            <p:cNvSpPr>
              <a:spLocks noChangeArrowheads="1"/>
            </p:cNvSpPr>
            <p:nvPr/>
          </p:nvSpPr>
          <p:spPr bwMode="auto">
            <a:xfrm>
              <a:off x="2064" y="2400"/>
              <a:ext cx="144" cy="240"/>
            </a:xfrm>
            <a:prstGeom prst="rightArrow">
              <a:avLst>
                <a:gd name="adj1" fmla="val 50000"/>
                <a:gd name="adj2" fmla="val 25000"/>
              </a:avLst>
            </a:prstGeom>
            <a:noFill/>
            <a:ln w="9525">
              <a:solidFill>
                <a:schemeClr val="tx1"/>
              </a:solidFill>
              <a:miter lim="800000"/>
              <a:headEnd/>
              <a:tailEnd/>
            </a:ln>
            <a:effectLst/>
          </p:spPr>
          <p:txBody>
            <a:bodyPr wrap="none" anchor="ctr"/>
            <a:lstStyle/>
            <a:p>
              <a:endParaRPr lang="en-US" sz="800"/>
            </a:p>
          </p:txBody>
        </p:sp>
        <p:sp>
          <p:nvSpPr>
            <p:cNvPr id="49" name="Line 47"/>
            <p:cNvSpPr>
              <a:spLocks noChangeShapeType="1"/>
            </p:cNvSpPr>
            <p:nvPr/>
          </p:nvSpPr>
          <p:spPr bwMode="auto">
            <a:xfrm flipV="1">
              <a:off x="2688" y="1296"/>
              <a:ext cx="192" cy="192"/>
            </a:xfrm>
            <a:prstGeom prst="line">
              <a:avLst/>
            </a:prstGeom>
            <a:noFill/>
            <a:ln w="9525">
              <a:solidFill>
                <a:schemeClr val="tx1"/>
              </a:solidFill>
              <a:round/>
              <a:headEnd/>
              <a:tailEnd type="triangle" w="med" len="med"/>
            </a:ln>
            <a:effectLst/>
          </p:spPr>
          <p:txBody>
            <a:bodyPr/>
            <a:lstStyle/>
            <a:p>
              <a:endParaRPr lang="en-US" sz="800"/>
            </a:p>
          </p:txBody>
        </p:sp>
        <p:sp>
          <p:nvSpPr>
            <p:cNvPr id="50" name="Line 48"/>
            <p:cNvSpPr>
              <a:spLocks noChangeShapeType="1"/>
            </p:cNvSpPr>
            <p:nvPr/>
          </p:nvSpPr>
          <p:spPr bwMode="auto">
            <a:xfrm>
              <a:off x="2688" y="1488"/>
              <a:ext cx="192" cy="48"/>
            </a:xfrm>
            <a:prstGeom prst="line">
              <a:avLst/>
            </a:prstGeom>
            <a:noFill/>
            <a:ln w="9525">
              <a:solidFill>
                <a:schemeClr val="tx1"/>
              </a:solidFill>
              <a:round/>
              <a:headEnd/>
              <a:tailEnd type="triangle" w="med" len="med"/>
            </a:ln>
            <a:effectLst/>
          </p:spPr>
          <p:txBody>
            <a:bodyPr/>
            <a:lstStyle/>
            <a:p>
              <a:endParaRPr lang="en-US" sz="800"/>
            </a:p>
          </p:txBody>
        </p:sp>
        <p:sp>
          <p:nvSpPr>
            <p:cNvPr id="51" name="Line 49"/>
            <p:cNvSpPr>
              <a:spLocks noChangeShapeType="1"/>
            </p:cNvSpPr>
            <p:nvPr/>
          </p:nvSpPr>
          <p:spPr bwMode="auto">
            <a:xfrm>
              <a:off x="2688" y="1488"/>
              <a:ext cx="192" cy="192"/>
            </a:xfrm>
            <a:prstGeom prst="line">
              <a:avLst/>
            </a:prstGeom>
            <a:noFill/>
            <a:ln w="9525">
              <a:solidFill>
                <a:schemeClr val="tx1"/>
              </a:solidFill>
              <a:round/>
              <a:headEnd/>
              <a:tailEnd type="triangle" w="med" len="med"/>
            </a:ln>
            <a:effectLst/>
          </p:spPr>
          <p:txBody>
            <a:bodyPr/>
            <a:lstStyle/>
            <a:p>
              <a:endParaRPr lang="en-US" sz="800"/>
            </a:p>
          </p:txBody>
        </p:sp>
        <p:sp>
          <p:nvSpPr>
            <p:cNvPr id="52" name="Line 50"/>
            <p:cNvSpPr>
              <a:spLocks noChangeShapeType="1"/>
            </p:cNvSpPr>
            <p:nvPr/>
          </p:nvSpPr>
          <p:spPr bwMode="auto">
            <a:xfrm>
              <a:off x="3312" y="1296"/>
              <a:ext cx="192" cy="0"/>
            </a:xfrm>
            <a:prstGeom prst="line">
              <a:avLst/>
            </a:prstGeom>
            <a:noFill/>
            <a:ln w="9525">
              <a:solidFill>
                <a:schemeClr val="tx1"/>
              </a:solidFill>
              <a:round/>
              <a:headEnd/>
              <a:tailEnd type="triangle" w="med" len="med"/>
            </a:ln>
            <a:effectLst/>
          </p:spPr>
          <p:txBody>
            <a:bodyPr/>
            <a:lstStyle/>
            <a:p>
              <a:endParaRPr lang="en-US" sz="800"/>
            </a:p>
          </p:txBody>
        </p:sp>
        <p:sp>
          <p:nvSpPr>
            <p:cNvPr id="53" name="Line 51"/>
            <p:cNvSpPr>
              <a:spLocks noChangeShapeType="1"/>
            </p:cNvSpPr>
            <p:nvPr/>
          </p:nvSpPr>
          <p:spPr bwMode="auto">
            <a:xfrm>
              <a:off x="3312" y="1488"/>
              <a:ext cx="192" cy="0"/>
            </a:xfrm>
            <a:prstGeom prst="line">
              <a:avLst/>
            </a:prstGeom>
            <a:noFill/>
            <a:ln w="9525">
              <a:solidFill>
                <a:schemeClr val="tx1"/>
              </a:solidFill>
              <a:round/>
              <a:headEnd/>
              <a:tailEnd type="triangle" w="med" len="med"/>
            </a:ln>
            <a:effectLst/>
          </p:spPr>
          <p:txBody>
            <a:bodyPr/>
            <a:lstStyle/>
            <a:p>
              <a:endParaRPr lang="en-US" sz="800"/>
            </a:p>
          </p:txBody>
        </p:sp>
        <p:sp>
          <p:nvSpPr>
            <p:cNvPr id="54" name="Line 52"/>
            <p:cNvSpPr>
              <a:spLocks noChangeShapeType="1"/>
            </p:cNvSpPr>
            <p:nvPr/>
          </p:nvSpPr>
          <p:spPr bwMode="auto">
            <a:xfrm>
              <a:off x="3312" y="1680"/>
              <a:ext cx="192" cy="0"/>
            </a:xfrm>
            <a:prstGeom prst="line">
              <a:avLst/>
            </a:prstGeom>
            <a:noFill/>
            <a:ln w="9525">
              <a:solidFill>
                <a:schemeClr val="tx1"/>
              </a:solidFill>
              <a:round/>
              <a:headEnd/>
              <a:tailEnd type="triangle" w="med" len="med"/>
            </a:ln>
            <a:effectLst/>
          </p:spPr>
          <p:txBody>
            <a:bodyPr/>
            <a:lstStyle/>
            <a:p>
              <a:endParaRPr lang="en-US" sz="800"/>
            </a:p>
          </p:txBody>
        </p:sp>
        <p:sp>
          <p:nvSpPr>
            <p:cNvPr id="55" name="Line 53"/>
            <p:cNvSpPr>
              <a:spLocks noChangeShapeType="1"/>
            </p:cNvSpPr>
            <p:nvPr/>
          </p:nvSpPr>
          <p:spPr bwMode="auto">
            <a:xfrm>
              <a:off x="3312" y="2304"/>
              <a:ext cx="192" cy="0"/>
            </a:xfrm>
            <a:prstGeom prst="line">
              <a:avLst/>
            </a:prstGeom>
            <a:noFill/>
            <a:ln w="9525">
              <a:solidFill>
                <a:schemeClr val="tx1"/>
              </a:solidFill>
              <a:round/>
              <a:headEnd/>
              <a:tailEnd type="triangle" w="med" len="med"/>
            </a:ln>
            <a:effectLst/>
          </p:spPr>
          <p:txBody>
            <a:bodyPr/>
            <a:lstStyle/>
            <a:p>
              <a:endParaRPr lang="en-US" sz="800"/>
            </a:p>
          </p:txBody>
        </p:sp>
        <p:sp>
          <p:nvSpPr>
            <p:cNvPr id="56" name="Line 54"/>
            <p:cNvSpPr>
              <a:spLocks noChangeShapeType="1"/>
            </p:cNvSpPr>
            <p:nvPr/>
          </p:nvSpPr>
          <p:spPr bwMode="auto">
            <a:xfrm>
              <a:off x="3312" y="2496"/>
              <a:ext cx="192" cy="0"/>
            </a:xfrm>
            <a:prstGeom prst="line">
              <a:avLst/>
            </a:prstGeom>
            <a:noFill/>
            <a:ln w="9525">
              <a:solidFill>
                <a:schemeClr val="tx1"/>
              </a:solidFill>
              <a:round/>
              <a:headEnd/>
              <a:tailEnd type="triangle" w="med" len="med"/>
            </a:ln>
            <a:effectLst/>
          </p:spPr>
          <p:txBody>
            <a:bodyPr/>
            <a:lstStyle/>
            <a:p>
              <a:endParaRPr lang="en-US" sz="800"/>
            </a:p>
          </p:txBody>
        </p:sp>
        <p:sp>
          <p:nvSpPr>
            <p:cNvPr id="57" name="Line 55"/>
            <p:cNvSpPr>
              <a:spLocks noChangeShapeType="1"/>
            </p:cNvSpPr>
            <p:nvPr/>
          </p:nvSpPr>
          <p:spPr bwMode="auto">
            <a:xfrm>
              <a:off x="3312" y="2688"/>
              <a:ext cx="192" cy="0"/>
            </a:xfrm>
            <a:prstGeom prst="line">
              <a:avLst/>
            </a:prstGeom>
            <a:noFill/>
            <a:ln w="9525">
              <a:solidFill>
                <a:schemeClr val="tx1"/>
              </a:solidFill>
              <a:round/>
              <a:headEnd/>
              <a:tailEnd type="triangle" w="med" len="med"/>
            </a:ln>
            <a:effectLst/>
          </p:spPr>
          <p:txBody>
            <a:bodyPr/>
            <a:lstStyle/>
            <a:p>
              <a:endParaRPr lang="en-US" sz="800"/>
            </a:p>
          </p:txBody>
        </p:sp>
        <p:sp>
          <p:nvSpPr>
            <p:cNvPr id="58" name="Line 56"/>
            <p:cNvSpPr>
              <a:spLocks noChangeShapeType="1"/>
            </p:cNvSpPr>
            <p:nvPr/>
          </p:nvSpPr>
          <p:spPr bwMode="auto">
            <a:xfrm flipV="1">
              <a:off x="3744" y="1488"/>
              <a:ext cx="720" cy="1248"/>
            </a:xfrm>
            <a:prstGeom prst="line">
              <a:avLst/>
            </a:prstGeom>
            <a:noFill/>
            <a:ln w="9525">
              <a:solidFill>
                <a:schemeClr val="tx1"/>
              </a:solidFill>
              <a:prstDash val="dash"/>
              <a:round/>
              <a:headEnd/>
              <a:tailEnd type="triangle" w="med" len="med"/>
            </a:ln>
            <a:effectLst/>
          </p:spPr>
          <p:txBody>
            <a:bodyPr/>
            <a:lstStyle/>
            <a:p>
              <a:endParaRPr lang="en-US" sz="800"/>
            </a:p>
          </p:txBody>
        </p:sp>
        <p:sp>
          <p:nvSpPr>
            <p:cNvPr id="59" name="Line 57"/>
            <p:cNvSpPr>
              <a:spLocks noChangeShapeType="1"/>
            </p:cNvSpPr>
            <p:nvPr/>
          </p:nvSpPr>
          <p:spPr bwMode="auto">
            <a:xfrm>
              <a:off x="3744" y="1680"/>
              <a:ext cx="720" cy="624"/>
            </a:xfrm>
            <a:prstGeom prst="line">
              <a:avLst/>
            </a:prstGeom>
            <a:noFill/>
            <a:ln w="9525">
              <a:solidFill>
                <a:schemeClr val="tx1"/>
              </a:solidFill>
              <a:prstDash val="dash"/>
              <a:round/>
              <a:headEnd/>
              <a:tailEnd type="triangle" w="med" len="med"/>
            </a:ln>
            <a:effectLst/>
          </p:spPr>
          <p:txBody>
            <a:bodyPr/>
            <a:lstStyle/>
            <a:p>
              <a:endParaRPr lang="en-US" sz="800"/>
            </a:p>
          </p:txBody>
        </p:sp>
        <p:sp>
          <p:nvSpPr>
            <p:cNvPr id="60" name="Line 58"/>
            <p:cNvSpPr>
              <a:spLocks noChangeShapeType="1"/>
            </p:cNvSpPr>
            <p:nvPr/>
          </p:nvSpPr>
          <p:spPr bwMode="auto">
            <a:xfrm>
              <a:off x="4704" y="1296"/>
              <a:ext cx="192" cy="96"/>
            </a:xfrm>
            <a:prstGeom prst="line">
              <a:avLst/>
            </a:prstGeom>
            <a:noFill/>
            <a:ln w="9525">
              <a:solidFill>
                <a:schemeClr val="tx1"/>
              </a:solidFill>
              <a:round/>
              <a:headEnd/>
              <a:tailEnd type="triangle" w="med" len="med"/>
            </a:ln>
            <a:effectLst/>
          </p:spPr>
          <p:txBody>
            <a:bodyPr/>
            <a:lstStyle/>
            <a:p>
              <a:endParaRPr lang="en-US" sz="800"/>
            </a:p>
          </p:txBody>
        </p:sp>
        <p:sp>
          <p:nvSpPr>
            <p:cNvPr id="61" name="Line 59"/>
            <p:cNvSpPr>
              <a:spLocks noChangeShapeType="1"/>
            </p:cNvSpPr>
            <p:nvPr/>
          </p:nvSpPr>
          <p:spPr bwMode="auto">
            <a:xfrm flipV="1">
              <a:off x="4704" y="1392"/>
              <a:ext cx="192" cy="144"/>
            </a:xfrm>
            <a:prstGeom prst="line">
              <a:avLst/>
            </a:prstGeom>
            <a:noFill/>
            <a:ln w="9525">
              <a:solidFill>
                <a:schemeClr val="tx1"/>
              </a:solidFill>
              <a:round/>
              <a:headEnd/>
              <a:tailEnd type="triangle" w="med" len="med"/>
            </a:ln>
            <a:effectLst/>
          </p:spPr>
          <p:txBody>
            <a:bodyPr/>
            <a:lstStyle/>
            <a:p>
              <a:endParaRPr lang="en-US" sz="800"/>
            </a:p>
          </p:txBody>
        </p:sp>
        <p:sp>
          <p:nvSpPr>
            <p:cNvPr id="62" name="Line 60"/>
            <p:cNvSpPr>
              <a:spLocks noChangeShapeType="1"/>
            </p:cNvSpPr>
            <p:nvPr/>
          </p:nvSpPr>
          <p:spPr bwMode="auto">
            <a:xfrm>
              <a:off x="4704" y="1680"/>
              <a:ext cx="192" cy="0"/>
            </a:xfrm>
            <a:prstGeom prst="line">
              <a:avLst/>
            </a:prstGeom>
            <a:noFill/>
            <a:ln w="9525">
              <a:solidFill>
                <a:schemeClr val="tx1"/>
              </a:solidFill>
              <a:round/>
              <a:headEnd/>
              <a:tailEnd type="triangle" w="med" len="med"/>
            </a:ln>
            <a:effectLst/>
          </p:spPr>
          <p:txBody>
            <a:bodyPr/>
            <a:lstStyle/>
            <a:p>
              <a:endParaRPr lang="en-US" sz="800"/>
            </a:p>
          </p:txBody>
        </p:sp>
        <p:sp>
          <p:nvSpPr>
            <p:cNvPr id="63" name="Line 61"/>
            <p:cNvSpPr>
              <a:spLocks noChangeShapeType="1"/>
            </p:cNvSpPr>
            <p:nvPr/>
          </p:nvSpPr>
          <p:spPr bwMode="auto">
            <a:xfrm>
              <a:off x="4704" y="2304"/>
              <a:ext cx="192" cy="192"/>
            </a:xfrm>
            <a:prstGeom prst="line">
              <a:avLst/>
            </a:prstGeom>
            <a:noFill/>
            <a:ln w="9525">
              <a:solidFill>
                <a:schemeClr val="tx1"/>
              </a:solidFill>
              <a:round/>
              <a:headEnd/>
              <a:tailEnd type="triangle" w="med" len="med"/>
            </a:ln>
            <a:effectLst/>
          </p:spPr>
          <p:txBody>
            <a:bodyPr/>
            <a:lstStyle/>
            <a:p>
              <a:endParaRPr lang="en-US" sz="800"/>
            </a:p>
          </p:txBody>
        </p:sp>
        <p:sp>
          <p:nvSpPr>
            <p:cNvPr id="64" name="Line 62"/>
            <p:cNvSpPr>
              <a:spLocks noChangeShapeType="1"/>
            </p:cNvSpPr>
            <p:nvPr/>
          </p:nvSpPr>
          <p:spPr bwMode="auto">
            <a:xfrm>
              <a:off x="4704" y="2496"/>
              <a:ext cx="192" cy="0"/>
            </a:xfrm>
            <a:prstGeom prst="line">
              <a:avLst/>
            </a:prstGeom>
            <a:noFill/>
            <a:ln w="9525">
              <a:solidFill>
                <a:schemeClr val="tx1"/>
              </a:solidFill>
              <a:round/>
              <a:headEnd/>
              <a:tailEnd type="triangle" w="med" len="med"/>
            </a:ln>
            <a:effectLst/>
          </p:spPr>
          <p:txBody>
            <a:bodyPr/>
            <a:lstStyle/>
            <a:p>
              <a:endParaRPr lang="en-US" sz="800"/>
            </a:p>
          </p:txBody>
        </p:sp>
        <p:sp>
          <p:nvSpPr>
            <p:cNvPr id="65" name="Line 63"/>
            <p:cNvSpPr>
              <a:spLocks noChangeShapeType="1"/>
            </p:cNvSpPr>
            <p:nvPr/>
          </p:nvSpPr>
          <p:spPr bwMode="auto">
            <a:xfrm flipV="1">
              <a:off x="4704" y="2496"/>
              <a:ext cx="192" cy="240"/>
            </a:xfrm>
            <a:prstGeom prst="line">
              <a:avLst/>
            </a:prstGeom>
            <a:noFill/>
            <a:ln w="9525">
              <a:solidFill>
                <a:schemeClr val="tx1"/>
              </a:solidFill>
              <a:round/>
              <a:headEnd/>
              <a:tailEnd type="triangle" w="med" len="med"/>
            </a:ln>
            <a:effectLst/>
          </p:spPr>
          <p:txBody>
            <a:bodyPr/>
            <a:lstStyle/>
            <a:p>
              <a:endParaRPr lang="en-US" sz="800"/>
            </a:p>
          </p:txBody>
        </p:sp>
        <p:sp>
          <p:nvSpPr>
            <p:cNvPr id="66" name="Line 64"/>
            <p:cNvSpPr>
              <a:spLocks noChangeShapeType="1"/>
            </p:cNvSpPr>
            <p:nvPr/>
          </p:nvSpPr>
          <p:spPr bwMode="auto">
            <a:xfrm>
              <a:off x="5328" y="1392"/>
              <a:ext cx="144" cy="0"/>
            </a:xfrm>
            <a:prstGeom prst="line">
              <a:avLst/>
            </a:prstGeom>
            <a:noFill/>
            <a:ln w="9525">
              <a:solidFill>
                <a:schemeClr val="tx1"/>
              </a:solidFill>
              <a:round/>
              <a:headEnd/>
              <a:tailEnd type="triangle" w="med" len="med"/>
            </a:ln>
            <a:effectLst/>
          </p:spPr>
          <p:txBody>
            <a:bodyPr/>
            <a:lstStyle/>
            <a:p>
              <a:endParaRPr lang="en-US" sz="800"/>
            </a:p>
          </p:txBody>
        </p:sp>
        <p:sp>
          <p:nvSpPr>
            <p:cNvPr id="67" name="Line 65"/>
            <p:cNvSpPr>
              <a:spLocks noChangeShapeType="1"/>
            </p:cNvSpPr>
            <p:nvPr/>
          </p:nvSpPr>
          <p:spPr bwMode="auto">
            <a:xfrm>
              <a:off x="5328" y="1680"/>
              <a:ext cx="144" cy="0"/>
            </a:xfrm>
            <a:prstGeom prst="line">
              <a:avLst/>
            </a:prstGeom>
            <a:noFill/>
            <a:ln w="9525">
              <a:solidFill>
                <a:schemeClr val="tx1"/>
              </a:solidFill>
              <a:round/>
              <a:headEnd/>
              <a:tailEnd type="triangle" w="med" len="med"/>
            </a:ln>
            <a:effectLst/>
          </p:spPr>
          <p:txBody>
            <a:bodyPr/>
            <a:lstStyle/>
            <a:p>
              <a:endParaRPr lang="en-US" sz="800"/>
            </a:p>
          </p:txBody>
        </p:sp>
        <p:sp>
          <p:nvSpPr>
            <p:cNvPr id="68" name="Line 66"/>
            <p:cNvSpPr>
              <a:spLocks noChangeShapeType="1"/>
            </p:cNvSpPr>
            <p:nvPr/>
          </p:nvSpPr>
          <p:spPr bwMode="auto">
            <a:xfrm>
              <a:off x="5328" y="2496"/>
              <a:ext cx="144" cy="0"/>
            </a:xfrm>
            <a:prstGeom prst="line">
              <a:avLst/>
            </a:prstGeom>
            <a:noFill/>
            <a:ln w="9525">
              <a:solidFill>
                <a:schemeClr val="tx1"/>
              </a:solidFill>
              <a:round/>
              <a:headEnd/>
              <a:tailEnd type="triangle" w="med" len="med"/>
            </a:ln>
            <a:effectLst/>
          </p:spPr>
          <p:txBody>
            <a:bodyPr/>
            <a:lstStyle/>
            <a:p>
              <a:endParaRPr lang="en-US" sz="800"/>
            </a:p>
          </p:txBody>
        </p:sp>
        <p:sp>
          <p:nvSpPr>
            <p:cNvPr id="69" name="Line 67"/>
            <p:cNvSpPr>
              <a:spLocks noChangeShapeType="1"/>
            </p:cNvSpPr>
            <p:nvPr/>
          </p:nvSpPr>
          <p:spPr bwMode="auto">
            <a:xfrm>
              <a:off x="5712" y="1392"/>
              <a:ext cx="144" cy="96"/>
            </a:xfrm>
            <a:prstGeom prst="line">
              <a:avLst/>
            </a:prstGeom>
            <a:noFill/>
            <a:ln w="9525">
              <a:solidFill>
                <a:schemeClr val="tx1"/>
              </a:solidFill>
              <a:round/>
              <a:headEnd/>
              <a:tailEnd type="triangle" w="med" len="med"/>
            </a:ln>
            <a:effectLst/>
          </p:spPr>
          <p:txBody>
            <a:bodyPr/>
            <a:lstStyle/>
            <a:p>
              <a:endParaRPr lang="en-US" sz="800"/>
            </a:p>
          </p:txBody>
        </p:sp>
        <p:sp>
          <p:nvSpPr>
            <p:cNvPr id="70" name="Line 68"/>
            <p:cNvSpPr>
              <a:spLocks noChangeShapeType="1"/>
            </p:cNvSpPr>
            <p:nvPr/>
          </p:nvSpPr>
          <p:spPr bwMode="auto">
            <a:xfrm flipV="1">
              <a:off x="5712" y="1536"/>
              <a:ext cx="144" cy="144"/>
            </a:xfrm>
            <a:prstGeom prst="line">
              <a:avLst/>
            </a:prstGeom>
            <a:noFill/>
            <a:ln w="9525">
              <a:solidFill>
                <a:schemeClr val="tx1"/>
              </a:solidFill>
              <a:round/>
              <a:headEnd/>
              <a:tailEnd type="triangle" w="med" len="med"/>
            </a:ln>
            <a:effectLst/>
          </p:spPr>
          <p:txBody>
            <a:bodyPr/>
            <a:lstStyle/>
            <a:p>
              <a:endParaRPr lang="en-US" sz="800"/>
            </a:p>
          </p:txBody>
        </p:sp>
        <p:sp>
          <p:nvSpPr>
            <p:cNvPr id="71" name="Line 69"/>
            <p:cNvSpPr>
              <a:spLocks noChangeShapeType="1"/>
            </p:cNvSpPr>
            <p:nvPr/>
          </p:nvSpPr>
          <p:spPr bwMode="auto">
            <a:xfrm>
              <a:off x="5712" y="2496"/>
              <a:ext cx="144" cy="0"/>
            </a:xfrm>
            <a:prstGeom prst="line">
              <a:avLst/>
            </a:prstGeom>
            <a:noFill/>
            <a:ln w="9525">
              <a:solidFill>
                <a:schemeClr val="tx1"/>
              </a:solidFill>
              <a:round/>
              <a:headEnd/>
              <a:tailEnd type="triangle" w="med" len="med"/>
            </a:ln>
            <a:effectLst/>
          </p:spPr>
          <p:txBody>
            <a:bodyPr/>
            <a:lstStyle/>
            <a:p>
              <a:endParaRPr lang="en-US" sz="800"/>
            </a:p>
          </p:txBody>
        </p:sp>
        <p:sp>
          <p:nvSpPr>
            <p:cNvPr id="72" name="Line 70"/>
            <p:cNvSpPr>
              <a:spLocks noChangeShapeType="1"/>
            </p:cNvSpPr>
            <p:nvPr/>
          </p:nvSpPr>
          <p:spPr bwMode="auto">
            <a:xfrm>
              <a:off x="3840" y="1056"/>
              <a:ext cx="0" cy="2016"/>
            </a:xfrm>
            <a:prstGeom prst="line">
              <a:avLst/>
            </a:prstGeom>
            <a:noFill/>
            <a:ln w="9525">
              <a:solidFill>
                <a:schemeClr val="tx1"/>
              </a:solidFill>
              <a:prstDash val="dash"/>
              <a:round/>
              <a:headEnd/>
              <a:tailEnd/>
            </a:ln>
            <a:effectLst/>
          </p:spPr>
          <p:txBody>
            <a:bodyPr/>
            <a:lstStyle/>
            <a:p>
              <a:endParaRPr lang="en-US" sz="800"/>
            </a:p>
          </p:txBody>
        </p:sp>
        <p:sp>
          <p:nvSpPr>
            <p:cNvPr id="73" name="Line 71"/>
            <p:cNvSpPr>
              <a:spLocks noChangeShapeType="1"/>
            </p:cNvSpPr>
            <p:nvPr/>
          </p:nvSpPr>
          <p:spPr bwMode="auto">
            <a:xfrm>
              <a:off x="4800" y="1056"/>
              <a:ext cx="0" cy="2016"/>
            </a:xfrm>
            <a:prstGeom prst="line">
              <a:avLst/>
            </a:prstGeom>
            <a:noFill/>
            <a:ln w="9525">
              <a:solidFill>
                <a:schemeClr val="tx1"/>
              </a:solidFill>
              <a:prstDash val="dash"/>
              <a:round/>
              <a:headEnd/>
              <a:tailEnd/>
            </a:ln>
            <a:effectLst/>
          </p:spPr>
          <p:txBody>
            <a:bodyPr/>
            <a:lstStyle/>
            <a:p>
              <a:endParaRPr lang="en-US" sz="800"/>
            </a:p>
          </p:txBody>
        </p:sp>
        <p:sp>
          <p:nvSpPr>
            <p:cNvPr id="74" name="Line 72"/>
            <p:cNvSpPr>
              <a:spLocks noChangeShapeType="1"/>
            </p:cNvSpPr>
            <p:nvPr/>
          </p:nvSpPr>
          <p:spPr bwMode="auto">
            <a:xfrm>
              <a:off x="2112" y="1056"/>
              <a:ext cx="0" cy="2016"/>
            </a:xfrm>
            <a:prstGeom prst="line">
              <a:avLst/>
            </a:prstGeom>
            <a:noFill/>
            <a:ln w="9525">
              <a:solidFill>
                <a:schemeClr val="tx1"/>
              </a:solidFill>
              <a:prstDash val="dash"/>
              <a:round/>
              <a:headEnd/>
              <a:tailEnd/>
            </a:ln>
            <a:effectLst/>
          </p:spPr>
          <p:txBody>
            <a:bodyPr/>
            <a:lstStyle/>
            <a:p>
              <a:endParaRPr lang="en-US" sz="800"/>
            </a:p>
          </p:txBody>
        </p:sp>
        <p:sp>
          <p:nvSpPr>
            <p:cNvPr id="75" name="Line 73"/>
            <p:cNvSpPr>
              <a:spLocks noChangeShapeType="1"/>
            </p:cNvSpPr>
            <p:nvPr/>
          </p:nvSpPr>
          <p:spPr bwMode="auto">
            <a:xfrm>
              <a:off x="5760" y="1056"/>
              <a:ext cx="0" cy="2016"/>
            </a:xfrm>
            <a:prstGeom prst="line">
              <a:avLst/>
            </a:prstGeom>
            <a:noFill/>
            <a:ln w="9525">
              <a:solidFill>
                <a:schemeClr val="tx1"/>
              </a:solidFill>
              <a:prstDash val="dash"/>
              <a:round/>
              <a:headEnd/>
              <a:tailEnd/>
            </a:ln>
            <a:effectLst/>
          </p:spPr>
          <p:txBody>
            <a:bodyPr/>
            <a:lstStyle/>
            <a:p>
              <a:endParaRPr lang="en-US" sz="800"/>
            </a:p>
          </p:txBody>
        </p:sp>
        <p:sp>
          <p:nvSpPr>
            <p:cNvPr id="76" name="Line 74"/>
            <p:cNvSpPr>
              <a:spLocks noChangeShapeType="1"/>
            </p:cNvSpPr>
            <p:nvPr/>
          </p:nvSpPr>
          <p:spPr bwMode="auto">
            <a:xfrm>
              <a:off x="2688" y="1488"/>
              <a:ext cx="192" cy="288"/>
            </a:xfrm>
            <a:prstGeom prst="line">
              <a:avLst/>
            </a:prstGeom>
            <a:noFill/>
            <a:ln w="9525">
              <a:solidFill>
                <a:schemeClr val="tx1"/>
              </a:solidFill>
              <a:round/>
              <a:headEnd/>
              <a:tailEnd type="triangle" w="med" len="med"/>
            </a:ln>
            <a:effectLst/>
          </p:spPr>
          <p:txBody>
            <a:bodyPr/>
            <a:lstStyle/>
            <a:p>
              <a:endParaRPr lang="en-US" sz="800"/>
            </a:p>
          </p:txBody>
        </p:sp>
        <p:sp>
          <p:nvSpPr>
            <p:cNvPr id="77" name="Line 75"/>
            <p:cNvSpPr>
              <a:spLocks noChangeShapeType="1"/>
            </p:cNvSpPr>
            <p:nvPr/>
          </p:nvSpPr>
          <p:spPr bwMode="auto">
            <a:xfrm flipV="1">
              <a:off x="2688" y="1200"/>
              <a:ext cx="192" cy="288"/>
            </a:xfrm>
            <a:prstGeom prst="line">
              <a:avLst/>
            </a:prstGeom>
            <a:noFill/>
            <a:ln w="9525">
              <a:solidFill>
                <a:schemeClr val="tx1"/>
              </a:solidFill>
              <a:round/>
              <a:headEnd/>
              <a:tailEnd type="triangle" w="med" len="med"/>
            </a:ln>
            <a:effectLst/>
          </p:spPr>
          <p:txBody>
            <a:bodyPr/>
            <a:lstStyle/>
            <a:p>
              <a:endParaRPr lang="en-US" sz="800"/>
            </a:p>
          </p:txBody>
        </p:sp>
        <p:sp>
          <p:nvSpPr>
            <p:cNvPr id="78" name="Line 76"/>
            <p:cNvSpPr>
              <a:spLocks noChangeShapeType="1"/>
            </p:cNvSpPr>
            <p:nvPr/>
          </p:nvSpPr>
          <p:spPr bwMode="auto">
            <a:xfrm flipV="1">
              <a:off x="2688" y="1440"/>
              <a:ext cx="192" cy="48"/>
            </a:xfrm>
            <a:prstGeom prst="line">
              <a:avLst/>
            </a:prstGeom>
            <a:noFill/>
            <a:ln w="9525">
              <a:solidFill>
                <a:schemeClr val="tx1"/>
              </a:solidFill>
              <a:round/>
              <a:headEnd/>
              <a:tailEnd type="triangle" w="med" len="med"/>
            </a:ln>
            <a:effectLst/>
          </p:spPr>
          <p:txBody>
            <a:bodyPr/>
            <a:lstStyle/>
            <a:p>
              <a:endParaRPr lang="en-US" sz="800"/>
            </a:p>
          </p:txBody>
        </p:sp>
        <p:sp>
          <p:nvSpPr>
            <p:cNvPr id="79" name="Line 77"/>
            <p:cNvSpPr>
              <a:spLocks noChangeShapeType="1"/>
            </p:cNvSpPr>
            <p:nvPr/>
          </p:nvSpPr>
          <p:spPr bwMode="auto">
            <a:xfrm flipV="1">
              <a:off x="2688" y="2304"/>
              <a:ext cx="192" cy="192"/>
            </a:xfrm>
            <a:prstGeom prst="line">
              <a:avLst/>
            </a:prstGeom>
            <a:noFill/>
            <a:ln w="9525">
              <a:solidFill>
                <a:schemeClr val="tx1"/>
              </a:solidFill>
              <a:round/>
              <a:headEnd/>
              <a:tailEnd type="triangle" w="med" len="med"/>
            </a:ln>
            <a:effectLst/>
          </p:spPr>
          <p:txBody>
            <a:bodyPr/>
            <a:lstStyle/>
            <a:p>
              <a:endParaRPr lang="en-US" sz="800"/>
            </a:p>
          </p:txBody>
        </p:sp>
        <p:sp>
          <p:nvSpPr>
            <p:cNvPr id="80" name="Line 78"/>
            <p:cNvSpPr>
              <a:spLocks noChangeShapeType="1"/>
            </p:cNvSpPr>
            <p:nvPr/>
          </p:nvSpPr>
          <p:spPr bwMode="auto">
            <a:xfrm>
              <a:off x="2688" y="2496"/>
              <a:ext cx="192" cy="48"/>
            </a:xfrm>
            <a:prstGeom prst="line">
              <a:avLst/>
            </a:prstGeom>
            <a:noFill/>
            <a:ln w="9525">
              <a:solidFill>
                <a:schemeClr val="tx1"/>
              </a:solidFill>
              <a:round/>
              <a:headEnd/>
              <a:tailEnd type="triangle" w="med" len="med"/>
            </a:ln>
            <a:effectLst/>
          </p:spPr>
          <p:txBody>
            <a:bodyPr/>
            <a:lstStyle/>
            <a:p>
              <a:endParaRPr lang="en-US" sz="800"/>
            </a:p>
          </p:txBody>
        </p:sp>
        <p:sp>
          <p:nvSpPr>
            <p:cNvPr id="81" name="Line 79"/>
            <p:cNvSpPr>
              <a:spLocks noChangeShapeType="1"/>
            </p:cNvSpPr>
            <p:nvPr/>
          </p:nvSpPr>
          <p:spPr bwMode="auto">
            <a:xfrm>
              <a:off x="2688" y="2496"/>
              <a:ext cx="192" cy="192"/>
            </a:xfrm>
            <a:prstGeom prst="line">
              <a:avLst/>
            </a:prstGeom>
            <a:noFill/>
            <a:ln w="9525">
              <a:solidFill>
                <a:schemeClr val="tx1"/>
              </a:solidFill>
              <a:round/>
              <a:headEnd/>
              <a:tailEnd type="triangle" w="med" len="med"/>
            </a:ln>
            <a:effectLst/>
          </p:spPr>
          <p:txBody>
            <a:bodyPr/>
            <a:lstStyle/>
            <a:p>
              <a:endParaRPr lang="en-US" sz="800"/>
            </a:p>
          </p:txBody>
        </p:sp>
        <p:sp>
          <p:nvSpPr>
            <p:cNvPr id="82" name="Line 80"/>
            <p:cNvSpPr>
              <a:spLocks noChangeShapeType="1"/>
            </p:cNvSpPr>
            <p:nvPr/>
          </p:nvSpPr>
          <p:spPr bwMode="auto">
            <a:xfrm>
              <a:off x="2688" y="2496"/>
              <a:ext cx="192" cy="288"/>
            </a:xfrm>
            <a:prstGeom prst="line">
              <a:avLst/>
            </a:prstGeom>
            <a:noFill/>
            <a:ln w="9525">
              <a:solidFill>
                <a:schemeClr val="tx1"/>
              </a:solidFill>
              <a:round/>
              <a:headEnd/>
              <a:tailEnd type="triangle" w="med" len="med"/>
            </a:ln>
            <a:effectLst/>
          </p:spPr>
          <p:txBody>
            <a:bodyPr/>
            <a:lstStyle/>
            <a:p>
              <a:endParaRPr lang="en-US" sz="800"/>
            </a:p>
          </p:txBody>
        </p:sp>
        <p:sp>
          <p:nvSpPr>
            <p:cNvPr id="83" name="Line 81"/>
            <p:cNvSpPr>
              <a:spLocks noChangeShapeType="1"/>
            </p:cNvSpPr>
            <p:nvPr/>
          </p:nvSpPr>
          <p:spPr bwMode="auto">
            <a:xfrm flipV="1">
              <a:off x="2688" y="2208"/>
              <a:ext cx="192" cy="288"/>
            </a:xfrm>
            <a:prstGeom prst="line">
              <a:avLst/>
            </a:prstGeom>
            <a:noFill/>
            <a:ln w="9525">
              <a:solidFill>
                <a:schemeClr val="tx1"/>
              </a:solidFill>
              <a:round/>
              <a:headEnd/>
              <a:tailEnd type="triangle" w="med" len="med"/>
            </a:ln>
            <a:effectLst/>
          </p:spPr>
          <p:txBody>
            <a:bodyPr/>
            <a:lstStyle/>
            <a:p>
              <a:endParaRPr lang="en-US" sz="800"/>
            </a:p>
          </p:txBody>
        </p:sp>
        <p:sp>
          <p:nvSpPr>
            <p:cNvPr id="84" name="Line 82"/>
            <p:cNvSpPr>
              <a:spLocks noChangeShapeType="1"/>
            </p:cNvSpPr>
            <p:nvPr/>
          </p:nvSpPr>
          <p:spPr bwMode="auto">
            <a:xfrm flipV="1">
              <a:off x="2688" y="2448"/>
              <a:ext cx="192" cy="48"/>
            </a:xfrm>
            <a:prstGeom prst="line">
              <a:avLst/>
            </a:prstGeom>
            <a:noFill/>
            <a:ln w="9525">
              <a:solidFill>
                <a:schemeClr val="tx1"/>
              </a:solidFill>
              <a:round/>
              <a:headEnd/>
              <a:tailEnd type="triangle" w="med" len="med"/>
            </a:ln>
            <a:effectLst/>
          </p:spPr>
          <p:txBody>
            <a:bodyPr/>
            <a:lstStyle/>
            <a:p>
              <a:endParaRPr lang="en-US" sz="800"/>
            </a:p>
          </p:txBody>
        </p:sp>
        <p:sp>
          <p:nvSpPr>
            <p:cNvPr id="85" name="Oval 83"/>
            <p:cNvSpPr>
              <a:spLocks noChangeArrowheads="1"/>
            </p:cNvSpPr>
            <p:nvPr/>
          </p:nvSpPr>
          <p:spPr bwMode="auto">
            <a:xfrm>
              <a:off x="2880" y="1104"/>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86" name="Oval 84"/>
            <p:cNvSpPr>
              <a:spLocks noChangeArrowheads="1"/>
            </p:cNvSpPr>
            <p:nvPr/>
          </p:nvSpPr>
          <p:spPr bwMode="auto">
            <a:xfrm>
              <a:off x="2880" y="1200"/>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87" name="Oval 85"/>
            <p:cNvSpPr>
              <a:spLocks noChangeArrowheads="1"/>
            </p:cNvSpPr>
            <p:nvPr/>
          </p:nvSpPr>
          <p:spPr bwMode="auto">
            <a:xfrm>
              <a:off x="2880" y="1296"/>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88" name="Oval 86"/>
            <p:cNvSpPr>
              <a:spLocks noChangeArrowheads="1"/>
            </p:cNvSpPr>
            <p:nvPr/>
          </p:nvSpPr>
          <p:spPr bwMode="auto">
            <a:xfrm>
              <a:off x="2880" y="1392"/>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89" name="Oval 87"/>
            <p:cNvSpPr>
              <a:spLocks noChangeArrowheads="1"/>
            </p:cNvSpPr>
            <p:nvPr/>
          </p:nvSpPr>
          <p:spPr bwMode="auto">
            <a:xfrm>
              <a:off x="2880" y="1488"/>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90" name="Oval 88"/>
            <p:cNvSpPr>
              <a:spLocks noChangeArrowheads="1"/>
            </p:cNvSpPr>
            <p:nvPr/>
          </p:nvSpPr>
          <p:spPr bwMode="auto">
            <a:xfrm>
              <a:off x="2880" y="1584"/>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91" name="Oval 89"/>
            <p:cNvSpPr>
              <a:spLocks noChangeArrowheads="1"/>
            </p:cNvSpPr>
            <p:nvPr/>
          </p:nvSpPr>
          <p:spPr bwMode="auto">
            <a:xfrm>
              <a:off x="2880" y="2112"/>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92" name="Oval 90"/>
            <p:cNvSpPr>
              <a:spLocks noChangeArrowheads="1"/>
            </p:cNvSpPr>
            <p:nvPr/>
          </p:nvSpPr>
          <p:spPr bwMode="auto">
            <a:xfrm>
              <a:off x="2880" y="2208"/>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93" name="Oval 91"/>
            <p:cNvSpPr>
              <a:spLocks noChangeArrowheads="1"/>
            </p:cNvSpPr>
            <p:nvPr/>
          </p:nvSpPr>
          <p:spPr bwMode="auto">
            <a:xfrm>
              <a:off x="2880" y="2304"/>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94" name="Oval 92"/>
            <p:cNvSpPr>
              <a:spLocks noChangeArrowheads="1"/>
            </p:cNvSpPr>
            <p:nvPr/>
          </p:nvSpPr>
          <p:spPr bwMode="auto">
            <a:xfrm>
              <a:off x="2880" y="2400"/>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95" name="Oval 93"/>
            <p:cNvSpPr>
              <a:spLocks noChangeArrowheads="1"/>
            </p:cNvSpPr>
            <p:nvPr/>
          </p:nvSpPr>
          <p:spPr bwMode="auto">
            <a:xfrm>
              <a:off x="2880" y="2496"/>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sp>
          <p:nvSpPr>
            <p:cNvPr id="96" name="Oval 94"/>
            <p:cNvSpPr>
              <a:spLocks noChangeArrowheads="1"/>
            </p:cNvSpPr>
            <p:nvPr/>
          </p:nvSpPr>
          <p:spPr bwMode="auto">
            <a:xfrm>
              <a:off x="2880" y="2592"/>
              <a:ext cx="480" cy="336"/>
            </a:xfrm>
            <a:prstGeom prst="ellipse">
              <a:avLst/>
            </a:prstGeom>
            <a:solidFill>
              <a:srgbClr val="C0C0C0"/>
            </a:solidFill>
            <a:ln w="9525">
              <a:solidFill>
                <a:schemeClr val="tx1"/>
              </a:solidFill>
              <a:round/>
              <a:headEnd/>
              <a:tailEnd/>
            </a:ln>
            <a:effectLst/>
          </p:spPr>
          <p:txBody>
            <a:bodyPr wrap="none" anchor="ctr"/>
            <a:lstStyle/>
            <a:p>
              <a:pPr algn="ctr"/>
              <a:r>
                <a:rPr lang="en-US" altLang="zh-CN" sz="800"/>
                <a:t>map</a:t>
              </a: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30074" y="169333"/>
            <a:ext cx="7772400" cy="762000"/>
          </a:xfrm>
        </p:spPr>
        <p:txBody>
          <a:bodyPr/>
          <a:lstStyle/>
          <a:p>
            <a:r>
              <a:rPr lang="en-US" b="1" dirty="0" smtClean="0"/>
              <a:t>Strategic Thrusts - Updates</a:t>
            </a:r>
          </a:p>
        </p:txBody>
      </p:sp>
      <p:sp>
        <p:nvSpPr>
          <p:cNvPr id="8195" name="Rectangle 3"/>
          <p:cNvSpPr>
            <a:spLocks noGrp="1" noChangeArrowheads="1"/>
          </p:cNvSpPr>
          <p:nvPr>
            <p:ph type="body" idx="1"/>
          </p:nvPr>
        </p:nvSpPr>
        <p:spPr>
          <a:xfrm>
            <a:off x="0" y="1224139"/>
            <a:ext cx="8574088" cy="3276024"/>
          </a:xfrm>
        </p:spPr>
        <p:txBody>
          <a:bodyPr/>
          <a:lstStyle/>
          <a:p>
            <a:pPr lvl="1">
              <a:lnSpc>
                <a:spcPct val="80000"/>
              </a:lnSpc>
            </a:pPr>
            <a:r>
              <a:rPr lang="en-US" sz="1800" b="1" dirty="0" smtClean="0">
                <a:latin typeface="Arial (Body)"/>
              </a:rPr>
              <a:t>Embedded/Operating Systems/Computer Architecture:</a:t>
            </a:r>
            <a:r>
              <a:rPr lang="en-US" sz="1800" b="1" i="1" dirty="0" smtClean="0">
                <a:latin typeface="Arial (Body)"/>
              </a:rPr>
              <a:t> Heterogeneous </a:t>
            </a:r>
            <a:r>
              <a:rPr lang="en-US" sz="1800" b="1" i="1" dirty="0" err="1" smtClean="0">
                <a:latin typeface="Arial (Body)"/>
              </a:rPr>
              <a:t>Multicore</a:t>
            </a:r>
            <a:r>
              <a:rPr lang="en-US" sz="1800" b="1" i="1" dirty="0" smtClean="0">
                <a:latin typeface="Arial (Body)"/>
              </a:rPr>
              <a:t> Platforms and Cloud2theEdge:</a:t>
            </a:r>
          </a:p>
          <a:p>
            <a:pPr lvl="2">
              <a:lnSpc>
                <a:spcPct val="80000"/>
              </a:lnSpc>
            </a:pPr>
            <a:r>
              <a:rPr lang="en-US" sz="1600" b="1" dirty="0" smtClean="0">
                <a:latin typeface="+mj-lt"/>
              </a:rPr>
              <a:t>Intel</a:t>
            </a:r>
            <a:r>
              <a:rPr lang="en-US" sz="1600" dirty="0" smtClean="0">
                <a:latin typeface="+mj-lt"/>
              </a:rPr>
              <a:t> (asymmetric multi-core platforms (big/little cores =&gt; faster/slower memories – nice results); </a:t>
            </a:r>
            <a:r>
              <a:rPr lang="en-US" sz="1600" b="1" dirty="0" smtClean="0">
                <a:latin typeface="+mj-lt"/>
              </a:rPr>
              <a:t>NVIDIA </a:t>
            </a:r>
            <a:r>
              <a:rPr lang="en-US" sz="1600" dirty="0" smtClean="0">
                <a:latin typeface="+mj-lt"/>
              </a:rPr>
              <a:t>GPU-based investigations, with current funding from </a:t>
            </a:r>
            <a:r>
              <a:rPr lang="en-US" sz="1600" b="1" dirty="0" smtClean="0">
                <a:latin typeface="+mj-lt"/>
              </a:rPr>
              <a:t>Samsung</a:t>
            </a:r>
            <a:r>
              <a:rPr lang="en-US" sz="1600" dirty="0" smtClean="0">
                <a:latin typeface="+mj-lt"/>
              </a:rPr>
              <a:t> (Kim, </a:t>
            </a:r>
            <a:r>
              <a:rPr lang="en-US" sz="1600" dirty="0" err="1" smtClean="0">
                <a:latin typeface="+mj-lt"/>
              </a:rPr>
              <a:t>Yalamanchili</a:t>
            </a:r>
            <a:r>
              <a:rPr lang="en-US" sz="1600" dirty="0" smtClean="0">
                <a:latin typeface="+mj-lt"/>
              </a:rPr>
              <a:t>).</a:t>
            </a:r>
          </a:p>
          <a:p>
            <a:pPr lvl="2">
              <a:lnSpc>
                <a:spcPct val="80000"/>
              </a:lnSpc>
            </a:pPr>
            <a:r>
              <a:rPr lang="en-US" sz="1600" b="1" dirty="0" smtClean="0">
                <a:latin typeface="+mj-lt"/>
              </a:rPr>
              <a:t>Intel</a:t>
            </a:r>
            <a:r>
              <a:rPr lang="en-US" sz="1600" dirty="0" smtClean="0">
                <a:latin typeface="+mj-lt"/>
              </a:rPr>
              <a:t>: </a:t>
            </a:r>
            <a:r>
              <a:rPr lang="en-US" sz="1600" dirty="0" err="1" smtClean="0">
                <a:latin typeface="+mj-lt"/>
              </a:rPr>
              <a:t>Cloud@theEdge</a:t>
            </a:r>
            <a:r>
              <a:rPr lang="en-US" sz="1600" dirty="0" smtClean="0">
                <a:latin typeface="+mj-lt"/>
              </a:rPr>
              <a:t>: edge interactions + client/cloud, </a:t>
            </a:r>
            <a:r>
              <a:rPr lang="en-US" sz="1600" dirty="0" err="1" smtClean="0">
                <a:latin typeface="+mj-lt"/>
              </a:rPr>
              <a:t>addt’l</a:t>
            </a:r>
            <a:r>
              <a:rPr lang="en-US" sz="1600" dirty="0" smtClean="0">
                <a:latin typeface="+mj-lt"/>
              </a:rPr>
              <a:t> engagement with UFL researchers. </a:t>
            </a:r>
            <a:r>
              <a:rPr lang="en-US" sz="1600" b="1" dirty="0" smtClean="0">
                <a:latin typeface="+mj-lt"/>
              </a:rPr>
              <a:t>Qualcomm</a:t>
            </a:r>
            <a:r>
              <a:rPr lang="en-US" sz="1600" dirty="0" smtClean="0">
                <a:latin typeface="+mj-lt"/>
              </a:rPr>
              <a:t> engagement. Seeking </a:t>
            </a:r>
            <a:r>
              <a:rPr lang="en-US" sz="1600" dirty="0" err="1" smtClean="0">
                <a:latin typeface="+mj-lt"/>
              </a:rPr>
              <a:t>addt’l</a:t>
            </a:r>
            <a:r>
              <a:rPr lang="en-US" sz="1600" dirty="0" smtClean="0">
                <a:latin typeface="+mj-lt"/>
              </a:rPr>
              <a:t> </a:t>
            </a:r>
            <a:r>
              <a:rPr lang="en-US" sz="1600" dirty="0" err="1" smtClean="0">
                <a:latin typeface="+mj-lt"/>
              </a:rPr>
              <a:t>collabs</a:t>
            </a:r>
            <a:r>
              <a:rPr lang="en-US" sz="1600" dirty="0" smtClean="0">
                <a:latin typeface="+mj-lt"/>
              </a:rPr>
              <a:t>.</a:t>
            </a:r>
          </a:p>
          <a:p>
            <a:pPr lvl="2">
              <a:lnSpc>
                <a:spcPct val="80000"/>
              </a:lnSpc>
            </a:pPr>
            <a:r>
              <a:rPr lang="en-US" sz="1600" b="1" dirty="0" smtClean="0">
                <a:latin typeface="+mj-lt"/>
              </a:rPr>
              <a:t>News:</a:t>
            </a:r>
            <a:r>
              <a:rPr lang="en-US" sz="1600" dirty="0" smtClean="0">
                <a:latin typeface="+mj-lt"/>
              </a:rPr>
              <a:t> </a:t>
            </a:r>
            <a:r>
              <a:rPr lang="en-US" sz="1600" b="1" dirty="0" smtClean="0">
                <a:latin typeface="+mj-lt"/>
              </a:rPr>
              <a:t>Intel EC ISTC </a:t>
            </a:r>
            <a:r>
              <a:rPr lang="en-US" sz="1600" dirty="0" smtClean="0">
                <a:latin typeface="+mj-lt"/>
              </a:rPr>
              <a:t>effort going strong, with additional collaborations with CMU researchers; </a:t>
            </a:r>
            <a:r>
              <a:rPr lang="en-US" sz="1600" dirty="0" err="1" smtClean="0">
                <a:latin typeface="+mj-lt"/>
              </a:rPr>
              <a:t>Cloud@theEdge</a:t>
            </a:r>
            <a:r>
              <a:rPr lang="en-US" sz="1600" dirty="0" smtClean="0">
                <a:latin typeface="+mj-lt"/>
              </a:rPr>
              <a:t>: via summer interns (</a:t>
            </a:r>
            <a:r>
              <a:rPr lang="en-US" sz="1600" b="1" dirty="0" smtClean="0">
                <a:latin typeface="+mj-lt"/>
              </a:rPr>
              <a:t>Intel</a:t>
            </a:r>
            <a:r>
              <a:rPr lang="en-US" sz="1600" dirty="0" smtClean="0">
                <a:latin typeface="+mj-lt"/>
              </a:rPr>
              <a:t>); new publications on ‘power’ topics (</a:t>
            </a:r>
            <a:r>
              <a:rPr lang="en-US" sz="1600" b="1" dirty="0" smtClean="0">
                <a:latin typeface="+mj-lt"/>
              </a:rPr>
              <a:t>Intel</a:t>
            </a:r>
            <a:r>
              <a:rPr lang="en-US" sz="1600" smtClean="0">
                <a:latin typeface="+mj-lt"/>
              </a:rPr>
              <a:t>); new Android-based </a:t>
            </a:r>
            <a:r>
              <a:rPr lang="en-US" sz="1600" dirty="0" smtClean="0">
                <a:latin typeface="+mj-lt"/>
              </a:rPr>
              <a:t>infrastructure; </a:t>
            </a:r>
            <a:r>
              <a:rPr lang="en-US" sz="1600" b="1" dirty="0" smtClean="0">
                <a:latin typeface="+mj-lt"/>
              </a:rPr>
              <a:t>Intel</a:t>
            </a:r>
            <a:r>
              <a:rPr lang="en-US" sz="1600" dirty="0" smtClean="0">
                <a:latin typeface="+mj-lt"/>
              </a:rPr>
              <a:t> NVM usage for client platforms, with </a:t>
            </a:r>
            <a:r>
              <a:rPr lang="en-US" sz="1600" dirty="0" err="1" smtClean="0">
                <a:latin typeface="+mj-lt"/>
              </a:rPr>
              <a:t>Moin</a:t>
            </a:r>
            <a:r>
              <a:rPr lang="en-US" sz="1600" dirty="0" smtClean="0">
                <a:latin typeface="+mj-lt"/>
              </a:rPr>
              <a:t> </a:t>
            </a:r>
            <a:r>
              <a:rPr lang="en-US" sz="1600" dirty="0" err="1" smtClean="0">
                <a:latin typeface="+mj-lt"/>
              </a:rPr>
              <a:t>Qureshi</a:t>
            </a:r>
            <a:r>
              <a:rPr lang="en-US" sz="1600" dirty="0" smtClean="0">
                <a:latin typeface="+mj-lt"/>
              </a:rPr>
              <a:t>. </a:t>
            </a:r>
            <a:r>
              <a:rPr lang="en-US" sz="1600" b="1" dirty="0" smtClean="0">
                <a:latin typeface="+mj-lt"/>
              </a:rPr>
              <a:t>NSF</a:t>
            </a:r>
            <a:r>
              <a:rPr lang="en-US" sz="1600" dirty="0" smtClean="0">
                <a:latin typeface="+mj-lt"/>
              </a:rPr>
              <a:t>–funded work on cloud mobility – </a:t>
            </a:r>
            <a:r>
              <a:rPr lang="en-US" sz="1600" dirty="0" err="1" smtClean="0">
                <a:latin typeface="+mj-lt"/>
              </a:rPr>
              <a:t>Ammar</a:t>
            </a:r>
            <a:r>
              <a:rPr lang="en-US" sz="1600" dirty="0" smtClean="0">
                <a:latin typeface="+mj-lt"/>
              </a:rPr>
              <a:t>/</a:t>
            </a:r>
            <a:r>
              <a:rPr lang="en-US" sz="1600" dirty="0" err="1" smtClean="0">
                <a:latin typeface="+mj-lt"/>
              </a:rPr>
              <a:t>Naik</a:t>
            </a:r>
            <a:r>
              <a:rPr lang="en-US" sz="1600" dirty="0" smtClean="0">
                <a:latin typeface="+mj-lt"/>
              </a:rPr>
              <a:t>/</a:t>
            </a:r>
            <a:r>
              <a:rPr lang="en-US" sz="1600" dirty="0" err="1" smtClean="0">
                <a:latin typeface="+mj-lt"/>
              </a:rPr>
              <a:t>Zegura</a:t>
            </a:r>
            <a:r>
              <a:rPr lang="en-US" sz="1600" dirty="0" smtClean="0">
                <a:latin typeface="+mj-lt"/>
              </a:rPr>
              <a:t>; </a:t>
            </a:r>
            <a:r>
              <a:rPr lang="en-US" sz="1600" dirty="0" err="1" smtClean="0">
                <a:latin typeface="+mj-lt"/>
              </a:rPr>
              <a:t>addt’l</a:t>
            </a:r>
            <a:r>
              <a:rPr lang="en-US" sz="1600" dirty="0" smtClean="0">
                <a:latin typeface="+mj-lt"/>
              </a:rPr>
              <a:t> </a:t>
            </a:r>
            <a:r>
              <a:rPr lang="en-US" sz="1600" b="1" dirty="0" smtClean="0">
                <a:latin typeface="+mj-lt"/>
              </a:rPr>
              <a:t>Google</a:t>
            </a:r>
            <a:r>
              <a:rPr lang="en-US" sz="1600" dirty="0" smtClean="0">
                <a:latin typeface="+mj-lt"/>
              </a:rPr>
              <a:t> engagement.</a:t>
            </a:r>
            <a:endParaRPr lang="en-US" sz="1600" b="1" dirty="0" smtClean="0">
              <a:latin typeface="+mj-lt"/>
            </a:endParaRPr>
          </a:p>
        </p:txBody>
      </p:sp>
      <p:sp>
        <p:nvSpPr>
          <p:cNvPr id="8196" name="Text Box 59"/>
          <p:cNvSpPr txBox="1">
            <a:spLocks noChangeArrowheads="1"/>
          </p:cNvSpPr>
          <p:nvPr/>
        </p:nvSpPr>
        <p:spPr bwMode="auto">
          <a:xfrm>
            <a:off x="4321175" y="5604405"/>
            <a:ext cx="1428750" cy="730250"/>
          </a:xfrm>
          <a:prstGeom prst="rect">
            <a:avLst/>
          </a:prstGeom>
          <a:noFill/>
          <a:ln w="9525">
            <a:noFill/>
            <a:miter lim="800000"/>
            <a:headEnd/>
            <a:tailEnd/>
          </a:ln>
        </p:spPr>
        <p:txBody>
          <a:bodyPr wrap="none">
            <a:spAutoFit/>
          </a:bodyPr>
          <a:lstStyle/>
          <a:p>
            <a:pPr algn="l"/>
            <a:r>
              <a:rPr lang="en-US" sz="1400">
                <a:latin typeface="Times New Roman" pitchFamily="18" charset="0"/>
              </a:rPr>
              <a:t>image quality,</a:t>
            </a:r>
          </a:p>
          <a:p>
            <a:pPr algn="l"/>
            <a:r>
              <a:rPr lang="en-US" sz="1400">
                <a:latin typeface="Times New Roman" pitchFamily="18" charset="0"/>
              </a:rPr>
              <a:t>end-to-end delay,</a:t>
            </a:r>
          </a:p>
          <a:p>
            <a:pPr algn="l"/>
            <a:r>
              <a:rPr lang="en-US" sz="1400">
                <a:latin typeface="Times New Roman" pitchFamily="18" charset="0"/>
              </a:rPr>
              <a:t>jitter, loss rate</a:t>
            </a:r>
            <a:endParaRPr lang="en-US" sz="2400">
              <a:latin typeface="Times New Roman" pitchFamily="18" charset="0"/>
            </a:endParaRPr>
          </a:p>
        </p:txBody>
      </p:sp>
      <p:pic>
        <p:nvPicPr>
          <p:cNvPr id="8197" name="Picture 60" descr="j0230337"/>
          <p:cNvPicPr>
            <a:picLocks noChangeAspect="1" noChangeArrowheads="1"/>
          </p:cNvPicPr>
          <p:nvPr/>
        </p:nvPicPr>
        <p:blipFill>
          <a:blip r:embed="rId3" cstate="print"/>
          <a:srcRect/>
          <a:stretch>
            <a:fillRect/>
          </a:stretch>
        </p:blipFill>
        <p:spPr bwMode="auto">
          <a:xfrm>
            <a:off x="2405062" y="4014787"/>
            <a:ext cx="479425" cy="893763"/>
          </a:xfrm>
          <a:prstGeom prst="rect">
            <a:avLst/>
          </a:prstGeom>
          <a:noFill/>
          <a:ln w="9525">
            <a:noFill/>
            <a:miter lim="800000"/>
            <a:headEnd/>
            <a:tailEnd/>
          </a:ln>
        </p:spPr>
      </p:pic>
      <p:pic>
        <p:nvPicPr>
          <p:cNvPr id="8198" name="Picture 61" descr="j0230337"/>
          <p:cNvPicPr>
            <a:picLocks noChangeAspect="1" noChangeArrowheads="1"/>
          </p:cNvPicPr>
          <p:nvPr/>
        </p:nvPicPr>
        <p:blipFill>
          <a:blip r:embed="rId3" cstate="print"/>
          <a:srcRect/>
          <a:stretch>
            <a:fillRect/>
          </a:stretch>
        </p:blipFill>
        <p:spPr bwMode="auto">
          <a:xfrm>
            <a:off x="3167062" y="4033837"/>
            <a:ext cx="479425" cy="893763"/>
          </a:xfrm>
          <a:prstGeom prst="rect">
            <a:avLst/>
          </a:prstGeom>
          <a:noFill/>
          <a:ln w="9525">
            <a:noFill/>
            <a:miter lim="800000"/>
            <a:headEnd/>
            <a:tailEnd/>
          </a:ln>
        </p:spPr>
      </p:pic>
      <p:pic>
        <p:nvPicPr>
          <p:cNvPr id="8199" name="Picture 62" descr="j0230337"/>
          <p:cNvPicPr>
            <a:picLocks noChangeAspect="1" noChangeArrowheads="1"/>
          </p:cNvPicPr>
          <p:nvPr/>
        </p:nvPicPr>
        <p:blipFill>
          <a:blip r:embed="rId3" cstate="print"/>
          <a:srcRect/>
          <a:stretch>
            <a:fillRect/>
          </a:stretch>
        </p:blipFill>
        <p:spPr bwMode="auto">
          <a:xfrm>
            <a:off x="3929062" y="4014787"/>
            <a:ext cx="479425" cy="893763"/>
          </a:xfrm>
          <a:prstGeom prst="rect">
            <a:avLst/>
          </a:prstGeom>
          <a:noFill/>
          <a:ln w="9525">
            <a:noFill/>
            <a:miter lim="800000"/>
            <a:headEnd/>
            <a:tailEnd/>
          </a:ln>
        </p:spPr>
      </p:pic>
      <p:pic>
        <p:nvPicPr>
          <p:cNvPr id="8200" name="Picture 63" descr="j0230337"/>
          <p:cNvPicPr>
            <a:picLocks noChangeAspect="1" noChangeArrowheads="1"/>
          </p:cNvPicPr>
          <p:nvPr/>
        </p:nvPicPr>
        <p:blipFill>
          <a:blip r:embed="rId3" cstate="print"/>
          <a:srcRect/>
          <a:stretch>
            <a:fillRect/>
          </a:stretch>
        </p:blipFill>
        <p:spPr bwMode="auto">
          <a:xfrm>
            <a:off x="4691062" y="4014787"/>
            <a:ext cx="479425" cy="893763"/>
          </a:xfrm>
          <a:prstGeom prst="rect">
            <a:avLst/>
          </a:prstGeom>
          <a:noFill/>
          <a:ln w="9525">
            <a:noFill/>
            <a:miter lim="800000"/>
            <a:headEnd/>
            <a:tailEnd/>
          </a:ln>
        </p:spPr>
      </p:pic>
      <p:pic>
        <p:nvPicPr>
          <p:cNvPr id="8201" name="Picture 64" descr="j0230337"/>
          <p:cNvPicPr>
            <a:picLocks noChangeAspect="1" noChangeArrowheads="1"/>
          </p:cNvPicPr>
          <p:nvPr/>
        </p:nvPicPr>
        <p:blipFill>
          <a:blip r:embed="rId3" cstate="print"/>
          <a:srcRect/>
          <a:stretch>
            <a:fillRect/>
          </a:stretch>
        </p:blipFill>
        <p:spPr bwMode="auto">
          <a:xfrm>
            <a:off x="3487738" y="5558367"/>
            <a:ext cx="479425" cy="893763"/>
          </a:xfrm>
          <a:prstGeom prst="rect">
            <a:avLst/>
          </a:prstGeom>
          <a:noFill/>
          <a:ln w="9525">
            <a:noFill/>
            <a:miter lim="800000"/>
            <a:headEnd/>
            <a:tailEnd/>
          </a:ln>
        </p:spPr>
      </p:pic>
      <p:pic>
        <p:nvPicPr>
          <p:cNvPr id="8202" name="Picture 65" descr="j0223594"/>
          <p:cNvPicPr>
            <a:picLocks noChangeAspect="1" noChangeArrowheads="1"/>
          </p:cNvPicPr>
          <p:nvPr/>
        </p:nvPicPr>
        <p:blipFill>
          <a:blip r:embed="rId4" cstate="print"/>
          <a:srcRect/>
          <a:stretch>
            <a:fillRect/>
          </a:stretch>
        </p:blipFill>
        <p:spPr bwMode="auto">
          <a:xfrm>
            <a:off x="439738" y="5556780"/>
            <a:ext cx="923925" cy="944562"/>
          </a:xfrm>
          <a:prstGeom prst="rect">
            <a:avLst/>
          </a:prstGeom>
          <a:noFill/>
          <a:ln w="9525">
            <a:noFill/>
            <a:miter lim="800000"/>
            <a:headEnd/>
            <a:tailEnd/>
          </a:ln>
        </p:spPr>
      </p:pic>
      <p:sp>
        <p:nvSpPr>
          <p:cNvPr id="8203" name="Line 66"/>
          <p:cNvSpPr>
            <a:spLocks noChangeShapeType="1"/>
          </p:cNvSpPr>
          <p:nvPr/>
        </p:nvSpPr>
        <p:spPr bwMode="auto">
          <a:xfrm>
            <a:off x="2641600" y="5272617"/>
            <a:ext cx="2289175" cy="1588"/>
          </a:xfrm>
          <a:prstGeom prst="line">
            <a:avLst/>
          </a:prstGeom>
          <a:noFill/>
          <a:ln w="9525">
            <a:solidFill>
              <a:schemeClr val="tx1"/>
            </a:solidFill>
            <a:round/>
            <a:headEnd/>
            <a:tailEnd/>
          </a:ln>
        </p:spPr>
        <p:txBody>
          <a:bodyPr wrap="none" anchor="ctr"/>
          <a:lstStyle/>
          <a:p>
            <a:endParaRPr lang="en-US"/>
          </a:p>
        </p:txBody>
      </p:sp>
      <p:pic>
        <p:nvPicPr>
          <p:cNvPr id="8204" name="Picture 67" descr="sat"/>
          <p:cNvPicPr>
            <a:picLocks noChangeAspect="1" noChangeArrowheads="1"/>
          </p:cNvPicPr>
          <p:nvPr/>
        </p:nvPicPr>
        <p:blipFill>
          <a:blip r:embed="rId5" cstate="print"/>
          <a:srcRect/>
          <a:stretch>
            <a:fillRect/>
          </a:stretch>
        </p:blipFill>
        <p:spPr bwMode="auto">
          <a:xfrm>
            <a:off x="5991225" y="5321830"/>
            <a:ext cx="1033463" cy="957262"/>
          </a:xfrm>
          <a:prstGeom prst="rect">
            <a:avLst/>
          </a:prstGeom>
          <a:noFill/>
          <a:ln w="9525">
            <a:noFill/>
            <a:miter lim="800000"/>
            <a:headEnd/>
            <a:tailEnd/>
          </a:ln>
        </p:spPr>
      </p:pic>
      <p:pic>
        <p:nvPicPr>
          <p:cNvPr id="8205" name="Picture 68" descr="wire"/>
          <p:cNvPicPr>
            <a:picLocks noChangeAspect="1" noChangeArrowheads="1"/>
          </p:cNvPicPr>
          <p:nvPr/>
        </p:nvPicPr>
        <p:blipFill>
          <a:blip r:embed="rId6" cstate="print"/>
          <a:srcRect/>
          <a:stretch>
            <a:fillRect/>
          </a:stretch>
        </p:blipFill>
        <p:spPr bwMode="auto">
          <a:xfrm>
            <a:off x="1446213" y="5812367"/>
            <a:ext cx="2011362" cy="485775"/>
          </a:xfrm>
          <a:prstGeom prst="rect">
            <a:avLst/>
          </a:prstGeom>
          <a:noFill/>
          <a:ln w="9525">
            <a:noFill/>
            <a:miter lim="800000"/>
            <a:headEnd/>
            <a:tailEnd/>
          </a:ln>
        </p:spPr>
      </p:pic>
      <p:sp>
        <p:nvSpPr>
          <p:cNvPr id="8206" name="Text Box 70"/>
          <p:cNvSpPr txBox="1">
            <a:spLocks noChangeArrowheads="1"/>
          </p:cNvSpPr>
          <p:nvPr/>
        </p:nvSpPr>
        <p:spPr bwMode="auto">
          <a:xfrm>
            <a:off x="1433513" y="5147205"/>
            <a:ext cx="1238250" cy="517525"/>
          </a:xfrm>
          <a:prstGeom prst="rect">
            <a:avLst/>
          </a:prstGeom>
          <a:noFill/>
          <a:ln w="9525">
            <a:noFill/>
            <a:miter lim="800000"/>
            <a:headEnd/>
            <a:tailEnd/>
          </a:ln>
        </p:spPr>
        <p:txBody>
          <a:bodyPr wrap="none">
            <a:spAutoFit/>
          </a:bodyPr>
          <a:lstStyle/>
          <a:p>
            <a:pPr algn="l"/>
            <a:r>
              <a:rPr lang="en-US" sz="1400">
                <a:latin typeface="Times New Roman" pitchFamily="18" charset="0"/>
              </a:rPr>
              <a:t>throughput,</a:t>
            </a:r>
          </a:p>
          <a:p>
            <a:pPr algn="l"/>
            <a:r>
              <a:rPr lang="en-US" sz="1400">
                <a:latin typeface="Times New Roman" pitchFamily="18" charset="0"/>
              </a:rPr>
              <a:t>response times</a:t>
            </a:r>
            <a:endParaRPr lang="en-US" sz="2400">
              <a:latin typeface="Times New Roman" pitchFamily="18" charset="0"/>
            </a:endParaRPr>
          </a:p>
        </p:txBody>
      </p:sp>
      <p:pic>
        <p:nvPicPr>
          <p:cNvPr id="8207" name="Picture 71" descr="j0312178"/>
          <p:cNvPicPr>
            <a:picLocks noChangeAspect="1" noChangeArrowheads="1"/>
          </p:cNvPicPr>
          <p:nvPr/>
        </p:nvPicPr>
        <p:blipFill>
          <a:blip r:embed="rId7" cstate="print"/>
          <a:srcRect/>
          <a:stretch>
            <a:fillRect/>
          </a:stretch>
        </p:blipFill>
        <p:spPr bwMode="auto">
          <a:xfrm>
            <a:off x="7340600" y="5323417"/>
            <a:ext cx="811213" cy="985838"/>
          </a:xfrm>
          <a:prstGeom prst="rect">
            <a:avLst/>
          </a:prstGeom>
          <a:noFill/>
          <a:ln w="9525">
            <a:noFill/>
            <a:miter lim="800000"/>
            <a:headEnd/>
            <a:tailEnd/>
          </a:ln>
        </p:spPr>
      </p:pic>
      <p:pic>
        <p:nvPicPr>
          <p:cNvPr id="141384" name="Picture 72" descr="j0250653"/>
          <p:cNvPicPr>
            <a:picLocks noChangeAspect="1" noChangeArrowheads="1"/>
          </p:cNvPicPr>
          <p:nvPr/>
        </p:nvPicPr>
        <p:blipFill>
          <a:blip r:embed="rId8" cstate="print"/>
          <a:srcRect/>
          <a:stretch>
            <a:fillRect/>
          </a:stretch>
        </p:blipFill>
        <p:spPr bwMode="auto">
          <a:xfrm>
            <a:off x="6932613" y="3995738"/>
            <a:ext cx="750887" cy="912812"/>
          </a:xfrm>
          <a:prstGeom prst="rect">
            <a:avLst/>
          </a:prstGeom>
          <a:noFill/>
          <a:ln w="9525">
            <a:noFill/>
            <a:miter lim="800000"/>
            <a:headEnd/>
            <a:tailEnd/>
          </a:ln>
        </p:spPr>
      </p:pic>
      <p:sp>
        <p:nvSpPr>
          <p:cNvPr id="8209" name="Line 76"/>
          <p:cNvSpPr>
            <a:spLocks noChangeShapeType="1"/>
          </p:cNvSpPr>
          <p:nvPr/>
        </p:nvSpPr>
        <p:spPr bwMode="auto">
          <a:xfrm flipV="1">
            <a:off x="2644775" y="5023380"/>
            <a:ext cx="0" cy="228600"/>
          </a:xfrm>
          <a:prstGeom prst="line">
            <a:avLst/>
          </a:prstGeom>
          <a:noFill/>
          <a:ln w="9525">
            <a:solidFill>
              <a:schemeClr val="tx1"/>
            </a:solidFill>
            <a:round/>
            <a:headEnd/>
            <a:tailEnd/>
          </a:ln>
        </p:spPr>
        <p:txBody>
          <a:bodyPr wrap="none" anchor="ctr"/>
          <a:lstStyle/>
          <a:p>
            <a:endParaRPr lang="en-US"/>
          </a:p>
        </p:txBody>
      </p:sp>
      <p:sp>
        <p:nvSpPr>
          <p:cNvPr id="8210" name="Line 77"/>
          <p:cNvSpPr>
            <a:spLocks noChangeShapeType="1"/>
          </p:cNvSpPr>
          <p:nvPr/>
        </p:nvSpPr>
        <p:spPr bwMode="auto">
          <a:xfrm flipV="1">
            <a:off x="3406775" y="5023380"/>
            <a:ext cx="0" cy="228600"/>
          </a:xfrm>
          <a:prstGeom prst="line">
            <a:avLst/>
          </a:prstGeom>
          <a:noFill/>
          <a:ln w="9525">
            <a:solidFill>
              <a:schemeClr val="tx1"/>
            </a:solidFill>
            <a:round/>
            <a:headEnd/>
            <a:tailEnd/>
          </a:ln>
        </p:spPr>
        <p:txBody>
          <a:bodyPr wrap="none" anchor="ctr"/>
          <a:lstStyle/>
          <a:p>
            <a:endParaRPr lang="en-US"/>
          </a:p>
        </p:txBody>
      </p:sp>
      <p:sp>
        <p:nvSpPr>
          <p:cNvPr id="8211" name="Line 78"/>
          <p:cNvSpPr>
            <a:spLocks noChangeShapeType="1"/>
          </p:cNvSpPr>
          <p:nvPr/>
        </p:nvSpPr>
        <p:spPr bwMode="auto">
          <a:xfrm flipV="1">
            <a:off x="4168775" y="5023380"/>
            <a:ext cx="0" cy="228600"/>
          </a:xfrm>
          <a:prstGeom prst="line">
            <a:avLst/>
          </a:prstGeom>
          <a:noFill/>
          <a:ln w="9525">
            <a:solidFill>
              <a:schemeClr val="tx1"/>
            </a:solidFill>
            <a:round/>
            <a:headEnd/>
            <a:tailEnd/>
          </a:ln>
        </p:spPr>
        <p:txBody>
          <a:bodyPr wrap="none" anchor="ctr"/>
          <a:lstStyle/>
          <a:p>
            <a:endParaRPr lang="en-US"/>
          </a:p>
        </p:txBody>
      </p:sp>
      <p:sp>
        <p:nvSpPr>
          <p:cNvPr id="8212" name="Line 79"/>
          <p:cNvSpPr>
            <a:spLocks noChangeShapeType="1"/>
          </p:cNvSpPr>
          <p:nvPr/>
        </p:nvSpPr>
        <p:spPr bwMode="auto">
          <a:xfrm flipV="1">
            <a:off x="4930775" y="5023380"/>
            <a:ext cx="0" cy="228600"/>
          </a:xfrm>
          <a:prstGeom prst="line">
            <a:avLst/>
          </a:prstGeom>
          <a:noFill/>
          <a:ln w="9525">
            <a:solidFill>
              <a:schemeClr val="tx1"/>
            </a:solidFill>
            <a:round/>
            <a:headEnd/>
            <a:tailEnd/>
          </a:ln>
        </p:spPr>
        <p:txBody>
          <a:bodyPr wrap="none" anchor="ctr"/>
          <a:lstStyle/>
          <a:p>
            <a:endParaRPr lang="en-US"/>
          </a:p>
        </p:txBody>
      </p:sp>
      <p:sp>
        <p:nvSpPr>
          <p:cNvPr id="8213" name="Line 80"/>
          <p:cNvSpPr>
            <a:spLocks noChangeShapeType="1"/>
          </p:cNvSpPr>
          <p:nvPr/>
        </p:nvSpPr>
        <p:spPr bwMode="auto">
          <a:xfrm>
            <a:off x="3711575" y="5251980"/>
            <a:ext cx="0" cy="304800"/>
          </a:xfrm>
          <a:prstGeom prst="line">
            <a:avLst/>
          </a:prstGeom>
          <a:noFill/>
          <a:ln w="9525">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141384"/>
                                        </p:tgtEl>
                                        <p:attrNameLst>
                                          <p:attrName>style.visibility</p:attrName>
                                        </p:attrNameLst>
                                      </p:cBhvr>
                                      <p:to>
                                        <p:strVal val="visible"/>
                                      </p:to>
                                    </p:set>
                                    <p:animEffect transition="in" filter="dissolve">
                                      <p:cBhvr>
                                        <p:cTn id="7" dur="500"/>
                                        <p:tgtEl>
                                          <p:spTgt spid="141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760413" y="0"/>
            <a:ext cx="7772400" cy="762000"/>
          </a:xfrm>
        </p:spPr>
        <p:txBody>
          <a:bodyPr/>
          <a:lstStyle/>
          <a:p>
            <a:r>
              <a:rPr lang="en-US" b="1" dirty="0" smtClean="0"/>
              <a:t>Strategic Thrusts - Updates</a:t>
            </a:r>
          </a:p>
        </p:txBody>
      </p:sp>
      <p:sp>
        <p:nvSpPr>
          <p:cNvPr id="9219" name="Rectangle 3"/>
          <p:cNvSpPr>
            <a:spLocks noGrp="1" noChangeArrowheads="1"/>
          </p:cNvSpPr>
          <p:nvPr>
            <p:ph type="body" idx="1"/>
          </p:nvPr>
        </p:nvSpPr>
        <p:spPr>
          <a:xfrm>
            <a:off x="124178" y="869950"/>
            <a:ext cx="8387644" cy="3857625"/>
          </a:xfrm>
        </p:spPr>
        <p:txBody>
          <a:bodyPr/>
          <a:lstStyle/>
          <a:p>
            <a:pPr lvl="1">
              <a:lnSpc>
                <a:spcPct val="80000"/>
              </a:lnSpc>
            </a:pPr>
            <a:r>
              <a:rPr lang="en-US" sz="1600" b="1" dirty="0" smtClean="0"/>
              <a:t>Enterprise and Cloud Computing – </a:t>
            </a:r>
            <a:r>
              <a:rPr lang="en-US" sz="1600" b="1" i="1" dirty="0" smtClean="0"/>
              <a:t>Dynamic Information: Adaptive,  Clean, Sustainable, Trusted:</a:t>
            </a:r>
          </a:p>
          <a:p>
            <a:pPr lvl="2">
              <a:lnSpc>
                <a:spcPct val="80000"/>
              </a:lnSpc>
            </a:pPr>
            <a:r>
              <a:rPr lang="en-US" sz="1400" b="1" dirty="0" smtClean="0"/>
              <a:t>HP, </a:t>
            </a:r>
            <a:r>
              <a:rPr lang="en-US" sz="1400" dirty="0" smtClean="0"/>
              <a:t>IBM</a:t>
            </a:r>
            <a:r>
              <a:rPr lang="en-US" sz="1400" b="1" dirty="0" smtClean="0"/>
              <a:t>, Intel Cloud ISTC, VMware: </a:t>
            </a:r>
            <a:r>
              <a:rPr lang="en-US" sz="1400" dirty="0" smtClean="0"/>
              <a:t>automated management in virtualized systems; </a:t>
            </a:r>
            <a:r>
              <a:rPr lang="en-US" sz="1400" dirty="0" err="1" smtClean="0"/>
              <a:t>QoS</a:t>
            </a:r>
            <a:r>
              <a:rPr lang="en-US" sz="1400" dirty="0" smtClean="0"/>
              <a:t> Clouds; I/O and hybrid platform virtualization (now also involves Japanese collaborators); IB bypass; ‘</a:t>
            </a:r>
            <a:r>
              <a:rPr lang="en-US" sz="1400" dirty="0" err="1"/>
              <a:t>M</a:t>
            </a:r>
            <a:r>
              <a:rPr lang="en-US" sz="1400" dirty="0" err="1" smtClean="0"/>
              <a:t>onalytics</a:t>
            </a:r>
            <a:r>
              <a:rPr lang="en-US" sz="1400" dirty="0" smtClean="0"/>
              <a:t>’: additional </a:t>
            </a:r>
            <a:r>
              <a:rPr lang="en-US" sz="1400" dirty="0"/>
              <a:t> </a:t>
            </a:r>
            <a:r>
              <a:rPr lang="en-US" sz="1400" dirty="0" smtClean="0"/>
              <a:t>interactions with </a:t>
            </a:r>
            <a:r>
              <a:rPr lang="en-US" sz="1400" b="1" dirty="0" smtClean="0"/>
              <a:t>Amazon</a:t>
            </a:r>
            <a:r>
              <a:rPr lang="en-US" sz="1400" dirty="0" smtClean="0"/>
              <a:t> (e.g., Summer 2013); </a:t>
            </a:r>
            <a:r>
              <a:rPr lang="en-US" sz="1400" b="1" dirty="0" smtClean="0"/>
              <a:t>ATT Labs</a:t>
            </a:r>
            <a:r>
              <a:rPr lang="en-US" sz="1400" dirty="0" smtClean="0"/>
              <a:t> joint effort on black box monitoring; new joint work with </a:t>
            </a:r>
            <a:r>
              <a:rPr lang="en-US" sz="1400" b="1" dirty="0" smtClean="0"/>
              <a:t>Microsoft </a:t>
            </a:r>
            <a:r>
              <a:rPr lang="en-US" sz="1400" dirty="0" smtClean="0"/>
              <a:t>on GPU instrumentation.</a:t>
            </a:r>
          </a:p>
          <a:p>
            <a:pPr lvl="2">
              <a:lnSpc>
                <a:spcPct val="80000"/>
              </a:lnSpc>
            </a:pPr>
            <a:r>
              <a:rPr lang="en-US" sz="1400" dirty="0" smtClean="0"/>
              <a:t>‘</a:t>
            </a:r>
            <a:r>
              <a:rPr lang="en-US" sz="1400" b="1" dirty="0" err="1" smtClean="0"/>
              <a:t>GreenIT</a:t>
            </a:r>
            <a:r>
              <a:rPr lang="en-US" sz="1400" dirty="0" smtClean="0"/>
              <a:t>’ joint effort and facility with ME faculty; </a:t>
            </a:r>
            <a:r>
              <a:rPr lang="en-US" sz="1400" b="1" dirty="0" smtClean="0"/>
              <a:t>VMware</a:t>
            </a:r>
            <a:r>
              <a:rPr lang="en-US" sz="1400" dirty="0" smtClean="0"/>
              <a:t> cloud infrastructure support, plus joint work on IB and online management..</a:t>
            </a:r>
          </a:p>
          <a:p>
            <a:pPr lvl="2">
              <a:lnSpc>
                <a:spcPct val="80000"/>
              </a:lnSpc>
            </a:pPr>
            <a:r>
              <a:rPr lang="en-US" sz="1400" b="1" dirty="0" smtClean="0"/>
              <a:t>ICE: </a:t>
            </a:r>
            <a:r>
              <a:rPr lang="en-US" sz="1400" dirty="0" smtClean="0"/>
              <a:t>high performance financial codes (</a:t>
            </a:r>
            <a:r>
              <a:rPr lang="en-US" sz="1400" dirty="0" err="1" smtClean="0"/>
              <a:t>Nectere</a:t>
            </a:r>
            <a:r>
              <a:rPr lang="en-US" sz="1400" dirty="0" smtClean="0"/>
              <a:t> benchmarks); </a:t>
            </a:r>
            <a:r>
              <a:rPr lang="en-US" sz="1400" b="1" dirty="0" smtClean="0"/>
              <a:t>VMware</a:t>
            </a:r>
            <a:r>
              <a:rPr lang="en-US" sz="1400" dirty="0" smtClean="0"/>
              <a:t>: cloud benchmark suite (Xerxes); benchmarks in CMU Cloud ISTC repository.</a:t>
            </a:r>
          </a:p>
          <a:p>
            <a:pPr lvl="2">
              <a:lnSpc>
                <a:spcPct val="80000"/>
              </a:lnSpc>
            </a:pPr>
            <a:r>
              <a:rPr lang="en-US" sz="1400" b="1" dirty="0" smtClean="0"/>
              <a:t>Data-intensive systems and infrastructures</a:t>
            </a:r>
            <a:r>
              <a:rPr lang="en-US" sz="1400" dirty="0" smtClean="0"/>
              <a:t>: </a:t>
            </a:r>
            <a:r>
              <a:rPr lang="en-US" sz="1400" b="1" dirty="0" smtClean="0"/>
              <a:t>Intel </a:t>
            </a:r>
            <a:r>
              <a:rPr lang="en-US" sz="1400" dirty="0" smtClean="0"/>
              <a:t>Cloud ISTC</a:t>
            </a:r>
            <a:r>
              <a:rPr lang="en-US" sz="1400" b="1" dirty="0" smtClean="0"/>
              <a:t>, IBM</a:t>
            </a:r>
            <a:r>
              <a:rPr lang="en-US" sz="1400" dirty="0" smtClean="0"/>
              <a:t> SPL</a:t>
            </a:r>
            <a:r>
              <a:rPr lang="en-US" sz="1400" b="1" dirty="0" smtClean="0"/>
              <a:t>, startups, …</a:t>
            </a:r>
          </a:p>
          <a:p>
            <a:pPr lvl="2">
              <a:lnSpc>
                <a:spcPct val="80000"/>
              </a:lnSpc>
            </a:pPr>
            <a:r>
              <a:rPr lang="en-US" sz="1400" b="1" dirty="0" smtClean="0"/>
              <a:t>Fujitsu: </a:t>
            </a:r>
            <a:r>
              <a:rPr lang="en-US" sz="1400" dirty="0" smtClean="0"/>
              <a:t>cloud computing.</a:t>
            </a:r>
            <a:endParaRPr lang="en-US" sz="1400" b="1" dirty="0" smtClean="0"/>
          </a:p>
          <a:p>
            <a:pPr lvl="2">
              <a:lnSpc>
                <a:spcPct val="80000"/>
              </a:lnSpc>
            </a:pPr>
            <a:r>
              <a:rPr lang="en-US" sz="1400" b="1" dirty="0" smtClean="0"/>
              <a:t>News</a:t>
            </a:r>
            <a:r>
              <a:rPr lang="en-US" sz="1400" dirty="0" smtClean="0"/>
              <a:t>:</a:t>
            </a:r>
            <a:r>
              <a:rPr lang="en-US" sz="1400" b="1" dirty="0" smtClean="0"/>
              <a:t> </a:t>
            </a:r>
            <a:r>
              <a:rPr lang="en-US" sz="1400" dirty="0" smtClean="0"/>
              <a:t>successful ‘Big Data’ track in ICAC conference (with </a:t>
            </a:r>
            <a:r>
              <a:rPr lang="en-US" sz="1400" b="1" dirty="0" smtClean="0"/>
              <a:t>HP</a:t>
            </a:r>
            <a:r>
              <a:rPr lang="en-US" sz="1400" dirty="0" smtClean="0"/>
              <a:t>); </a:t>
            </a:r>
            <a:r>
              <a:rPr lang="en-US" sz="1400" dirty="0" err="1" smtClean="0"/>
              <a:t>Calton</a:t>
            </a:r>
            <a:r>
              <a:rPr lang="en-US" sz="1400" dirty="0" smtClean="0"/>
              <a:t> </a:t>
            </a:r>
            <a:r>
              <a:rPr lang="en-US" sz="1400" dirty="0" err="1" smtClean="0"/>
              <a:t>Pu</a:t>
            </a:r>
            <a:r>
              <a:rPr lang="en-US" sz="1400" dirty="0"/>
              <a:t>,</a:t>
            </a:r>
            <a:r>
              <a:rPr lang="en-US" sz="1400" dirty="0" smtClean="0"/>
              <a:t> ICAC PC chair (with VMware); </a:t>
            </a:r>
            <a:r>
              <a:rPr lang="en-US" sz="1400" b="1" dirty="0" smtClean="0"/>
              <a:t>ACM Middleware </a:t>
            </a:r>
            <a:r>
              <a:rPr lang="en-US" sz="1400" dirty="0" smtClean="0"/>
              <a:t>2013 in Beijing, </a:t>
            </a:r>
            <a:r>
              <a:rPr lang="en-US" sz="1400" dirty="0" err="1" smtClean="0"/>
              <a:t>Karsten</a:t>
            </a:r>
            <a:r>
              <a:rPr lang="en-US" sz="1400" dirty="0" smtClean="0"/>
              <a:t> Schwan, PC chair. Book published (Prof. Joshi -ME); </a:t>
            </a:r>
            <a:r>
              <a:rPr lang="en-US" sz="1400" b="1" dirty="0" err="1" smtClean="0"/>
              <a:t>NSFCloud</a:t>
            </a:r>
            <a:r>
              <a:rPr lang="en-US" sz="1400" dirty="0" smtClean="0"/>
              <a:t> joint proposal being developed, </a:t>
            </a:r>
            <a:r>
              <a:rPr lang="en-US" sz="1400" b="1" dirty="0" err="1" smtClean="0"/>
              <a:t>OpenStack</a:t>
            </a:r>
            <a:r>
              <a:rPr lang="en-US" sz="1400" b="1" dirty="0" smtClean="0"/>
              <a:t>/</a:t>
            </a:r>
            <a:r>
              <a:rPr lang="en-US" sz="1400" b="1" dirty="0" err="1" smtClean="0"/>
              <a:t>Xen</a:t>
            </a:r>
            <a:r>
              <a:rPr lang="en-US" sz="1400" b="1" dirty="0" smtClean="0"/>
              <a:t>/KVM</a:t>
            </a:r>
            <a:r>
              <a:rPr lang="en-US" sz="1400" dirty="0" smtClean="0"/>
              <a:t> cloud on 1000+ cores; Scalable Flume benchmark suite, with online </a:t>
            </a:r>
            <a:r>
              <a:rPr lang="en-US" sz="1400" dirty="0" err="1" smtClean="0"/>
              <a:t>auto-conf.;Troubleshooting</a:t>
            </a:r>
            <a:r>
              <a:rPr lang="en-US" sz="1400" dirty="0" smtClean="0"/>
              <a:t> annotated </a:t>
            </a:r>
            <a:r>
              <a:rPr lang="en-US" sz="1400" dirty="0" err="1" smtClean="0"/>
              <a:t>biblio</a:t>
            </a:r>
            <a:r>
              <a:rPr lang="en-US" sz="1400" dirty="0" smtClean="0"/>
              <a:t>; CERCS </a:t>
            </a:r>
            <a:r>
              <a:rPr lang="en-US" sz="1400" b="1" dirty="0" smtClean="0"/>
              <a:t>NSF</a:t>
            </a:r>
            <a:r>
              <a:rPr lang="en-US" sz="1400" dirty="0" smtClean="0"/>
              <a:t> IUCRC research project (Liu, </a:t>
            </a:r>
            <a:r>
              <a:rPr lang="en-US" sz="1400" dirty="0" err="1" smtClean="0"/>
              <a:t>Blough</a:t>
            </a:r>
            <a:r>
              <a:rPr lang="en-US" sz="1400" dirty="0" smtClean="0"/>
              <a:t>, </a:t>
            </a:r>
            <a:r>
              <a:rPr lang="en-US" sz="1400" b="1" dirty="0" smtClean="0"/>
              <a:t>Microsoft</a:t>
            </a:r>
            <a:r>
              <a:rPr lang="en-US" sz="1400" dirty="0" smtClean="0"/>
              <a:t>).</a:t>
            </a:r>
            <a:r>
              <a:rPr lang="en-US" sz="1400" b="1" dirty="0" smtClean="0"/>
              <a:t> </a:t>
            </a:r>
            <a:r>
              <a:rPr lang="en-US" sz="1400" dirty="0" smtClean="0"/>
              <a:t>New results with </a:t>
            </a:r>
            <a:r>
              <a:rPr lang="en-US" sz="1400" b="1" dirty="0" smtClean="0"/>
              <a:t>Intel</a:t>
            </a:r>
            <a:r>
              <a:rPr lang="en-US" sz="1400" dirty="0" smtClean="0"/>
              <a:t> Cloud ISTC (</a:t>
            </a:r>
            <a:r>
              <a:rPr lang="en-US" sz="1400" dirty="0" err="1" smtClean="0"/>
              <a:t>e.g.,paper</a:t>
            </a:r>
            <a:r>
              <a:rPr lang="en-US" sz="1400" dirty="0" smtClean="0"/>
              <a:t> in SOCC13).</a:t>
            </a:r>
            <a:endParaRPr lang="en-US" sz="1400" b="1" i="1" dirty="0" smtClean="0"/>
          </a:p>
        </p:txBody>
      </p:sp>
      <p:grpSp>
        <p:nvGrpSpPr>
          <p:cNvPr id="9220" name="Group 60"/>
          <p:cNvGrpSpPr>
            <a:grpSpLocks/>
          </p:cNvGrpSpPr>
          <p:nvPr/>
        </p:nvGrpSpPr>
        <p:grpSpPr bwMode="auto">
          <a:xfrm>
            <a:off x="242888" y="4727575"/>
            <a:ext cx="8005762" cy="2130425"/>
            <a:chOff x="105" y="1395"/>
            <a:chExt cx="5328" cy="2493"/>
          </a:xfrm>
        </p:grpSpPr>
        <p:grpSp>
          <p:nvGrpSpPr>
            <p:cNvPr id="9221" name="Group 61"/>
            <p:cNvGrpSpPr>
              <a:grpSpLocks/>
            </p:cNvGrpSpPr>
            <p:nvPr/>
          </p:nvGrpSpPr>
          <p:grpSpPr bwMode="auto">
            <a:xfrm>
              <a:off x="1775" y="1413"/>
              <a:ext cx="698" cy="2444"/>
              <a:chOff x="1775" y="1413"/>
              <a:chExt cx="698" cy="2444"/>
            </a:xfrm>
          </p:grpSpPr>
          <p:sp>
            <p:nvSpPr>
              <p:cNvPr id="9294" name="Rectangle 62"/>
              <p:cNvSpPr>
                <a:spLocks noChangeArrowheads="1"/>
              </p:cNvSpPr>
              <p:nvPr/>
            </p:nvSpPr>
            <p:spPr bwMode="auto">
              <a:xfrm>
                <a:off x="2015" y="1755"/>
                <a:ext cx="374" cy="2102"/>
              </a:xfrm>
              <a:prstGeom prst="rect">
                <a:avLst/>
              </a:prstGeom>
              <a:noFill/>
              <a:ln w="9525">
                <a:solidFill>
                  <a:schemeClr val="tx1"/>
                </a:solidFill>
                <a:miter lim="800000"/>
                <a:headEnd/>
                <a:tailEnd/>
              </a:ln>
            </p:spPr>
            <p:txBody>
              <a:bodyPr wrap="none" anchor="ctr"/>
              <a:lstStyle/>
              <a:p>
                <a:endParaRPr lang="en-US"/>
              </a:p>
            </p:txBody>
          </p:sp>
          <p:sp>
            <p:nvSpPr>
              <p:cNvPr id="9295" name="Oval 63"/>
              <p:cNvSpPr>
                <a:spLocks noChangeArrowheads="1"/>
              </p:cNvSpPr>
              <p:nvPr/>
            </p:nvSpPr>
            <p:spPr bwMode="auto">
              <a:xfrm>
                <a:off x="2046" y="1837"/>
                <a:ext cx="159" cy="16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96" name="Oval 64"/>
              <p:cNvSpPr>
                <a:spLocks noChangeArrowheads="1"/>
              </p:cNvSpPr>
              <p:nvPr/>
            </p:nvSpPr>
            <p:spPr bwMode="auto">
              <a:xfrm>
                <a:off x="2058" y="2360"/>
                <a:ext cx="159" cy="16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97" name="Oval 65"/>
              <p:cNvSpPr>
                <a:spLocks noChangeArrowheads="1"/>
              </p:cNvSpPr>
              <p:nvPr/>
            </p:nvSpPr>
            <p:spPr bwMode="auto">
              <a:xfrm>
                <a:off x="2152" y="2849"/>
                <a:ext cx="159" cy="16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98" name="Oval 66"/>
              <p:cNvSpPr>
                <a:spLocks noChangeArrowheads="1"/>
              </p:cNvSpPr>
              <p:nvPr/>
            </p:nvSpPr>
            <p:spPr bwMode="auto">
              <a:xfrm>
                <a:off x="2052" y="3355"/>
                <a:ext cx="159" cy="16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299" name="Oval 67"/>
              <p:cNvSpPr>
                <a:spLocks noChangeArrowheads="1"/>
              </p:cNvSpPr>
              <p:nvPr/>
            </p:nvSpPr>
            <p:spPr bwMode="auto">
              <a:xfrm>
                <a:off x="2155" y="3612"/>
                <a:ext cx="159" cy="165"/>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9300" name="Text Box 68"/>
              <p:cNvSpPr txBox="1">
                <a:spLocks noChangeArrowheads="1"/>
              </p:cNvSpPr>
              <p:nvPr/>
            </p:nvSpPr>
            <p:spPr bwMode="auto">
              <a:xfrm>
                <a:off x="1775" y="1413"/>
                <a:ext cx="698" cy="357"/>
              </a:xfrm>
              <a:prstGeom prst="rect">
                <a:avLst/>
              </a:prstGeom>
              <a:noFill/>
              <a:ln w="9525">
                <a:noFill/>
                <a:miter lim="800000"/>
                <a:headEnd/>
                <a:tailEnd/>
              </a:ln>
            </p:spPr>
            <p:txBody>
              <a:bodyPr wrap="none">
                <a:spAutoFit/>
              </a:bodyPr>
              <a:lstStyle/>
              <a:p>
                <a:pPr algn="l" eaLnBrk="1" hangingPunct="1"/>
                <a:r>
                  <a:rPr lang="en-US" sz="1400">
                    <a:latin typeface="Futura Bk" pitchFamily="34" charset="0"/>
                  </a:rPr>
                  <a:t>Front - end</a:t>
                </a:r>
              </a:p>
            </p:txBody>
          </p:sp>
        </p:grpSp>
        <p:grpSp>
          <p:nvGrpSpPr>
            <p:cNvPr id="9222" name="Group 69"/>
            <p:cNvGrpSpPr>
              <a:grpSpLocks/>
            </p:cNvGrpSpPr>
            <p:nvPr/>
          </p:nvGrpSpPr>
          <p:grpSpPr bwMode="auto">
            <a:xfrm>
              <a:off x="2675" y="1411"/>
              <a:ext cx="673" cy="2437"/>
              <a:chOff x="2675" y="1411"/>
              <a:chExt cx="673" cy="2437"/>
            </a:xfrm>
          </p:grpSpPr>
          <p:sp>
            <p:nvSpPr>
              <p:cNvPr id="9283" name="Rectangle 70"/>
              <p:cNvSpPr>
                <a:spLocks noChangeArrowheads="1"/>
              </p:cNvSpPr>
              <p:nvPr/>
            </p:nvSpPr>
            <p:spPr bwMode="auto">
              <a:xfrm>
                <a:off x="2814" y="1746"/>
                <a:ext cx="526" cy="2102"/>
              </a:xfrm>
              <a:prstGeom prst="rect">
                <a:avLst/>
              </a:prstGeom>
              <a:noFill/>
              <a:ln w="9525">
                <a:solidFill>
                  <a:schemeClr val="tx1"/>
                </a:solidFill>
                <a:miter lim="800000"/>
                <a:headEnd/>
                <a:tailEnd/>
              </a:ln>
            </p:spPr>
            <p:txBody>
              <a:bodyPr wrap="none" anchor="ctr"/>
              <a:lstStyle/>
              <a:p>
                <a:endParaRPr lang="en-US"/>
              </a:p>
            </p:txBody>
          </p:sp>
          <p:sp>
            <p:nvSpPr>
              <p:cNvPr id="9284" name="Oval 71"/>
              <p:cNvSpPr>
                <a:spLocks noChangeArrowheads="1"/>
              </p:cNvSpPr>
              <p:nvPr/>
            </p:nvSpPr>
            <p:spPr bwMode="auto">
              <a:xfrm>
                <a:off x="2857" y="1887"/>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85" name="Oval 72"/>
              <p:cNvSpPr>
                <a:spLocks noChangeArrowheads="1"/>
              </p:cNvSpPr>
              <p:nvPr/>
            </p:nvSpPr>
            <p:spPr bwMode="auto">
              <a:xfrm>
                <a:off x="3153" y="2045"/>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86" name="Oval 73"/>
              <p:cNvSpPr>
                <a:spLocks noChangeArrowheads="1"/>
              </p:cNvSpPr>
              <p:nvPr/>
            </p:nvSpPr>
            <p:spPr bwMode="auto">
              <a:xfrm>
                <a:off x="2836" y="2417"/>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87" name="Oval 74"/>
              <p:cNvSpPr>
                <a:spLocks noChangeArrowheads="1"/>
              </p:cNvSpPr>
              <p:nvPr/>
            </p:nvSpPr>
            <p:spPr bwMode="auto">
              <a:xfrm>
                <a:off x="3165" y="2427"/>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88" name="Oval 75"/>
              <p:cNvSpPr>
                <a:spLocks noChangeArrowheads="1"/>
              </p:cNvSpPr>
              <p:nvPr/>
            </p:nvSpPr>
            <p:spPr bwMode="auto">
              <a:xfrm>
                <a:off x="3023" y="2741"/>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89" name="Oval 76"/>
              <p:cNvSpPr>
                <a:spLocks noChangeArrowheads="1"/>
              </p:cNvSpPr>
              <p:nvPr/>
            </p:nvSpPr>
            <p:spPr bwMode="auto">
              <a:xfrm>
                <a:off x="2930" y="3048"/>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90" name="Oval 77"/>
              <p:cNvSpPr>
                <a:spLocks noChangeArrowheads="1"/>
              </p:cNvSpPr>
              <p:nvPr/>
            </p:nvSpPr>
            <p:spPr bwMode="auto">
              <a:xfrm>
                <a:off x="2867" y="3405"/>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91" name="Oval 78"/>
              <p:cNvSpPr>
                <a:spLocks noChangeArrowheads="1"/>
              </p:cNvSpPr>
              <p:nvPr/>
            </p:nvSpPr>
            <p:spPr bwMode="auto">
              <a:xfrm>
                <a:off x="3162" y="3394"/>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92" name="Oval 79"/>
              <p:cNvSpPr>
                <a:spLocks noChangeArrowheads="1"/>
              </p:cNvSpPr>
              <p:nvPr/>
            </p:nvSpPr>
            <p:spPr bwMode="auto">
              <a:xfrm>
                <a:off x="2989" y="3640"/>
                <a:ext cx="159" cy="165"/>
              </a:xfrm>
              <a:prstGeom prst="ellipse">
                <a:avLst/>
              </a:prstGeom>
              <a:solidFill>
                <a:schemeClr val="accent2"/>
              </a:solidFill>
              <a:ln w="9525">
                <a:solidFill>
                  <a:schemeClr val="tx1"/>
                </a:solidFill>
                <a:round/>
                <a:headEnd/>
                <a:tailEnd/>
              </a:ln>
            </p:spPr>
            <p:txBody>
              <a:bodyPr wrap="none" anchor="ctr"/>
              <a:lstStyle/>
              <a:p>
                <a:endParaRPr lang="en-US"/>
              </a:p>
            </p:txBody>
          </p:sp>
          <p:sp>
            <p:nvSpPr>
              <p:cNvPr id="9293" name="Text Box 80"/>
              <p:cNvSpPr txBox="1">
                <a:spLocks noChangeArrowheads="1"/>
              </p:cNvSpPr>
              <p:nvPr/>
            </p:nvSpPr>
            <p:spPr bwMode="auto">
              <a:xfrm>
                <a:off x="2675" y="1411"/>
                <a:ext cx="673" cy="357"/>
              </a:xfrm>
              <a:prstGeom prst="rect">
                <a:avLst/>
              </a:prstGeom>
              <a:noFill/>
              <a:ln w="9525">
                <a:noFill/>
                <a:miter lim="800000"/>
                <a:headEnd/>
                <a:tailEnd/>
              </a:ln>
            </p:spPr>
            <p:txBody>
              <a:bodyPr wrap="none">
                <a:spAutoFit/>
              </a:bodyPr>
              <a:lstStyle/>
              <a:p>
                <a:pPr algn="l" eaLnBrk="1" hangingPunct="1"/>
                <a:r>
                  <a:rPr lang="en-US" sz="1400">
                    <a:latin typeface="Futura Bk" pitchFamily="34" charset="0"/>
                  </a:rPr>
                  <a:t>Middle-tier</a:t>
                </a:r>
              </a:p>
            </p:txBody>
          </p:sp>
        </p:grpSp>
        <p:grpSp>
          <p:nvGrpSpPr>
            <p:cNvPr id="9223" name="Group 81"/>
            <p:cNvGrpSpPr>
              <a:grpSpLocks/>
            </p:cNvGrpSpPr>
            <p:nvPr/>
          </p:nvGrpSpPr>
          <p:grpSpPr bwMode="auto">
            <a:xfrm>
              <a:off x="3681" y="1406"/>
              <a:ext cx="1016" cy="2439"/>
              <a:chOff x="3681" y="1406"/>
              <a:chExt cx="1016" cy="2439"/>
            </a:xfrm>
          </p:grpSpPr>
          <p:sp>
            <p:nvSpPr>
              <p:cNvPr id="9272" name="Rectangle 82"/>
              <p:cNvSpPr>
                <a:spLocks noChangeArrowheads="1"/>
              </p:cNvSpPr>
              <p:nvPr/>
            </p:nvSpPr>
            <p:spPr bwMode="auto">
              <a:xfrm>
                <a:off x="3843" y="1743"/>
                <a:ext cx="526" cy="2102"/>
              </a:xfrm>
              <a:prstGeom prst="rect">
                <a:avLst/>
              </a:prstGeom>
              <a:noFill/>
              <a:ln w="9525">
                <a:solidFill>
                  <a:schemeClr val="tx1"/>
                </a:solidFill>
                <a:miter lim="800000"/>
                <a:headEnd/>
                <a:tailEnd/>
              </a:ln>
            </p:spPr>
            <p:txBody>
              <a:bodyPr wrap="none" anchor="ctr"/>
              <a:lstStyle/>
              <a:p>
                <a:endParaRPr lang="en-US"/>
              </a:p>
            </p:txBody>
          </p:sp>
          <p:sp>
            <p:nvSpPr>
              <p:cNvPr id="9273" name="Oval 83"/>
              <p:cNvSpPr>
                <a:spLocks noChangeArrowheads="1"/>
              </p:cNvSpPr>
              <p:nvPr/>
            </p:nvSpPr>
            <p:spPr bwMode="auto">
              <a:xfrm>
                <a:off x="4018" y="1797"/>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74" name="Oval 84"/>
              <p:cNvSpPr>
                <a:spLocks noChangeArrowheads="1"/>
              </p:cNvSpPr>
              <p:nvPr/>
            </p:nvSpPr>
            <p:spPr bwMode="auto">
              <a:xfrm>
                <a:off x="4182" y="2121"/>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75" name="Oval 85"/>
              <p:cNvSpPr>
                <a:spLocks noChangeArrowheads="1"/>
              </p:cNvSpPr>
              <p:nvPr/>
            </p:nvSpPr>
            <p:spPr bwMode="auto">
              <a:xfrm>
                <a:off x="3951" y="2156"/>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76" name="Oval 86"/>
              <p:cNvSpPr>
                <a:spLocks noChangeArrowheads="1"/>
              </p:cNvSpPr>
              <p:nvPr/>
            </p:nvSpPr>
            <p:spPr bwMode="auto">
              <a:xfrm>
                <a:off x="3883" y="2424"/>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77" name="Oval 87"/>
              <p:cNvSpPr>
                <a:spLocks noChangeArrowheads="1"/>
              </p:cNvSpPr>
              <p:nvPr/>
            </p:nvSpPr>
            <p:spPr bwMode="auto">
              <a:xfrm>
                <a:off x="4125" y="2579"/>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78" name="Oval 88"/>
              <p:cNvSpPr>
                <a:spLocks noChangeArrowheads="1"/>
              </p:cNvSpPr>
              <p:nvPr/>
            </p:nvSpPr>
            <p:spPr bwMode="auto">
              <a:xfrm>
                <a:off x="3859" y="2939"/>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79" name="Oval 89"/>
              <p:cNvSpPr>
                <a:spLocks noChangeArrowheads="1"/>
              </p:cNvSpPr>
              <p:nvPr/>
            </p:nvSpPr>
            <p:spPr bwMode="auto">
              <a:xfrm>
                <a:off x="3896" y="3402"/>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80" name="Oval 90"/>
              <p:cNvSpPr>
                <a:spLocks noChangeArrowheads="1"/>
              </p:cNvSpPr>
              <p:nvPr/>
            </p:nvSpPr>
            <p:spPr bwMode="auto">
              <a:xfrm>
                <a:off x="4165" y="3139"/>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81" name="Oval 91"/>
              <p:cNvSpPr>
                <a:spLocks noChangeArrowheads="1"/>
              </p:cNvSpPr>
              <p:nvPr/>
            </p:nvSpPr>
            <p:spPr bwMode="auto">
              <a:xfrm>
                <a:off x="4137" y="3604"/>
                <a:ext cx="159" cy="165"/>
              </a:xfrm>
              <a:prstGeom prst="ellipse">
                <a:avLst/>
              </a:prstGeom>
              <a:solidFill>
                <a:srgbClr val="00CCFF"/>
              </a:solidFill>
              <a:ln w="9525">
                <a:solidFill>
                  <a:schemeClr val="tx1"/>
                </a:solidFill>
                <a:round/>
                <a:headEnd/>
                <a:tailEnd/>
              </a:ln>
            </p:spPr>
            <p:txBody>
              <a:bodyPr wrap="none" anchor="ctr"/>
              <a:lstStyle/>
              <a:p>
                <a:endParaRPr lang="en-US"/>
              </a:p>
            </p:txBody>
          </p:sp>
          <p:sp>
            <p:nvSpPr>
              <p:cNvPr id="9282" name="Text Box 92"/>
              <p:cNvSpPr txBox="1">
                <a:spLocks noChangeArrowheads="1"/>
              </p:cNvSpPr>
              <p:nvPr/>
            </p:nvSpPr>
            <p:spPr bwMode="auto">
              <a:xfrm>
                <a:off x="3681" y="1406"/>
                <a:ext cx="1016" cy="357"/>
              </a:xfrm>
              <a:prstGeom prst="rect">
                <a:avLst/>
              </a:prstGeom>
              <a:noFill/>
              <a:ln w="9525">
                <a:noFill/>
                <a:miter lim="800000"/>
                <a:headEnd/>
                <a:tailEnd/>
              </a:ln>
            </p:spPr>
            <p:txBody>
              <a:bodyPr wrap="none">
                <a:spAutoFit/>
              </a:bodyPr>
              <a:lstStyle/>
              <a:p>
                <a:pPr algn="l" eaLnBrk="1" hangingPunct="1"/>
                <a:r>
                  <a:rPr lang="en-US" sz="1400">
                    <a:latin typeface="Futura Bk" pitchFamily="34" charset="0"/>
                  </a:rPr>
                  <a:t>Application Logic</a:t>
                </a:r>
              </a:p>
            </p:txBody>
          </p:sp>
        </p:grpSp>
        <p:grpSp>
          <p:nvGrpSpPr>
            <p:cNvPr id="9224" name="Group 93"/>
            <p:cNvGrpSpPr>
              <a:grpSpLocks/>
            </p:cNvGrpSpPr>
            <p:nvPr/>
          </p:nvGrpSpPr>
          <p:grpSpPr bwMode="auto">
            <a:xfrm>
              <a:off x="4680" y="1395"/>
              <a:ext cx="753" cy="2443"/>
              <a:chOff x="4680" y="1395"/>
              <a:chExt cx="753" cy="2443"/>
            </a:xfrm>
          </p:grpSpPr>
          <p:grpSp>
            <p:nvGrpSpPr>
              <p:cNvPr id="9235" name="Group 94"/>
              <p:cNvGrpSpPr>
                <a:grpSpLocks/>
              </p:cNvGrpSpPr>
              <p:nvPr/>
            </p:nvGrpSpPr>
            <p:grpSpPr bwMode="auto">
              <a:xfrm>
                <a:off x="4755" y="1813"/>
                <a:ext cx="302" cy="226"/>
                <a:chOff x="4745" y="2934"/>
                <a:chExt cx="302" cy="226"/>
              </a:xfrm>
            </p:grpSpPr>
            <p:sp>
              <p:nvSpPr>
                <p:cNvPr id="9268" name="Oval 95"/>
                <p:cNvSpPr>
                  <a:spLocks noChangeArrowheads="1"/>
                </p:cNvSpPr>
                <p:nvPr/>
              </p:nvSpPr>
              <p:spPr bwMode="auto">
                <a:xfrm>
                  <a:off x="4745" y="3051"/>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69" name="Oval 96"/>
                <p:cNvSpPr>
                  <a:spLocks noChangeArrowheads="1"/>
                </p:cNvSpPr>
                <p:nvPr/>
              </p:nvSpPr>
              <p:spPr bwMode="auto">
                <a:xfrm>
                  <a:off x="4745" y="3010"/>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70" name="Oval 97"/>
                <p:cNvSpPr>
                  <a:spLocks noChangeArrowheads="1"/>
                </p:cNvSpPr>
                <p:nvPr/>
              </p:nvSpPr>
              <p:spPr bwMode="auto">
                <a:xfrm>
                  <a:off x="4745" y="2969"/>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71" name="Oval 98"/>
                <p:cNvSpPr>
                  <a:spLocks noChangeArrowheads="1"/>
                </p:cNvSpPr>
                <p:nvPr/>
              </p:nvSpPr>
              <p:spPr bwMode="auto">
                <a:xfrm>
                  <a:off x="4752" y="2934"/>
                  <a:ext cx="295" cy="109"/>
                </a:xfrm>
                <a:prstGeom prst="ellipse">
                  <a:avLst/>
                </a:prstGeom>
                <a:solidFill>
                  <a:srgbClr val="808080"/>
                </a:solidFill>
                <a:ln w="9525">
                  <a:solidFill>
                    <a:schemeClr val="tx1"/>
                  </a:solidFill>
                  <a:round/>
                  <a:headEnd/>
                  <a:tailEnd/>
                </a:ln>
              </p:spPr>
              <p:txBody>
                <a:bodyPr wrap="none" anchor="ctr"/>
                <a:lstStyle/>
                <a:p>
                  <a:endParaRPr lang="en-US"/>
                </a:p>
              </p:txBody>
            </p:sp>
          </p:grpSp>
          <p:grpSp>
            <p:nvGrpSpPr>
              <p:cNvPr id="9236" name="Group 99"/>
              <p:cNvGrpSpPr>
                <a:grpSpLocks/>
              </p:cNvGrpSpPr>
              <p:nvPr/>
            </p:nvGrpSpPr>
            <p:grpSpPr bwMode="auto">
              <a:xfrm>
                <a:off x="4920" y="2148"/>
                <a:ext cx="302" cy="226"/>
                <a:chOff x="4745" y="2934"/>
                <a:chExt cx="302" cy="226"/>
              </a:xfrm>
            </p:grpSpPr>
            <p:sp>
              <p:nvSpPr>
                <p:cNvPr id="9264" name="Oval 100"/>
                <p:cNvSpPr>
                  <a:spLocks noChangeArrowheads="1"/>
                </p:cNvSpPr>
                <p:nvPr/>
              </p:nvSpPr>
              <p:spPr bwMode="auto">
                <a:xfrm>
                  <a:off x="4745" y="3051"/>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65" name="Oval 101"/>
                <p:cNvSpPr>
                  <a:spLocks noChangeArrowheads="1"/>
                </p:cNvSpPr>
                <p:nvPr/>
              </p:nvSpPr>
              <p:spPr bwMode="auto">
                <a:xfrm>
                  <a:off x="4745" y="3010"/>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66" name="Oval 102"/>
                <p:cNvSpPr>
                  <a:spLocks noChangeArrowheads="1"/>
                </p:cNvSpPr>
                <p:nvPr/>
              </p:nvSpPr>
              <p:spPr bwMode="auto">
                <a:xfrm>
                  <a:off x="4745" y="2969"/>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67" name="Oval 103"/>
                <p:cNvSpPr>
                  <a:spLocks noChangeArrowheads="1"/>
                </p:cNvSpPr>
                <p:nvPr/>
              </p:nvSpPr>
              <p:spPr bwMode="auto">
                <a:xfrm>
                  <a:off x="4752" y="2934"/>
                  <a:ext cx="295" cy="109"/>
                </a:xfrm>
                <a:prstGeom prst="ellipse">
                  <a:avLst/>
                </a:prstGeom>
                <a:solidFill>
                  <a:srgbClr val="808080"/>
                </a:solidFill>
                <a:ln w="9525">
                  <a:solidFill>
                    <a:schemeClr val="tx1"/>
                  </a:solidFill>
                  <a:round/>
                  <a:headEnd/>
                  <a:tailEnd/>
                </a:ln>
              </p:spPr>
              <p:txBody>
                <a:bodyPr wrap="none" anchor="ctr"/>
                <a:lstStyle/>
                <a:p>
                  <a:endParaRPr lang="en-US"/>
                </a:p>
              </p:txBody>
            </p:sp>
          </p:grpSp>
          <p:grpSp>
            <p:nvGrpSpPr>
              <p:cNvPr id="9237" name="Group 104"/>
              <p:cNvGrpSpPr>
                <a:grpSpLocks/>
              </p:cNvGrpSpPr>
              <p:nvPr/>
            </p:nvGrpSpPr>
            <p:grpSpPr bwMode="auto">
              <a:xfrm>
                <a:off x="4736" y="2455"/>
                <a:ext cx="302" cy="226"/>
                <a:chOff x="4745" y="2934"/>
                <a:chExt cx="302" cy="226"/>
              </a:xfrm>
            </p:grpSpPr>
            <p:sp>
              <p:nvSpPr>
                <p:cNvPr id="9260" name="Oval 105"/>
                <p:cNvSpPr>
                  <a:spLocks noChangeArrowheads="1"/>
                </p:cNvSpPr>
                <p:nvPr/>
              </p:nvSpPr>
              <p:spPr bwMode="auto">
                <a:xfrm>
                  <a:off x="4745" y="3051"/>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61" name="Oval 106"/>
                <p:cNvSpPr>
                  <a:spLocks noChangeArrowheads="1"/>
                </p:cNvSpPr>
                <p:nvPr/>
              </p:nvSpPr>
              <p:spPr bwMode="auto">
                <a:xfrm>
                  <a:off x="4745" y="3010"/>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62" name="Oval 107"/>
                <p:cNvSpPr>
                  <a:spLocks noChangeArrowheads="1"/>
                </p:cNvSpPr>
                <p:nvPr/>
              </p:nvSpPr>
              <p:spPr bwMode="auto">
                <a:xfrm>
                  <a:off x="4745" y="2969"/>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63" name="Oval 108"/>
                <p:cNvSpPr>
                  <a:spLocks noChangeArrowheads="1"/>
                </p:cNvSpPr>
                <p:nvPr/>
              </p:nvSpPr>
              <p:spPr bwMode="auto">
                <a:xfrm>
                  <a:off x="4752" y="2934"/>
                  <a:ext cx="295" cy="109"/>
                </a:xfrm>
                <a:prstGeom prst="ellipse">
                  <a:avLst/>
                </a:prstGeom>
                <a:solidFill>
                  <a:srgbClr val="808080"/>
                </a:solidFill>
                <a:ln w="9525">
                  <a:solidFill>
                    <a:schemeClr val="tx1"/>
                  </a:solidFill>
                  <a:round/>
                  <a:headEnd/>
                  <a:tailEnd/>
                </a:ln>
              </p:spPr>
              <p:txBody>
                <a:bodyPr wrap="none" anchor="ctr"/>
                <a:lstStyle/>
                <a:p>
                  <a:endParaRPr lang="en-US"/>
                </a:p>
              </p:txBody>
            </p:sp>
          </p:grpSp>
          <p:grpSp>
            <p:nvGrpSpPr>
              <p:cNvPr id="9238" name="Group 109"/>
              <p:cNvGrpSpPr>
                <a:grpSpLocks/>
              </p:cNvGrpSpPr>
              <p:nvPr/>
            </p:nvGrpSpPr>
            <p:grpSpPr bwMode="auto">
              <a:xfrm>
                <a:off x="4937" y="3022"/>
                <a:ext cx="302" cy="226"/>
                <a:chOff x="4745" y="2934"/>
                <a:chExt cx="302" cy="226"/>
              </a:xfrm>
            </p:grpSpPr>
            <p:sp>
              <p:nvSpPr>
                <p:cNvPr id="9256" name="Oval 110"/>
                <p:cNvSpPr>
                  <a:spLocks noChangeArrowheads="1"/>
                </p:cNvSpPr>
                <p:nvPr/>
              </p:nvSpPr>
              <p:spPr bwMode="auto">
                <a:xfrm>
                  <a:off x="4745" y="3051"/>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7" name="Oval 111"/>
                <p:cNvSpPr>
                  <a:spLocks noChangeArrowheads="1"/>
                </p:cNvSpPr>
                <p:nvPr/>
              </p:nvSpPr>
              <p:spPr bwMode="auto">
                <a:xfrm>
                  <a:off x="4745" y="3010"/>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8" name="Oval 112"/>
                <p:cNvSpPr>
                  <a:spLocks noChangeArrowheads="1"/>
                </p:cNvSpPr>
                <p:nvPr/>
              </p:nvSpPr>
              <p:spPr bwMode="auto">
                <a:xfrm>
                  <a:off x="4745" y="2969"/>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9" name="Oval 113"/>
                <p:cNvSpPr>
                  <a:spLocks noChangeArrowheads="1"/>
                </p:cNvSpPr>
                <p:nvPr/>
              </p:nvSpPr>
              <p:spPr bwMode="auto">
                <a:xfrm>
                  <a:off x="4752" y="2934"/>
                  <a:ext cx="295" cy="109"/>
                </a:xfrm>
                <a:prstGeom prst="ellipse">
                  <a:avLst/>
                </a:prstGeom>
                <a:solidFill>
                  <a:srgbClr val="808080"/>
                </a:solidFill>
                <a:ln w="9525">
                  <a:solidFill>
                    <a:schemeClr val="tx1"/>
                  </a:solidFill>
                  <a:round/>
                  <a:headEnd/>
                  <a:tailEnd/>
                </a:ln>
              </p:spPr>
              <p:txBody>
                <a:bodyPr wrap="none" anchor="ctr"/>
                <a:lstStyle/>
                <a:p>
                  <a:endParaRPr lang="en-US"/>
                </a:p>
              </p:txBody>
            </p:sp>
          </p:grpSp>
          <p:grpSp>
            <p:nvGrpSpPr>
              <p:cNvPr id="9239" name="Group 114"/>
              <p:cNvGrpSpPr>
                <a:grpSpLocks/>
              </p:cNvGrpSpPr>
              <p:nvPr/>
            </p:nvGrpSpPr>
            <p:grpSpPr bwMode="auto">
              <a:xfrm>
                <a:off x="4736" y="2768"/>
                <a:ext cx="302" cy="226"/>
                <a:chOff x="4745" y="2934"/>
                <a:chExt cx="302" cy="226"/>
              </a:xfrm>
            </p:grpSpPr>
            <p:sp>
              <p:nvSpPr>
                <p:cNvPr id="9252" name="Oval 115"/>
                <p:cNvSpPr>
                  <a:spLocks noChangeArrowheads="1"/>
                </p:cNvSpPr>
                <p:nvPr/>
              </p:nvSpPr>
              <p:spPr bwMode="auto">
                <a:xfrm>
                  <a:off x="4745" y="3051"/>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3" name="Oval 116"/>
                <p:cNvSpPr>
                  <a:spLocks noChangeArrowheads="1"/>
                </p:cNvSpPr>
                <p:nvPr/>
              </p:nvSpPr>
              <p:spPr bwMode="auto">
                <a:xfrm>
                  <a:off x="4745" y="3010"/>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4" name="Oval 117"/>
                <p:cNvSpPr>
                  <a:spLocks noChangeArrowheads="1"/>
                </p:cNvSpPr>
                <p:nvPr/>
              </p:nvSpPr>
              <p:spPr bwMode="auto">
                <a:xfrm>
                  <a:off x="4745" y="2969"/>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5" name="Oval 118"/>
                <p:cNvSpPr>
                  <a:spLocks noChangeArrowheads="1"/>
                </p:cNvSpPr>
                <p:nvPr/>
              </p:nvSpPr>
              <p:spPr bwMode="auto">
                <a:xfrm>
                  <a:off x="4752" y="2934"/>
                  <a:ext cx="295" cy="109"/>
                </a:xfrm>
                <a:prstGeom prst="ellipse">
                  <a:avLst/>
                </a:prstGeom>
                <a:solidFill>
                  <a:srgbClr val="808080"/>
                </a:solidFill>
                <a:ln w="9525">
                  <a:solidFill>
                    <a:schemeClr val="tx1"/>
                  </a:solidFill>
                  <a:round/>
                  <a:headEnd/>
                  <a:tailEnd/>
                </a:ln>
              </p:spPr>
              <p:txBody>
                <a:bodyPr wrap="none" anchor="ctr"/>
                <a:lstStyle/>
                <a:p>
                  <a:endParaRPr lang="en-US"/>
                </a:p>
              </p:txBody>
            </p:sp>
          </p:grpSp>
          <p:grpSp>
            <p:nvGrpSpPr>
              <p:cNvPr id="9240" name="Group 119"/>
              <p:cNvGrpSpPr>
                <a:grpSpLocks/>
              </p:cNvGrpSpPr>
              <p:nvPr/>
            </p:nvGrpSpPr>
            <p:grpSpPr bwMode="auto">
              <a:xfrm>
                <a:off x="4930" y="3322"/>
                <a:ext cx="302" cy="226"/>
                <a:chOff x="4745" y="2934"/>
                <a:chExt cx="302" cy="226"/>
              </a:xfrm>
            </p:grpSpPr>
            <p:sp>
              <p:nvSpPr>
                <p:cNvPr id="9248" name="Oval 120"/>
                <p:cNvSpPr>
                  <a:spLocks noChangeArrowheads="1"/>
                </p:cNvSpPr>
                <p:nvPr/>
              </p:nvSpPr>
              <p:spPr bwMode="auto">
                <a:xfrm>
                  <a:off x="4745" y="3051"/>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49" name="Oval 121"/>
                <p:cNvSpPr>
                  <a:spLocks noChangeArrowheads="1"/>
                </p:cNvSpPr>
                <p:nvPr/>
              </p:nvSpPr>
              <p:spPr bwMode="auto">
                <a:xfrm>
                  <a:off x="4745" y="3010"/>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0" name="Oval 122"/>
                <p:cNvSpPr>
                  <a:spLocks noChangeArrowheads="1"/>
                </p:cNvSpPr>
                <p:nvPr/>
              </p:nvSpPr>
              <p:spPr bwMode="auto">
                <a:xfrm>
                  <a:off x="4745" y="2969"/>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51" name="Oval 123"/>
                <p:cNvSpPr>
                  <a:spLocks noChangeArrowheads="1"/>
                </p:cNvSpPr>
                <p:nvPr/>
              </p:nvSpPr>
              <p:spPr bwMode="auto">
                <a:xfrm>
                  <a:off x="4752" y="2934"/>
                  <a:ext cx="295" cy="109"/>
                </a:xfrm>
                <a:prstGeom prst="ellipse">
                  <a:avLst/>
                </a:prstGeom>
                <a:solidFill>
                  <a:srgbClr val="808080"/>
                </a:solidFill>
                <a:ln w="9525">
                  <a:solidFill>
                    <a:schemeClr val="tx1"/>
                  </a:solidFill>
                  <a:round/>
                  <a:headEnd/>
                  <a:tailEnd/>
                </a:ln>
              </p:spPr>
              <p:txBody>
                <a:bodyPr wrap="none" anchor="ctr"/>
                <a:lstStyle/>
                <a:p>
                  <a:endParaRPr lang="en-US"/>
                </a:p>
              </p:txBody>
            </p:sp>
          </p:grpSp>
          <p:grpSp>
            <p:nvGrpSpPr>
              <p:cNvPr id="9241" name="Group 124"/>
              <p:cNvGrpSpPr>
                <a:grpSpLocks/>
              </p:cNvGrpSpPr>
              <p:nvPr/>
            </p:nvGrpSpPr>
            <p:grpSpPr bwMode="auto">
              <a:xfrm>
                <a:off x="4744" y="3581"/>
                <a:ext cx="302" cy="226"/>
                <a:chOff x="4745" y="2934"/>
                <a:chExt cx="302" cy="226"/>
              </a:xfrm>
            </p:grpSpPr>
            <p:sp>
              <p:nvSpPr>
                <p:cNvPr id="9244" name="Oval 125"/>
                <p:cNvSpPr>
                  <a:spLocks noChangeArrowheads="1"/>
                </p:cNvSpPr>
                <p:nvPr/>
              </p:nvSpPr>
              <p:spPr bwMode="auto">
                <a:xfrm>
                  <a:off x="4745" y="3051"/>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45" name="Oval 126"/>
                <p:cNvSpPr>
                  <a:spLocks noChangeArrowheads="1"/>
                </p:cNvSpPr>
                <p:nvPr/>
              </p:nvSpPr>
              <p:spPr bwMode="auto">
                <a:xfrm>
                  <a:off x="4745" y="3010"/>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46" name="Oval 127"/>
                <p:cNvSpPr>
                  <a:spLocks noChangeArrowheads="1"/>
                </p:cNvSpPr>
                <p:nvPr/>
              </p:nvSpPr>
              <p:spPr bwMode="auto">
                <a:xfrm>
                  <a:off x="4745" y="2969"/>
                  <a:ext cx="295" cy="109"/>
                </a:xfrm>
                <a:prstGeom prst="ellipse">
                  <a:avLst/>
                </a:prstGeom>
                <a:solidFill>
                  <a:srgbClr val="808080"/>
                </a:solidFill>
                <a:ln w="9525">
                  <a:solidFill>
                    <a:schemeClr val="tx1"/>
                  </a:solidFill>
                  <a:round/>
                  <a:headEnd/>
                  <a:tailEnd/>
                </a:ln>
              </p:spPr>
              <p:txBody>
                <a:bodyPr wrap="none" anchor="ctr"/>
                <a:lstStyle/>
                <a:p>
                  <a:endParaRPr lang="en-US"/>
                </a:p>
              </p:txBody>
            </p:sp>
            <p:sp>
              <p:nvSpPr>
                <p:cNvPr id="9247" name="Oval 128"/>
                <p:cNvSpPr>
                  <a:spLocks noChangeArrowheads="1"/>
                </p:cNvSpPr>
                <p:nvPr/>
              </p:nvSpPr>
              <p:spPr bwMode="auto">
                <a:xfrm>
                  <a:off x="4752" y="2934"/>
                  <a:ext cx="295" cy="109"/>
                </a:xfrm>
                <a:prstGeom prst="ellipse">
                  <a:avLst/>
                </a:prstGeom>
                <a:solidFill>
                  <a:srgbClr val="808080"/>
                </a:solidFill>
                <a:ln w="9525">
                  <a:solidFill>
                    <a:schemeClr val="tx1"/>
                  </a:solidFill>
                  <a:round/>
                  <a:headEnd/>
                  <a:tailEnd/>
                </a:ln>
              </p:spPr>
              <p:txBody>
                <a:bodyPr wrap="none" anchor="ctr"/>
                <a:lstStyle/>
                <a:p>
                  <a:endParaRPr lang="en-US"/>
                </a:p>
              </p:txBody>
            </p:sp>
          </p:grpSp>
          <p:sp>
            <p:nvSpPr>
              <p:cNvPr id="9242" name="Rectangle 129"/>
              <p:cNvSpPr>
                <a:spLocks noChangeArrowheads="1"/>
              </p:cNvSpPr>
              <p:nvPr/>
            </p:nvSpPr>
            <p:spPr bwMode="auto">
              <a:xfrm>
                <a:off x="4727" y="1736"/>
                <a:ext cx="526" cy="2102"/>
              </a:xfrm>
              <a:prstGeom prst="rect">
                <a:avLst/>
              </a:prstGeom>
              <a:noFill/>
              <a:ln w="9525">
                <a:solidFill>
                  <a:schemeClr val="tx1"/>
                </a:solidFill>
                <a:miter lim="800000"/>
                <a:headEnd/>
                <a:tailEnd/>
              </a:ln>
            </p:spPr>
            <p:txBody>
              <a:bodyPr wrap="none" anchor="ctr"/>
              <a:lstStyle/>
              <a:p>
                <a:endParaRPr lang="en-US"/>
              </a:p>
            </p:txBody>
          </p:sp>
          <p:sp>
            <p:nvSpPr>
              <p:cNvPr id="9243" name="Text Box 130"/>
              <p:cNvSpPr txBox="1">
                <a:spLocks noChangeArrowheads="1"/>
              </p:cNvSpPr>
              <p:nvPr/>
            </p:nvSpPr>
            <p:spPr bwMode="auto">
              <a:xfrm>
                <a:off x="4680" y="1395"/>
                <a:ext cx="753" cy="357"/>
              </a:xfrm>
              <a:prstGeom prst="rect">
                <a:avLst/>
              </a:prstGeom>
              <a:noFill/>
              <a:ln w="9525">
                <a:noFill/>
                <a:miter lim="800000"/>
                <a:headEnd/>
                <a:tailEnd/>
              </a:ln>
            </p:spPr>
            <p:txBody>
              <a:bodyPr>
                <a:spAutoFit/>
              </a:bodyPr>
              <a:lstStyle/>
              <a:p>
                <a:pPr algn="l" eaLnBrk="1" hangingPunct="1"/>
                <a:r>
                  <a:rPr lang="en-US" sz="1400">
                    <a:latin typeface="Futura Bk" pitchFamily="34" charset="0"/>
                  </a:rPr>
                  <a:t>Data Base</a:t>
                </a:r>
              </a:p>
            </p:txBody>
          </p:sp>
        </p:grpSp>
        <p:grpSp>
          <p:nvGrpSpPr>
            <p:cNvPr id="9225" name="Group 131"/>
            <p:cNvGrpSpPr>
              <a:grpSpLocks/>
            </p:cNvGrpSpPr>
            <p:nvPr/>
          </p:nvGrpSpPr>
          <p:grpSpPr bwMode="auto">
            <a:xfrm>
              <a:off x="105" y="1755"/>
              <a:ext cx="1451" cy="2133"/>
              <a:chOff x="105" y="1755"/>
              <a:chExt cx="1451" cy="2133"/>
            </a:xfrm>
          </p:grpSpPr>
          <p:pic>
            <p:nvPicPr>
              <p:cNvPr id="9226" name="Picture 132" descr="J0195384"/>
              <p:cNvPicPr>
                <a:picLocks noChangeAspect="1" noChangeArrowheads="1"/>
              </p:cNvPicPr>
              <p:nvPr/>
            </p:nvPicPr>
            <p:blipFill>
              <a:blip r:embed="rId3" cstate="print"/>
              <a:srcRect/>
              <a:stretch>
                <a:fillRect/>
              </a:stretch>
            </p:blipFill>
            <p:spPr bwMode="auto">
              <a:xfrm>
                <a:off x="105" y="2033"/>
                <a:ext cx="282" cy="288"/>
              </a:xfrm>
              <a:prstGeom prst="rect">
                <a:avLst/>
              </a:prstGeom>
              <a:noFill/>
              <a:ln w="9525">
                <a:noFill/>
                <a:miter lim="800000"/>
                <a:headEnd/>
                <a:tailEnd/>
              </a:ln>
            </p:spPr>
          </p:pic>
          <p:pic>
            <p:nvPicPr>
              <p:cNvPr id="9227" name="Picture 133" descr="J0195384"/>
              <p:cNvPicPr>
                <a:picLocks noChangeAspect="1" noChangeArrowheads="1"/>
              </p:cNvPicPr>
              <p:nvPr/>
            </p:nvPicPr>
            <p:blipFill>
              <a:blip r:embed="rId4" cstate="print"/>
              <a:srcRect/>
              <a:stretch>
                <a:fillRect/>
              </a:stretch>
            </p:blipFill>
            <p:spPr bwMode="auto">
              <a:xfrm>
                <a:off x="106" y="2645"/>
                <a:ext cx="282" cy="288"/>
              </a:xfrm>
              <a:prstGeom prst="rect">
                <a:avLst/>
              </a:prstGeom>
              <a:noFill/>
              <a:ln w="9525">
                <a:noFill/>
                <a:miter lim="800000"/>
                <a:headEnd/>
                <a:tailEnd/>
              </a:ln>
            </p:spPr>
          </p:pic>
          <p:pic>
            <p:nvPicPr>
              <p:cNvPr id="9228" name="Picture 134" descr="J0195384"/>
              <p:cNvPicPr>
                <a:picLocks noChangeAspect="1" noChangeArrowheads="1"/>
              </p:cNvPicPr>
              <p:nvPr/>
            </p:nvPicPr>
            <p:blipFill>
              <a:blip r:embed="rId5" cstate="print"/>
              <a:srcRect/>
              <a:stretch>
                <a:fillRect/>
              </a:stretch>
            </p:blipFill>
            <p:spPr bwMode="auto">
              <a:xfrm>
                <a:off x="112" y="3356"/>
                <a:ext cx="282" cy="288"/>
              </a:xfrm>
              <a:prstGeom prst="rect">
                <a:avLst/>
              </a:prstGeom>
              <a:noFill/>
              <a:ln w="9525">
                <a:noFill/>
                <a:miter lim="800000"/>
                <a:headEnd/>
                <a:tailEnd/>
              </a:ln>
            </p:spPr>
          </p:pic>
          <p:sp>
            <p:nvSpPr>
              <p:cNvPr id="9229" name="Cloud"/>
              <p:cNvSpPr>
                <a:spLocks noChangeAspect="1" noEditPoints="1" noChangeArrowheads="1"/>
              </p:cNvSpPr>
              <p:nvPr/>
            </p:nvSpPr>
            <p:spPr bwMode="auto">
              <a:xfrm rot="-5400000">
                <a:off x="-371" y="2635"/>
                <a:ext cx="2133" cy="373"/>
              </a:xfrm>
              <a:custGeom>
                <a:avLst/>
                <a:gdLst>
                  <a:gd name="T0" fmla="*/ 1 w 21600"/>
                  <a:gd name="T1" fmla="*/ 3 h 21600"/>
                  <a:gd name="T2" fmla="*/ 105 w 21600"/>
                  <a:gd name="T3" fmla="*/ 6 h 21600"/>
                  <a:gd name="T4" fmla="*/ 210 w 21600"/>
                  <a:gd name="T5" fmla="*/ 3 h 21600"/>
                  <a:gd name="T6" fmla="*/ 105 w 21600"/>
                  <a:gd name="T7" fmla="*/ 0 h 21600"/>
                  <a:gd name="T8" fmla="*/ 0 60000 65536"/>
                  <a:gd name="T9" fmla="*/ 0 60000 65536"/>
                  <a:gd name="T10" fmla="*/ 0 60000 65536"/>
                  <a:gd name="T11" fmla="*/ 0 60000 65536"/>
                  <a:gd name="T12" fmla="*/ 2977 w 21600"/>
                  <a:gd name="T13" fmla="*/ 3243 h 21600"/>
                  <a:gd name="T14" fmla="*/ 17084 w 21600"/>
                  <a:gd name="T15" fmla="*/ 17315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E7D"/>
              </a:solidFill>
              <a:ln w="9525">
                <a:solidFill>
                  <a:srgbClr val="000000"/>
                </a:solidFill>
                <a:miter lim="800000"/>
                <a:headEnd/>
                <a:tailEnd/>
              </a:ln>
            </p:spPr>
            <p:txBody>
              <a:bodyPr rot="10800000"/>
              <a:lstStyle/>
              <a:p>
                <a:pPr algn="l" eaLnBrk="1" hangingPunct="1"/>
                <a:r>
                  <a:rPr lang="en-US" sz="1800">
                    <a:latin typeface="Futura Bk" pitchFamily="34" charset="0"/>
                  </a:rPr>
                  <a:t>      I n t e r n e t</a:t>
                </a:r>
              </a:p>
            </p:txBody>
          </p:sp>
          <p:sp>
            <p:nvSpPr>
              <p:cNvPr id="9230" name="Rectangle 136"/>
              <p:cNvSpPr>
                <a:spLocks noChangeArrowheads="1"/>
              </p:cNvSpPr>
              <p:nvPr/>
            </p:nvSpPr>
            <p:spPr bwMode="auto">
              <a:xfrm>
                <a:off x="1225" y="2373"/>
                <a:ext cx="331" cy="842"/>
              </a:xfrm>
              <a:prstGeom prst="rect">
                <a:avLst/>
              </a:prstGeom>
              <a:noFill/>
              <a:ln w="9525">
                <a:solidFill>
                  <a:schemeClr val="tx1"/>
                </a:solidFill>
                <a:miter lim="800000"/>
                <a:headEnd/>
                <a:tailEnd/>
              </a:ln>
            </p:spPr>
            <p:txBody>
              <a:bodyPr vert="eaVert" wrap="none" anchor="ctr"/>
              <a:lstStyle/>
              <a:p>
                <a:pPr eaLnBrk="1" hangingPunct="1"/>
                <a:r>
                  <a:rPr lang="en-US" sz="1800">
                    <a:latin typeface="Futura Bk" pitchFamily="34" charset="0"/>
                  </a:rPr>
                  <a:t>Proxy Server</a:t>
                </a:r>
              </a:p>
            </p:txBody>
          </p:sp>
          <p:sp>
            <p:nvSpPr>
              <p:cNvPr id="9231" name="Freeform 137"/>
              <p:cNvSpPr>
                <a:spLocks/>
              </p:cNvSpPr>
              <p:nvPr/>
            </p:nvSpPr>
            <p:spPr bwMode="auto">
              <a:xfrm>
                <a:off x="239" y="2308"/>
                <a:ext cx="266" cy="179"/>
              </a:xfrm>
              <a:custGeom>
                <a:avLst/>
                <a:gdLst>
                  <a:gd name="T0" fmla="*/ 0 w 266"/>
                  <a:gd name="T1" fmla="*/ 0 h 179"/>
                  <a:gd name="T2" fmla="*/ 103 w 266"/>
                  <a:gd name="T3" fmla="*/ 119 h 179"/>
                  <a:gd name="T4" fmla="*/ 266 w 266"/>
                  <a:gd name="T5" fmla="*/ 179 h 179"/>
                  <a:gd name="T6" fmla="*/ 0 60000 65536"/>
                  <a:gd name="T7" fmla="*/ 0 60000 65536"/>
                  <a:gd name="T8" fmla="*/ 0 60000 65536"/>
                  <a:gd name="T9" fmla="*/ 0 w 266"/>
                  <a:gd name="T10" fmla="*/ 0 h 179"/>
                  <a:gd name="T11" fmla="*/ 266 w 266"/>
                  <a:gd name="T12" fmla="*/ 179 h 179"/>
                </a:gdLst>
                <a:ahLst/>
                <a:cxnLst>
                  <a:cxn ang="T6">
                    <a:pos x="T0" y="T1"/>
                  </a:cxn>
                  <a:cxn ang="T7">
                    <a:pos x="T2" y="T3"/>
                  </a:cxn>
                  <a:cxn ang="T8">
                    <a:pos x="T4" y="T5"/>
                  </a:cxn>
                </a:cxnLst>
                <a:rect l="T9" t="T10" r="T11" b="T12"/>
                <a:pathLst>
                  <a:path w="266" h="179">
                    <a:moveTo>
                      <a:pt x="0" y="0"/>
                    </a:moveTo>
                    <a:cubicBezTo>
                      <a:pt x="29" y="44"/>
                      <a:pt x="59" y="89"/>
                      <a:pt x="103" y="119"/>
                    </a:cubicBezTo>
                    <a:cubicBezTo>
                      <a:pt x="147" y="149"/>
                      <a:pt x="248" y="156"/>
                      <a:pt x="266" y="179"/>
                    </a:cubicBezTo>
                  </a:path>
                </a:pathLst>
              </a:custGeom>
              <a:noFill/>
              <a:ln w="25400" cap="flat" cmpd="sng">
                <a:solidFill>
                  <a:schemeClr val="tx1"/>
                </a:solidFill>
                <a:prstDash val="solid"/>
                <a:round/>
                <a:headEnd/>
                <a:tailEnd type="stealth" w="lg" len="lg"/>
              </a:ln>
            </p:spPr>
            <p:txBody>
              <a:bodyPr/>
              <a:lstStyle/>
              <a:p>
                <a:endParaRPr lang="en-US"/>
              </a:p>
            </p:txBody>
          </p:sp>
          <p:sp>
            <p:nvSpPr>
              <p:cNvPr id="9232" name="Freeform 138"/>
              <p:cNvSpPr>
                <a:spLocks/>
              </p:cNvSpPr>
              <p:nvPr/>
            </p:nvSpPr>
            <p:spPr bwMode="auto">
              <a:xfrm>
                <a:off x="196" y="3176"/>
                <a:ext cx="353" cy="191"/>
              </a:xfrm>
              <a:custGeom>
                <a:avLst/>
                <a:gdLst>
                  <a:gd name="T0" fmla="*/ 0 w 353"/>
                  <a:gd name="T1" fmla="*/ 191 h 191"/>
                  <a:gd name="T2" fmla="*/ 130 w 353"/>
                  <a:gd name="T3" fmla="*/ 61 h 191"/>
                  <a:gd name="T4" fmla="*/ 353 w 353"/>
                  <a:gd name="T5" fmla="*/ 12 h 191"/>
                  <a:gd name="T6" fmla="*/ 0 60000 65536"/>
                  <a:gd name="T7" fmla="*/ 0 60000 65536"/>
                  <a:gd name="T8" fmla="*/ 0 60000 65536"/>
                  <a:gd name="T9" fmla="*/ 0 w 353"/>
                  <a:gd name="T10" fmla="*/ 0 h 191"/>
                  <a:gd name="T11" fmla="*/ 353 w 353"/>
                  <a:gd name="T12" fmla="*/ 191 h 191"/>
                </a:gdLst>
                <a:ahLst/>
                <a:cxnLst>
                  <a:cxn ang="T6">
                    <a:pos x="T0" y="T1"/>
                  </a:cxn>
                  <a:cxn ang="T7">
                    <a:pos x="T2" y="T3"/>
                  </a:cxn>
                  <a:cxn ang="T8">
                    <a:pos x="T4" y="T5"/>
                  </a:cxn>
                </a:cxnLst>
                <a:rect l="T9" t="T10" r="T11" b="T12"/>
                <a:pathLst>
                  <a:path w="353" h="191">
                    <a:moveTo>
                      <a:pt x="0" y="191"/>
                    </a:moveTo>
                    <a:cubicBezTo>
                      <a:pt x="35" y="141"/>
                      <a:pt x="71" y="91"/>
                      <a:pt x="130" y="61"/>
                    </a:cubicBezTo>
                    <a:cubicBezTo>
                      <a:pt x="189" y="31"/>
                      <a:pt x="322" y="0"/>
                      <a:pt x="353" y="12"/>
                    </a:cubicBezTo>
                  </a:path>
                </a:pathLst>
              </a:custGeom>
              <a:noFill/>
              <a:ln w="25400" cap="flat" cmpd="sng">
                <a:solidFill>
                  <a:schemeClr val="tx1"/>
                </a:solidFill>
                <a:prstDash val="solid"/>
                <a:round/>
                <a:headEnd/>
                <a:tailEnd type="stealth" w="lg" len="lg"/>
              </a:ln>
            </p:spPr>
            <p:txBody>
              <a:bodyPr/>
              <a:lstStyle/>
              <a:p>
                <a:endParaRPr lang="en-US"/>
              </a:p>
            </p:txBody>
          </p:sp>
          <p:sp>
            <p:nvSpPr>
              <p:cNvPr id="9233" name="Line 139"/>
              <p:cNvSpPr>
                <a:spLocks noChangeShapeType="1"/>
              </p:cNvSpPr>
              <p:nvPr/>
            </p:nvSpPr>
            <p:spPr bwMode="auto">
              <a:xfrm>
                <a:off x="380" y="2824"/>
                <a:ext cx="153" cy="0"/>
              </a:xfrm>
              <a:prstGeom prst="line">
                <a:avLst/>
              </a:prstGeom>
              <a:noFill/>
              <a:ln w="25400">
                <a:solidFill>
                  <a:schemeClr val="tx1"/>
                </a:solidFill>
                <a:round/>
                <a:headEnd/>
                <a:tailEnd type="stealth" w="lg" len="lg"/>
              </a:ln>
            </p:spPr>
            <p:txBody>
              <a:bodyPr/>
              <a:lstStyle/>
              <a:p>
                <a:endParaRPr lang="en-US"/>
              </a:p>
            </p:txBody>
          </p:sp>
          <p:sp>
            <p:nvSpPr>
              <p:cNvPr id="9234" name="AutoShape 140"/>
              <p:cNvSpPr>
                <a:spLocks noChangeArrowheads="1"/>
              </p:cNvSpPr>
              <p:nvPr/>
            </p:nvSpPr>
            <p:spPr bwMode="auto">
              <a:xfrm>
                <a:off x="901" y="2706"/>
                <a:ext cx="322" cy="176"/>
              </a:xfrm>
              <a:prstGeom prst="leftRightArrow">
                <a:avLst>
                  <a:gd name="adj1" fmla="val 50000"/>
                  <a:gd name="adj2" fmla="val 36591"/>
                </a:avLst>
              </a:prstGeom>
              <a:solidFill>
                <a:srgbClr val="3366FF"/>
              </a:solidFill>
              <a:ln w="9525">
                <a:solidFill>
                  <a:schemeClr val="tx1"/>
                </a:solidFill>
                <a:miter lim="800000"/>
                <a:headEnd/>
                <a:tailEnd/>
              </a:ln>
            </p:spPr>
            <p:txBody>
              <a:bodyPr wrap="none" anchor="ctr"/>
              <a:lstStyle/>
              <a:p>
                <a:endParaRPr lang="en-US"/>
              </a:p>
            </p:txBody>
          </p:sp>
        </p:gr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smtClean="0"/>
              <a:t>CERCS Personnel </a:t>
            </a:r>
          </a:p>
        </p:txBody>
      </p:sp>
      <p:sp>
        <p:nvSpPr>
          <p:cNvPr id="12291" name="Rectangle 3"/>
          <p:cNvSpPr>
            <a:spLocks noGrp="1" noChangeArrowheads="1"/>
          </p:cNvSpPr>
          <p:nvPr>
            <p:ph type="body" idx="1"/>
          </p:nvPr>
        </p:nvSpPr>
        <p:spPr>
          <a:xfrm>
            <a:off x="669925" y="1039813"/>
            <a:ext cx="7772400" cy="5554662"/>
          </a:xfrm>
        </p:spPr>
        <p:txBody>
          <a:bodyPr/>
          <a:lstStyle/>
          <a:p>
            <a:pPr>
              <a:lnSpc>
                <a:spcPct val="90000"/>
              </a:lnSpc>
            </a:pPr>
            <a:r>
              <a:rPr lang="en-US" sz="2000" dirty="0" smtClean="0"/>
              <a:t>Faculty</a:t>
            </a:r>
          </a:p>
          <a:p>
            <a:pPr lvl="1">
              <a:lnSpc>
                <a:spcPct val="90000"/>
              </a:lnSpc>
            </a:pPr>
            <a:r>
              <a:rPr lang="en-US" sz="1800" dirty="0" err="1" smtClean="0"/>
              <a:t>Mustaque</a:t>
            </a:r>
            <a:r>
              <a:rPr lang="en-US" sz="1800" dirty="0" smtClean="0"/>
              <a:t> </a:t>
            </a:r>
            <a:r>
              <a:rPr lang="en-US" sz="1800" dirty="0" err="1" smtClean="0"/>
              <a:t>Ahamad</a:t>
            </a:r>
            <a:r>
              <a:rPr lang="en-US" sz="1800" dirty="0" smtClean="0"/>
              <a:t>, </a:t>
            </a:r>
            <a:r>
              <a:rPr lang="en-US" sz="1800" b="1" dirty="0" err="1" smtClean="0"/>
              <a:t>Mostafa</a:t>
            </a:r>
            <a:r>
              <a:rPr lang="en-US" sz="1800" b="1" dirty="0" smtClean="0"/>
              <a:t> </a:t>
            </a:r>
            <a:r>
              <a:rPr lang="en-US" sz="1800" b="1" dirty="0" err="1" smtClean="0"/>
              <a:t>Ammar</a:t>
            </a:r>
            <a:r>
              <a:rPr lang="en-US" sz="1800" dirty="0" smtClean="0"/>
              <a:t>, </a:t>
            </a:r>
            <a:r>
              <a:rPr lang="en-US" sz="1800" b="1" dirty="0" smtClean="0"/>
              <a:t>Doug </a:t>
            </a:r>
            <a:r>
              <a:rPr lang="en-US" sz="1800" b="1" dirty="0" err="1" smtClean="0"/>
              <a:t>Blough</a:t>
            </a:r>
            <a:r>
              <a:rPr lang="en-US" sz="1800" b="1" dirty="0" smtClean="0"/>
              <a:t>, Greg Eisenhauer</a:t>
            </a:r>
            <a:r>
              <a:rPr lang="en-US" sz="1800" dirty="0" smtClean="0"/>
              <a:t>, Nick </a:t>
            </a:r>
            <a:r>
              <a:rPr lang="en-US" sz="1800" dirty="0" err="1" smtClean="0"/>
              <a:t>Feamster</a:t>
            </a:r>
            <a:r>
              <a:rPr lang="en-US" sz="1800" b="1" dirty="0" smtClean="0"/>
              <a:t>, Ada </a:t>
            </a:r>
            <a:r>
              <a:rPr lang="en-US" sz="1800" b="1" dirty="0" err="1" smtClean="0"/>
              <a:t>Gavrilovska</a:t>
            </a:r>
            <a:r>
              <a:rPr lang="en-US" sz="1800" dirty="0" smtClean="0"/>
              <a:t>, </a:t>
            </a:r>
            <a:r>
              <a:rPr lang="en-US" sz="1800" b="1" dirty="0" err="1" smtClean="0"/>
              <a:t>Hyesoon</a:t>
            </a:r>
            <a:r>
              <a:rPr lang="en-US" sz="1800" b="1" dirty="0" smtClean="0"/>
              <a:t> Kim</a:t>
            </a:r>
            <a:r>
              <a:rPr lang="en-US" sz="1800" dirty="0" smtClean="0"/>
              <a:t>, </a:t>
            </a:r>
            <a:r>
              <a:rPr lang="en-US" sz="1800" dirty="0" err="1" smtClean="0"/>
              <a:t>Wenke</a:t>
            </a:r>
            <a:r>
              <a:rPr lang="en-US" sz="1800" dirty="0" smtClean="0"/>
              <a:t> Lee, </a:t>
            </a:r>
            <a:r>
              <a:rPr lang="en-US" sz="1800" b="1" dirty="0" smtClean="0"/>
              <a:t>Ling Liu</a:t>
            </a:r>
            <a:r>
              <a:rPr lang="en-US" sz="1800" dirty="0" smtClean="0"/>
              <a:t>, </a:t>
            </a:r>
            <a:r>
              <a:rPr lang="en-US" sz="1800" b="1" dirty="0" err="1" smtClean="0"/>
              <a:t>Saibal</a:t>
            </a:r>
            <a:r>
              <a:rPr lang="en-US" sz="1800" b="1" dirty="0" smtClean="0"/>
              <a:t> </a:t>
            </a:r>
            <a:r>
              <a:rPr lang="en-US" sz="1800" b="1" dirty="0" err="1" smtClean="0"/>
              <a:t>Mukhopadhyay</a:t>
            </a:r>
            <a:r>
              <a:rPr lang="en-US" sz="1800" dirty="0" smtClean="0"/>
              <a:t>, </a:t>
            </a:r>
            <a:r>
              <a:rPr lang="en-US" sz="1800" b="1" dirty="0" err="1" smtClean="0"/>
              <a:t>Mayur</a:t>
            </a:r>
            <a:r>
              <a:rPr lang="en-US" sz="1800" b="1" dirty="0" smtClean="0"/>
              <a:t> </a:t>
            </a:r>
            <a:r>
              <a:rPr lang="en-US" sz="1800" b="1" dirty="0" err="1" smtClean="0"/>
              <a:t>Naik</a:t>
            </a:r>
            <a:r>
              <a:rPr lang="en-US" sz="1800" dirty="0" smtClean="0"/>
              <a:t>, Alex </a:t>
            </a:r>
            <a:r>
              <a:rPr lang="en-US" sz="1800" dirty="0" err="1" smtClean="0"/>
              <a:t>Orso</a:t>
            </a:r>
            <a:r>
              <a:rPr lang="en-US" sz="1800" dirty="0" smtClean="0"/>
              <a:t>, </a:t>
            </a:r>
            <a:r>
              <a:rPr lang="en-US" sz="1800" b="1" dirty="0" err="1" smtClean="0"/>
              <a:t>Santosh</a:t>
            </a:r>
            <a:r>
              <a:rPr lang="en-US" sz="1800" b="1" dirty="0" smtClean="0"/>
              <a:t> </a:t>
            </a:r>
            <a:r>
              <a:rPr lang="en-US" sz="1800" b="1" dirty="0" err="1" smtClean="0"/>
              <a:t>Pande</a:t>
            </a:r>
            <a:r>
              <a:rPr lang="en-US" sz="1800" dirty="0" smtClean="0"/>
              <a:t>, Milos </a:t>
            </a:r>
            <a:r>
              <a:rPr lang="en-US" sz="1800" dirty="0" err="1" smtClean="0"/>
              <a:t>Prvulovic</a:t>
            </a:r>
            <a:r>
              <a:rPr lang="en-US" sz="1800" dirty="0" smtClean="0"/>
              <a:t>, </a:t>
            </a:r>
            <a:r>
              <a:rPr lang="en-US" sz="1800" b="1" dirty="0" err="1" smtClean="0"/>
              <a:t>Calton</a:t>
            </a:r>
            <a:r>
              <a:rPr lang="en-US" sz="1800" b="1" dirty="0" smtClean="0"/>
              <a:t> </a:t>
            </a:r>
            <a:r>
              <a:rPr lang="en-US" sz="1800" b="1" dirty="0" err="1" smtClean="0"/>
              <a:t>Pu</a:t>
            </a:r>
            <a:r>
              <a:rPr lang="en-US" sz="1800" dirty="0" smtClean="0"/>
              <a:t>, </a:t>
            </a:r>
            <a:r>
              <a:rPr lang="en-US" sz="1800" b="1" dirty="0" err="1" smtClean="0"/>
              <a:t>Moin</a:t>
            </a:r>
            <a:r>
              <a:rPr lang="en-US" sz="1800" b="1" dirty="0" smtClean="0"/>
              <a:t> </a:t>
            </a:r>
            <a:r>
              <a:rPr lang="en-US" sz="1800" b="1" dirty="0" err="1" smtClean="0"/>
              <a:t>Qureshi</a:t>
            </a:r>
            <a:r>
              <a:rPr lang="en-US" sz="1800" dirty="0" smtClean="0"/>
              <a:t>, </a:t>
            </a:r>
            <a:r>
              <a:rPr lang="en-US" sz="1800" b="1" dirty="0" smtClean="0"/>
              <a:t>Kishore </a:t>
            </a:r>
            <a:r>
              <a:rPr lang="en-US" sz="1800" b="1" dirty="0" err="1" smtClean="0"/>
              <a:t>Ramachandran</a:t>
            </a:r>
            <a:r>
              <a:rPr lang="en-US" sz="1800" dirty="0" smtClean="0"/>
              <a:t>, Jay </a:t>
            </a:r>
            <a:r>
              <a:rPr lang="en-US" sz="1800" dirty="0" err="1" smtClean="0"/>
              <a:t>Ramanathan</a:t>
            </a:r>
            <a:r>
              <a:rPr lang="en-US" sz="1800" dirty="0" smtClean="0"/>
              <a:t> (Ohio State), Rajiv </a:t>
            </a:r>
            <a:r>
              <a:rPr lang="en-US" sz="1800" dirty="0" err="1" smtClean="0"/>
              <a:t>Ramnath</a:t>
            </a:r>
            <a:r>
              <a:rPr lang="en-US" sz="1800" dirty="0" smtClean="0"/>
              <a:t> (Ohio State), George Riley, David </a:t>
            </a:r>
            <a:r>
              <a:rPr lang="en-US" sz="1800" dirty="0" err="1" smtClean="0"/>
              <a:t>Schimmel</a:t>
            </a:r>
            <a:r>
              <a:rPr lang="en-US" sz="1800" dirty="0" smtClean="0"/>
              <a:t>, </a:t>
            </a:r>
            <a:r>
              <a:rPr lang="en-US" sz="1800" b="1" dirty="0" smtClean="0"/>
              <a:t>Karsten Schwan</a:t>
            </a:r>
            <a:r>
              <a:rPr lang="en-US" sz="1800" dirty="0" smtClean="0"/>
              <a:t>, </a:t>
            </a:r>
            <a:r>
              <a:rPr lang="en-US" sz="1800" b="1" dirty="0" smtClean="0"/>
              <a:t>Magda </a:t>
            </a:r>
            <a:r>
              <a:rPr lang="en-US" sz="1800" b="1" dirty="0" err="1" smtClean="0"/>
              <a:t>Slawenska</a:t>
            </a:r>
            <a:r>
              <a:rPr lang="en-US" sz="1800" dirty="0" smtClean="0"/>
              <a:t>, Chris Stewart (Ohio State), Rich </a:t>
            </a:r>
            <a:r>
              <a:rPr lang="en-US" sz="1800" dirty="0" err="1" smtClean="0"/>
              <a:t>Vuduc</a:t>
            </a:r>
            <a:r>
              <a:rPr lang="en-US" sz="1800" dirty="0" smtClean="0"/>
              <a:t>, Matthew Wolf, </a:t>
            </a:r>
            <a:r>
              <a:rPr lang="en-US" sz="1800" b="1" dirty="0" err="1" smtClean="0"/>
              <a:t>Sudhakar</a:t>
            </a:r>
            <a:r>
              <a:rPr lang="en-US" sz="1800" b="1" dirty="0" smtClean="0"/>
              <a:t> </a:t>
            </a:r>
            <a:r>
              <a:rPr lang="en-US" sz="1800" b="1" dirty="0" err="1" smtClean="0"/>
              <a:t>Yalamanchili</a:t>
            </a:r>
            <a:r>
              <a:rPr lang="en-US" sz="1800" dirty="0" smtClean="0"/>
              <a:t>, </a:t>
            </a:r>
            <a:r>
              <a:rPr lang="en-US" sz="1800" dirty="0" err="1" smtClean="0"/>
              <a:t>Hongyan</a:t>
            </a:r>
            <a:r>
              <a:rPr lang="en-US" sz="1800" dirty="0" smtClean="0"/>
              <a:t> </a:t>
            </a:r>
            <a:r>
              <a:rPr lang="en-US" sz="1800" dirty="0" err="1" smtClean="0"/>
              <a:t>Zha</a:t>
            </a:r>
            <a:r>
              <a:rPr lang="en-US" sz="1800" dirty="0" smtClean="0"/>
              <a:t>, </a:t>
            </a:r>
            <a:r>
              <a:rPr lang="en-US" sz="1800" b="1" dirty="0" err="1" smtClean="0"/>
              <a:t>Xuechen</a:t>
            </a:r>
            <a:r>
              <a:rPr lang="en-US" sz="1800" b="1" dirty="0" smtClean="0"/>
              <a:t> Zhang</a:t>
            </a:r>
            <a:r>
              <a:rPr lang="en-US" sz="1800" dirty="0" smtClean="0"/>
              <a:t>.</a:t>
            </a:r>
          </a:p>
          <a:p>
            <a:pPr>
              <a:lnSpc>
                <a:spcPct val="90000"/>
              </a:lnSpc>
            </a:pPr>
            <a:r>
              <a:rPr lang="en-US" sz="2200" dirty="0" smtClean="0"/>
              <a:t>News </a:t>
            </a:r>
          </a:p>
          <a:p>
            <a:pPr lvl="1">
              <a:lnSpc>
                <a:spcPct val="90000"/>
              </a:lnSpc>
            </a:pPr>
            <a:r>
              <a:rPr lang="en-US" sz="1800" dirty="0" smtClean="0"/>
              <a:t>Mary Jean </a:t>
            </a:r>
            <a:r>
              <a:rPr lang="en-US" sz="1800" dirty="0" err="1" smtClean="0"/>
              <a:t>Harrold</a:t>
            </a:r>
            <a:r>
              <a:rPr lang="en-US" sz="1800" dirty="0" smtClean="0"/>
              <a:t> (deceased), </a:t>
            </a:r>
            <a:r>
              <a:rPr lang="en-US" sz="1800" dirty="0" err="1" smtClean="0"/>
              <a:t>Hsien-Hsin</a:t>
            </a:r>
            <a:r>
              <a:rPr lang="en-US" sz="1800" dirty="0" smtClean="0"/>
              <a:t> Lee (on leave), Joel </a:t>
            </a:r>
            <a:r>
              <a:rPr lang="en-US" sz="1800" dirty="0" err="1" smtClean="0"/>
              <a:t>Saltz</a:t>
            </a:r>
            <a:r>
              <a:rPr lang="en-US" sz="1800" dirty="0" smtClean="0"/>
              <a:t> left Emory (cont. </a:t>
            </a:r>
            <a:r>
              <a:rPr lang="en-US" sz="1800" dirty="0" err="1" smtClean="0"/>
              <a:t>collab</a:t>
            </a:r>
            <a:r>
              <a:rPr lang="en-US" sz="1800" dirty="0" smtClean="0"/>
              <a:t>. </a:t>
            </a:r>
            <a:r>
              <a:rPr lang="en-US" sz="1800" dirty="0"/>
              <a:t>w</a:t>
            </a:r>
            <a:r>
              <a:rPr lang="en-US" sz="1800" dirty="0" smtClean="0"/>
              <a:t>ith ORNL), new faculty hire in CS: </a:t>
            </a:r>
            <a:r>
              <a:rPr lang="en-US" sz="1800" dirty="0" err="1" smtClean="0"/>
              <a:t>Hadi</a:t>
            </a:r>
            <a:r>
              <a:rPr lang="en-US" sz="1800" dirty="0" smtClean="0"/>
              <a:t> </a:t>
            </a:r>
            <a:r>
              <a:rPr lang="en-US" sz="1800" dirty="0" err="1" smtClean="0"/>
              <a:t>Esmaeilzadeh</a:t>
            </a:r>
            <a:r>
              <a:rPr lang="en-US" sz="1800" dirty="0" smtClean="0"/>
              <a:t> (comp. arch.), recruiting in Systems</a:t>
            </a:r>
            <a:endParaRPr lang="en-US" sz="1800" dirty="0"/>
          </a:p>
          <a:p>
            <a:pPr lvl="1">
              <a:lnSpc>
                <a:spcPct val="90000"/>
              </a:lnSpc>
            </a:pPr>
            <a:r>
              <a:rPr lang="en-US" sz="1800" dirty="0" smtClean="0"/>
              <a:t>Ohio State </a:t>
            </a:r>
            <a:r>
              <a:rPr lang="en-US" sz="1800" dirty="0"/>
              <a:t>– CETI program closed as of June </a:t>
            </a:r>
            <a:r>
              <a:rPr lang="en-US" sz="1800" dirty="0" smtClean="0"/>
              <a:t>2013</a:t>
            </a:r>
          </a:p>
          <a:p>
            <a:pPr lvl="1">
              <a:lnSpc>
                <a:spcPct val="90000"/>
              </a:lnSpc>
            </a:pPr>
            <a:endParaRPr lang="en-US" sz="1800" dirty="0" smtClean="0"/>
          </a:p>
          <a:p>
            <a:pPr>
              <a:lnSpc>
                <a:spcPct val="90000"/>
              </a:lnSpc>
            </a:pPr>
            <a:r>
              <a:rPr lang="en-US" sz="2000" dirty="0" smtClean="0"/>
              <a:t>Associated Faculty/Researchers</a:t>
            </a:r>
            <a:endParaRPr lang="en-US" sz="1800" dirty="0" smtClean="0"/>
          </a:p>
          <a:p>
            <a:pPr lvl="1">
              <a:lnSpc>
                <a:spcPct val="90000"/>
              </a:lnSpc>
            </a:pPr>
            <a:r>
              <a:rPr lang="en-US" sz="1800" dirty="0" err="1" smtClean="0"/>
              <a:t>Hasan</a:t>
            </a:r>
            <a:r>
              <a:rPr lang="en-US" sz="1800" dirty="0" smtClean="0"/>
              <a:t> </a:t>
            </a:r>
            <a:r>
              <a:rPr lang="en-US" sz="1800" dirty="0" err="1" smtClean="0"/>
              <a:t>Abbasi</a:t>
            </a:r>
            <a:r>
              <a:rPr lang="en-US" sz="1800" dirty="0" smtClean="0"/>
              <a:t> (ORNL), Tucker Balch (GT-Robotics), Patrick Bridges (UNM), Ron </a:t>
            </a:r>
            <a:r>
              <a:rPr lang="en-US" sz="1800" dirty="0" err="1" smtClean="0"/>
              <a:t>Brightwell</a:t>
            </a:r>
            <a:r>
              <a:rPr lang="en-US" sz="1800" dirty="0" smtClean="0"/>
              <a:t> (Sandia), Alexander Gray, </a:t>
            </a:r>
            <a:r>
              <a:rPr lang="en-US" sz="1800" dirty="0" err="1" smtClean="0"/>
              <a:t>Irfan</a:t>
            </a:r>
            <a:r>
              <a:rPr lang="en-US" sz="1800" dirty="0" smtClean="0"/>
              <a:t> </a:t>
            </a:r>
            <a:r>
              <a:rPr lang="en-US" sz="1800" dirty="0" err="1" smtClean="0"/>
              <a:t>Essa</a:t>
            </a:r>
            <a:r>
              <a:rPr lang="en-US" sz="1800" dirty="0" smtClean="0"/>
              <a:t>, </a:t>
            </a:r>
            <a:r>
              <a:rPr lang="en-US" sz="1800" dirty="0" err="1" smtClean="0"/>
              <a:t>Yogendra</a:t>
            </a:r>
            <a:r>
              <a:rPr lang="en-US" sz="1800" dirty="0" smtClean="0"/>
              <a:t> Joshi (ME), Scott Klasky (ORNL), </a:t>
            </a:r>
            <a:r>
              <a:rPr lang="en-US" sz="1800" dirty="0" err="1" smtClean="0"/>
              <a:t>Tahsin</a:t>
            </a:r>
            <a:r>
              <a:rPr lang="en-US" sz="1800" dirty="0" smtClean="0"/>
              <a:t> </a:t>
            </a:r>
            <a:r>
              <a:rPr lang="en-US" sz="1800" dirty="0" err="1" smtClean="0"/>
              <a:t>Kurc</a:t>
            </a:r>
            <a:r>
              <a:rPr lang="en-US" sz="1800" dirty="0" smtClean="0"/>
              <a:t> (Emory), Kang Li, Sung </a:t>
            </a:r>
            <a:r>
              <a:rPr lang="en-US" sz="1800" dirty="0" err="1" smtClean="0"/>
              <a:t>Kyu</a:t>
            </a:r>
            <a:r>
              <a:rPr lang="en-US" sz="1800" dirty="0" smtClean="0"/>
              <a:t> Lim, Jay </a:t>
            </a:r>
            <a:r>
              <a:rPr lang="en-US" sz="1800" dirty="0" err="1" smtClean="0"/>
              <a:t>Lofstead</a:t>
            </a:r>
            <a:r>
              <a:rPr lang="en-US" sz="1800" dirty="0" smtClean="0"/>
              <a:t> (Sandia), Arthur </a:t>
            </a:r>
            <a:r>
              <a:rPr lang="en-US" sz="1800" dirty="0" err="1" smtClean="0"/>
              <a:t>Maccabe</a:t>
            </a:r>
            <a:r>
              <a:rPr lang="en-US" sz="1800" dirty="0" smtClean="0"/>
              <a:t> (ORNL), Vincent Mooney, Henry Owen, Jeff Nichols (ORNL), Ron Oldfield (Sandia), Kevin </a:t>
            </a:r>
            <a:r>
              <a:rPr lang="en-US" sz="1800" dirty="0" err="1" smtClean="0"/>
              <a:t>Pedretti</a:t>
            </a:r>
            <a:r>
              <a:rPr lang="en-US" sz="1800" dirty="0" smtClean="0"/>
              <a:t> (Sandia), </a:t>
            </a:r>
            <a:r>
              <a:rPr lang="en-US" sz="1800" dirty="0" err="1" smtClean="0"/>
              <a:t>Kalyan</a:t>
            </a:r>
            <a:r>
              <a:rPr lang="en-US" sz="1800" dirty="0" smtClean="0"/>
              <a:t> </a:t>
            </a:r>
            <a:r>
              <a:rPr lang="en-US" sz="1800" dirty="0" err="1" smtClean="0"/>
              <a:t>Perumalla</a:t>
            </a:r>
            <a:r>
              <a:rPr lang="en-US" sz="1800" dirty="0" smtClean="0"/>
              <a:t> (ORNL), Jeff Vetter (ORNL), Patrick Widener (Sandia), </a:t>
            </a:r>
            <a:r>
              <a:rPr lang="en-US" sz="1800" dirty="0" err="1" smtClean="0"/>
              <a:t>Weikuan</a:t>
            </a:r>
            <a:r>
              <a:rPr lang="en-US" sz="1800" dirty="0" smtClean="0"/>
              <a:t> Yu (Auburn), </a:t>
            </a:r>
            <a:r>
              <a:rPr lang="en-US" sz="1800" dirty="0" err="1" smtClean="0"/>
              <a:t>Zlatko</a:t>
            </a:r>
            <a:r>
              <a:rPr lang="en-US" sz="1800" dirty="0" smtClean="0"/>
              <a:t> </a:t>
            </a:r>
            <a:r>
              <a:rPr lang="en-US" sz="1800" dirty="0" err="1" smtClean="0"/>
              <a:t>Zografski</a:t>
            </a:r>
            <a:r>
              <a:rPr lang="en-US" sz="1800" dirty="0" smtClean="0"/>
              <a:t> (USC).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92125" y="0"/>
            <a:ext cx="7772400" cy="762000"/>
          </a:xfrm>
        </p:spPr>
        <p:txBody>
          <a:bodyPr/>
          <a:lstStyle/>
          <a:p>
            <a:r>
              <a:rPr lang="en-US" b="1" smtClean="0"/>
              <a:t>Industrial Relations</a:t>
            </a:r>
          </a:p>
        </p:txBody>
      </p:sp>
      <p:sp>
        <p:nvSpPr>
          <p:cNvPr id="13315" name="Rectangle 3"/>
          <p:cNvSpPr>
            <a:spLocks noGrp="1" noChangeArrowheads="1"/>
          </p:cNvSpPr>
          <p:nvPr>
            <p:ph type="body" idx="1"/>
          </p:nvPr>
        </p:nvSpPr>
        <p:spPr>
          <a:xfrm>
            <a:off x="604838" y="1096963"/>
            <a:ext cx="7772400" cy="5226050"/>
          </a:xfrm>
        </p:spPr>
        <p:txBody>
          <a:bodyPr/>
          <a:lstStyle/>
          <a:p>
            <a:pPr>
              <a:lnSpc>
                <a:spcPct val="80000"/>
              </a:lnSpc>
            </a:pPr>
            <a:r>
              <a:rPr lang="en-US" sz="2000" dirty="0" smtClean="0"/>
              <a:t>IUCR CERCS Center </a:t>
            </a:r>
          </a:p>
          <a:p>
            <a:pPr lvl="1">
              <a:lnSpc>
                <a:spcPct val="80000"/>
              </a:lnSpc>
            </a:pPr>
            <a:r>
              <a:rPr lang="en-US" sz="1800" dirty="0" smtClean="0"/>
              <a:t>Contributors (GT): </a:t>
            </a:r>
            <a:r>
              <a:rPr lang="en-US" sz="1800" b="1" dirty="0" smtClean="0"/>
              <a:t>AMD</a:t>
            </a:r>
            <a:r>
              <a:rPr lang="en-US" sz="1800" dirty="0" smtClean="0"/>
              <a:t>, </a:t>
            </a:r>
            <a:r>
              <a:rPr lang="en-US" sz="1800" dirty="0" smtClean="0"/>
              <a:t>Cisco, </a:t>
            </a:r>
            <a:r>
              <a:rPr lang="en-US" sz="1800" b="1" dirty="0" smtClean="0"/>
              <a:t>DOE</a:t>
            </a:r>
            <a:r>
              <a:rPr lang="en-US" sz="1800" dirty="0" smtClean="0"/>
              <a:t>, </a:t>
            </a:r>
            <a:r>
              <a:rPr lang="en-US" sz="1800" b="1" dirty="0" smtClean="0"/>
              <a:t>Fujitsu</a:t>
            </a:r>
            <a:r>
              <a:rPr lang="en-US" sz="1800" dirty="0" smtClean="0"/>
              <a:t>, </a:t>
            </a:r>
            <a:r>
              <a:rPr lang="en-US" sz="1800" b="1" dirty="0" smtClean="0"/>
              <a:t>HP, </a:t>
            </a:r>
            <a:r>
              <a:rPr lang="en-US" sz="1800" dirty="0" smtClean="0"/>
              <a:t>IBM</a:t>
            </a:r>
            <a:r>
              <a:rPr lang="en-US" sz="1800" b="1" dirty="0" smtClean="0"/>
              <a:t>, ICE, Intel, </a:t>
            </a:r>
            <a:r>
              <a:rPr lang="en-US" sz="1800" b="1" dirty="0" err="1" smtClean="0"/>
              <a:t>LogicBlox</a:t>
            </a:r>
            <a:r>
              <a:rPr lang="en-US" sz="1800" b="1" dirty="0" smtClean="0"/>
              <a:t>,</a:t>
            </a:r>
            <a:r>
              <a:rPr lang="en-US" sz="1800" dirty="0" smtClean="0"/>
              <a:t> </a:t>
            </a:r>
            <a:r>
              <a:rPr lang="en-US" sz="1800" b="1" dirty="0" smtClean="0"/>
              <a:t>NVIDIA</a:t>
            </a:r>
            <a:r>
              <a:rPr lang="en-US" sz="1800" b="1" dirty="0" smtClean="0"/>
              <a:t>,</a:t>
            </a:r>
            <a:r>
              <a:rPr lang="en-US" sz="1800" dirty="0" smtClean="0"/>
              <a:t> </a:t>
            </a:r>
            <a:r>
              <a:rPr lang="en-US" sz="1800" dirty="0" err="1" smtClean="0"/>
              <a:t>OSISoft</a:t>
            </a:r>
            <a:r>
              <a:rPr lang="en-US" sz="1800" dirty="0" smtClean="0"/>
              <a:t>,  </a:t>
            </a:r>
            <a:r>
              <a:rPr lang="en-US" sz="1800" b="1" dirty="0" smtClean="0"/>
              <a:t>Samsung</a:t>
            </a:r>
            <a:r>
              <a:rPr lang="en-US" sz="1800" dirty="0" smtClean="0"/>
              <a:t>, </a:t>
            </a:r>
            <a:r>
              <a:rPr lang="en-US" sz="1800" b="1" dirty="0" smtClean="0"/>
              <a:t>VMware,</a:t>
            </a:r>
            <a:r>
              <a:rPr lang="en-US" sz="1800" dirty="0" smtClean="0"/>
              <a:t> </a:t>
            </a:r>
            <a:r>
              <a:rPr lang="en-US" sz="1800" dirty="0" smtClean="0"/>
              <a:t>Yahoo</a:t>
            </a:r>
            <a:endParaRPr lang="en-US" sz="1800" b="1" dirty="0" smtClean="0"/>
          </a:p>
          <a:p>
            <a:pPr lvl="1">
              <a:lnSpc>
                <a:spcPct val="80000"/>
              </a:lnSpc>
            </a:pPr>
            <a:r>
              <a:rPr lang="en-US" sz="1800" dirty="0" smtClean="0"/>
              <a:t>Industry Workshops and Industrial Advisory </a:t>
            </a:r>
            <a:r>
              <a:rPr lang="en-US" sz="1800" dirty="0" smtClean="0"/>
              <a:t>Board</a:t>
            </a:r>
            <a:endParaRPr lang="en-US" sz="1800" dirty="0" smtClean="0"/>
          </a:p>
          <a:p>
            <a:pPr>
              <a:lnSpc>
                <a:spcPct val="80000"/>
              </a:lnSpc>
            </a:pPr>
            <a:r>
              <a:rPr lang="en-US" sz="2000" dirty="0" smtClean="0"/>
              <a:t>Joint </a:t>
            </a:r>
            <a:r>
              <a:rPr lang="en-US" sz="2000" dirty="0" smtClean="0"/>
              <a:t>initiatives</a:t>
            </a:r>
          </a:p>
          <a:p>
            <a:pPr lvl="1">
              <a:lnSpc>
                <a:spcPct val="80000"/>
              </a:lnSpc>
            </a:pPr>
            <a:r>
              <a:rPr lang="en-US" sz="1800" dirty="0" smtClean="0"/>
              <a:t>planning </a:t>
            </a:r>
            <a:r>
              <a:rPr lang="en-US" sz="1800" dirty="0" smtClean="0"/>
              <a:t>for IUCR CERCS II, </a:t>
            </a:r>
            <a:r>
              <a:rPr lang="en-US" sz="1800" dirty="0" err="1" smtClean="0"/>
              <a:t>NSFCloud</a:t>
            </a:r>
            <a:r>
              <a:rPr lang="en-US" sz="1800" dirty="0" smtClean="0"/>
              <a:t> proposal, new DOE joint initiatives, CMU/Intel ISTC </a:t>
            </a:r>
            <a:r>
              <a:rPr lang="en-US" sz="1800" dirty="0" smtClean="0"/>
              <a:t>collaborations, </a:t>
            </a:r>
            <a:r>
              <a:rPr lang="en-US" sz="1800" smtClean="0"/>
              <a:t>disaster recovery, </a:t>
            </a:r>
            <a:r>
              <a:rPr lang="en-US" sz="1800" dirty="0" smtClean="0"/>
              <a:t>…</a:t>
            </a:r>
            <a:endParaRPr lang="en-US" sz="2000" dirty="0" smtClean="0"/>
          </a:p>
          <a:p>
            <a:pPr>
              <a:lnSpc>
                <a:spcPct val="80000"/>
              </a:lnSpc>
            </a:pPr>
            <a:r>
              <a:rPr lang="en-US" sz="2000" dirty="0" smtClean="0"/>
              <a:t>Internship Program</a:t>
            </a:r>
          </a:p>
          <a:p>
            <a:pPr lvl="1">
              <a:lnSpc>
                <a:spcPct val="80000"/>
              </a:lnSpc>
            </a:pPr>
            <a:r>
              <a:rPr lang="en-US" sz="1800" b="1" dirty="0" smtClean="0"/>
              <a:t>Adobe</a:t>
            </a:r>
            <a:r>
              <a:rPr lang="en-US" sz="1800" dirty="0" smtClean="0"/>
              <a:t>,</a:t>
            </a:r>
            <a:r>
              <a:rPr lang="en-US" sz="1800" b="1" dirty="0" smtClean="0"/>
              <a:t> Amazon</a:t>
            </a:r>
            <a:r>
              <a:rPr lang="en-US" sz="1800" dirty="0" smtClean="0"/>
              <a:t>, </a:t>
            </a:r>
            <a:r>
              <a:rPr lang="en-US" sz="1800" b="1" dirty="0" smtClean="0"/>
              <a:t>Avaya</a:t>
            </a:r>
            <a:r>
              <a:rPr lang="en-US" sz="1800" dirty="0" smtClean="0"/>
              <a:t>, </a:t>
            </a:r>
            <a:r>
              <a:rPr lang="en-US" sz="1800" b="1" dirty="0" smtClean="0"/>
              <a:t>ATT</a:t>
            </a:r>
            <a:r>
              <a:rPr lang="en-US" sz="1800" dirty="0" smtClean="0"/>
              <a:t>, CISCO, Dell, Delta,</a:t>
            </a:r>
            <a:r>
              <a:rPr lang="en-US" sz="1800" b="1" dirty="0" smtClean="0"/>
              <a:t> DOE </a:t>
            </a:r>
            <a:r>
              <a:rPr lang="en-US" sz="1800" dirty="0" smtClean="0"/>
              <a:t>(ORNL, Sandia), </a:t>
            </a:r>
            <a:r>
              <a:rPr lang="en-US" sz="1800" b="1" dirty="0" smtClean="0"/>
              <a:t>Google</a:t>
            </a:r>
            <a:r>
              <a:rPr lang="en-US" sz="1800" dirty="0" smtClean="0"/>
              <a:t>, </a:t>
            </a:r>
            <a:r>
              <a:rPr lang="en-US" sz="1800" b="1" dirty="0" smtClean="0"/>
              <a:t>HP</a:t>
            </a:r>
            <a:r>
              <a:rPr lang="en-US" sz="1800" dirty="0" smtClean="0"/>
              <a:t>, </a:t>
            </a:r>
            <a:r>
              <a:rPr lang="en-US" sz="1800" b="1" dirty="0" smtClean="0"/>
              <a:t>IBM</a:t>
            </a:r>
            <a:r>
              <a:rPr lang="en-US" sz="1800" dirty="0" smtClean="0"/>
              <a:t>, ICE, </a:t>
            </a:r>
            <a:r>
              <a:rPr lang="en-US" sz="1800" b="1" dirty="0" smtClean="0"/>
              <a:t>Intel</a:t>
            </a:r>
            <a:r>
              <a:rPr lang="en-US" sz="1800" dirty="0" smtClean="0"/>
              <a:t>, </a:t>
            </a:r>
            <a:r>
              <a:rPr lang="en-US" sz="1800" b="1" dirty="0" smtClean="0"/>
              <a:t>Microsoft</a:t>
            </a:r>
            <a:r>
              <a:rPr lang="en-US" sz="1800" dirty="0" smtClean="0"/>
              <a:t>, (Motorola), NEC Labs, </a:t>
            </a:r>
            <a:r>
              <a:rPr lang="en-US" sz="1800" dirty="0" err="1" smtClean="0"/>
              <a:t>NetApp</a:t>
            </a:r>
            <a:r>
              <a:rPr lang="en-US" sz="1800" dirty="0" smtClean="0"/>
              <a:t>, </a:t>
            </a:r>
            <a:r>
              <a:rPr lang="en-US" sz="1800" b="1" dirty="0" err="1" smtClean="0"/>
              <a:t>QualComm</a:t>
            </a:r>
            <a:r>
              <a:rPr lang="en-US" sz="1800" dirty="0" smtClean="0"/>
              <a:t>, Samsung, SRI, TCS, </a:t>
            </a:r>
            <a:r>
              <a:rPr lang="en-US" sz="1800" b="1" dirty="0" smtClean="0"/>
              <a:t>VMware</a:t>
            </a:r>
            <a:r>
              <a:rPr lang="en-US" sz="1800" dirty="0" smtClean="0"/>
              <a:t>, Wipro, Xerox, </a:t>
            </a:r>
            <a:r>
              <a:rPr lang="en-US" sz="1800" b="1" dirty="0" smtClean="0"/>
              <a:t>Yahoo</a:t>
            </a:r>
            <a:endParaRPr lang="en-US" sz="2000" dirty="0" smtClean="0"/>
          </a:p>
          <a:p>
            <a:pPr>
              <a:lnSpc>
                <a:spcPct val="80000"/>
              </a:lnSpc>
            </a:pPr>
            <a:r>
              <a:rPr lang="en-US" sz="2000" dirty="0" smtClean="0"/>
              <a:t>Evolving relationships:</a:t>
            </a:r>
          </a:p>
          <a:p>
            <a:pPr lvl="1">
              <a:lnSpc>
                <a:spcPct val="80000"/>
              </a:lnSpc>
            </a:pPr>
            <a:r>
              <a:rPr lang="en-US" sz="1800" b="1" dirty="0" smtClean="0"/>
              <a:t>Amazon</a:t>
            </a:r>
            <a:r>
              <a:rPr lang="en-US" sz="1800" dirty="0" smtClean="0"/>
              <a:t>, </a:t>
            </a:r>
            <a:r>
              <a:rPr lang="en-US" sz="1800" b="1" dirty="0" smtClean="0"/>
              <a:t>ATT</a:t>
            </a:r>
            <a:r>
              <a:rPr lang="en-US" sz="1800" dirty="0" smtClean="0"/>
              <a:t>, </a:t>
            </a:r>
            <a:r>
              <a:rPr lang="en-US" sz="1800" dirty="0" smtClean="0"/>
              <a:t>Huawei, </a:t>
            </a:r>
            <a:r>
              <a:rPr lang="en-US" sz="1800" b="1" dirty="0" smtClean="0"/>
              <a:t>Microsoft</a:t>
            </a:r>
            <a:r>
              <a:rPr lang="en-US" sz="1800" dirty="0" smtClean="0"/>
              <a:t>, </a:t>
            </a:r>
            <a:r>
              <a:rPr lang="en-US" sz="1800" b="1" dirty="0" smtClean="0"/>
              <a:t>NEC</a:t>
            </a:r>
            <a:r>
              <a:rPr lang="en-US" sz="1800" dirty="0" smtClean="0"/>
              <a:t>, </a:t>
            </a:r>
            <a:r>
              <a:rPr lang="en-US" sz="1800" b="1" dirty="0" err="1" smtClean="0"/>
              <a:t>NetApp</a:t>
            </a:r>
            <a:r>
              <a:rPr lang="en-US" sz="1800" dirty="0" smtClean="0"/>
              <a:t>, </a:t>
            </a:r>
            <a:r>
              <a:rPr lang="en-US" sz="1800" b="1" dirty="0" err="1" smtClean="0"/>
              <a:t>QualComm</a:t>
            </a:r>
            <a:r>
              <a:rPr lang="en-US" sz="1800" dirty="0" smtClean="0"/>
              <a:t>.</a:t>
            </a:r>
          </a:p>
          <a:p>
            <a:pPr>
              <a:lnSpc>
                <a:spcPct val="80000"/>
              </a:lnSpc>
            </a:pPr>
            <a:r>
              <a:rPr lang="en-US" sz="2000" dirty="0" smtClean="0"/>
              <a:t>Many PhD and MS graduates:</a:t>
            </a:r>
          </a:p>
          <a:p>
            <a:pPr lvl="1">
              <a:lnSpc>
                <a:spcPct val="80000"/>
              </a:lnSpc>
            </a:pPr>
            <a:r>
              <a:rPr lang="en-US" sz="1800" dirty="0" smtClean="0"/>
              <a:t>Univ. </a:t>
            </a:r>
            <a:r>
              <a:rPr lang="en-US" sz="1800" dirty="0" err="1" smtClean="0"/>
              <a:t>Pgh</a:t>
            </a:r>
            <a:r>
              <a:rPr lang="en-US" sz="1800" dirty="0" smtClean="0"/>
              <a:t>., Amazon, ATT, IBM, Intel, Google, Qualcomm, VMware (2), postdocs, …</a:t>
            </a:r>
            <a:endParaRPr lang="en-US"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emplate.new">
  <a:themeElements>
    <a:clrScheme name="pptemplate.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ptemplate.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triangl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pptemplate.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ptemplate.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ptemplate.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ptemplate.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ptemplate.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ptemplate.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ptemplate.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Karsten's HD:fetch-downloads:pptemplate.new</Template>
  <TotalTime>18387</TotalTime>
  <Words>1407</Words>
  <Application>Microsoft Office PowerPoint</Application>
  <PresentationFormat>On-screen Show (4:3)</PresentationFormat>
  <Paragraphs>151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pptemplate.new</vt:lpstr>
      <vt:lpstr>Center for Experimental Research  in Computer Systems  Georgia Institute of Technology Ohio State University</vt:lpstr>
      <vt:lpstr>PowerPoint Presentation</vt:lpstr>
      <vt:lpstr>PowerPoint Presentation</vt:lpstr>
      <vt:lpstr>PowerPoint Presentation</vt:lpstr>
      <vt:lpstr>PowerPoint Presentation</vt:lpstr>
      <vt:lpstr>Strategic Thrusts - Updates</vt:lpstr>
      <vt:lpstr>Strategic Thrusts - Updates</vt:lpstr>
      <vt:lpstr>CERCS Personnel </vt:lpstr>
      <vt:lpstr>Industrial Relations</vt:lpstr>
    </vt:vector>
  </TitlesOfParts>
  <Company>Georgia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CERCS - Creating System Solutions for Future Technologies</dc:title>
  <dc:creator>College of Computing</dc:creator>
  <cp:lastModifiedBy>Karsten</cp:lastModifiedBy>
  <cp:revision>480</cp:revision>
  <cp:lastPrinted>2002-02-05T19:29:06Z</cp:lastPrinted>
  <dcterms:created xsi:type="dcterms:W3CDTF">2010-10-15T02:32:18Z</dcterms:created>
  <dcterms:modified xsi:type="dcterms:W3CDTF">2013-10-16T18:09:20Z</dcterms:modified>
</cp:coreProperties>
</file>