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  <p:sldMasterId id="2147483831" r:id="rId2"/>
  </p:sldMasterIdLst>
  <p:notesMasterIdLst>
    <p:notesMasterId r:id="rId31"/>
  </p:notesMasterIdLst>
  <p:sldIdLst>
    <p:sldId id="493" r:id="rId3"/>
    <p:sldId id="565" r:id="rId4"/>
    <p:sldId id="556" r:id="rId5"/>
    <p:sldId id="494" r:id="rId6"/>
    <p:sldId id="495" r:id="rId7"/>
    <p:sldId id="561" r:id="rId8"/>
    <p:sldId id="567" r:id="rId9"/>
    <p:sldId id="566" r:id="rId10"/>
    <p:sldId id="578" r:id="rId11"/>
    <p:sldId id="580" r:id="rId12"/>
    <p:sldId id="562" r:id="rId13"/>
    <p:sldId id="579" r:id="rId14"/>
    <p:sldId id="563" r:id="rId15"/>
    <p:sldId id="496" r:id="rId16"/>
    <p:sldId id="573" r:id="rId17"/>
    <p:sldId id="569" r:id="rId18"/>
    <p:sldId id="503" r:id="rId19"/>
    <p:sldId id="568" r:id="rId20"/>
    <p:sldId id="570" r:id="rId21"/>
    <p:sldId id="571" r:id="rId22"/>
    <p:sldId id="572" r:id="rId23"/>
    <p:sldId id="576" r:id="rId24"/>
    <p:sldId id="540" r:id="rId25"/>
    <p:sldId id="499" r:id="rId26"/>
    <p:sldId id="577" r:id="rId27"/>
    <p:sldId id="575" r:id="rId28"/>
    <p:sldId id="551" r:id="rId29"/>
    <p:sldId id="393" r:id="rId3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8000"/>
    <a:srgbClr val="000000"/>
    <a:srgbClr val="FFFF99"/>
    <a:srgbClr val="CCFF99"/>
    <a:srgbClr val="FFCC99"/>
    <a:srgbClr val="FFFF66"/>
    <a:srgbClr val="FF9933"/>
    <a:srgbClr val="80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4" autoAdjust="0"/>
    <p:restoredTop sz="94695" autoAdjust="0"/>
  </p:normalViewPr>
  <p:slideViewPr>
    <p:cSldViewPr>
      <p:cViewPr varScale="1">
        <p:scale>
          <a:sx n="205" d="100"/>
          <a:sy n="205" d="100"/>
        </p:scale>
        <p:origin x="-2304" y="-120"/>
      </p:cViewPr>
      <p:guideLst>
        <p:guide orient="horz" pos="4319"/>
        <p:guide pos="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smanne\AppData\Local\Microsoft\Windows\Temporary%20Internet%20Files\Content.Outlook\NCFNW0PA\perf_coupling_figures%20(2).xlsx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482160798149"/>
          <c:y val="0.257943106376409"/>
          <c:w val="0.723514412330507"/>
          <c:h val="0.576171838814266"/>
        </c:manualLayout>
      </c:layout>
      <c:lineChart>
        <c:grouping val="standard"/>
        <c:varyColors val="0"/>
        <c:ser>
          <c:idx val="0"/>
          <c:order val="0"/>
          <c:tx>
            <c:strRef>
              <c:f>Figure1_thermal_coupling!$Z$1</c:f>
              <c:strCache>
                <c:ptCount val="1"/>
                <c:pt idx="0">
                  <c:v>GPU Pow</c:v>
                </c:pt>
              </c:strCache>
            </c:strRef>
          </c:tx>
          <c:spPr>
            <a:ln w="25400" cmpd="tri">
              <a:solidFill>
                <a:schemeClr val="tx2"/>
              </a:solidFill>
              <a:prstDash val="dash"/>
            </a:ln>
          </c:spPr>
          <c:marker>
            <c:symbol val="none"/>
          </c:marker>
          <c:val>
            <c:numRef>
              <c:f>Figure1_thermal_coupling!$Z$6:$Z$361</c:f>
              <c:numCache>
                <c:formatCode>General</c:formatCode>
                <c:ptCount val="356"/>
                <c:pt idx="0">
                  <c:v>1.0</c:v>
                </c:pt>
                <c:pt idx="1">
                  <c:v>1.0</c:v>
                </c:pt>
                <c:pt idx="2">
                  <c:v>1.228455984632711</c:v>
                </c:pt>
                <c:pt idx="3">
                  <c:v>1.45293766973571</c:v>
                </c:pt>
                <c:pt idx="4">
                  <c:v>1.695966085977346</c:v>
                </c:pt>
                <c:pt idx="5">
                  <c:v>1.930847188183084</c:v>
                </c:pt>
                <c:pt idx="6">
                  <c:v>2.163873617274958</c:v>
                </c:pt>
                <c:pt idx="7">
                  <c:v>2.184871166456916</c:v>
                </c:pt>
                <c:pt idx="8">
                  <c:v>2.2014307478307</c:v>
                </c:pt>
                <c:pt idx="9">
                  <c:v>2.197390209975496</c:v>
                </c:pt>
                <c:pt idx="10">
                  <c:v>2.213221169768828</c:v>
                </c:pt>
                <c:pt idx="11">
                  <c:v>2.235543485460683</c:v>
                </c:pt>
                <c:pt idx="12">
                  <c:v>2.23103927932702</c:v>
                </c:pt>
                <c:pt idx="13">
                  <c:v>2.237530635225542</c:v>
                </c:pt>
                <c:pt idx="14">
                  <c:v>2.255613698085712</c:v>
                </c:pt>
                <c:pt idx="15">
                  <c:v>2.260250380870374</c:v>
                </c:pt>
                <c:pt idx="16">
                  <c:v>2.248393720606746</c:v>
                </c:pt>
                <c:pt idx="17">
                  <c:v>2.266741736768894</c:v>
                </c:pt>
                <c:pt idx="18">
                  <c:v>2.272305756110486</c:v>
                </c:pt>
                <c:pt idx="19">
                  <c:v>2.271378419553553</c:v>
                </c:pt>
                <c:pt idx="20">
                  <c:v>2.278929588660002</c:v>
                </c:pt>
                <c:pt idx="21">
                  <c:v>2.301980525932305</c:v>
                </c:pt>
                <c:pt idx="22">
                  <c:v>2.269060078161224</c:v>
                </c:pt>
                <c:pt idx="23">
                  <c:v>2.28177783665629</c:v>
                </c:pt>
                <c:pt idx="24">
                  <c:v>2.287938000927343</c:v>
                </c:pt>
                <c:pt idx="25">
                  <c:v>2.29270716036299</c:v>
                </c:pt>
                <c:pt idx="26">
                  <c:v>2.29992713784196</c:v>
                </c:pt>
                <c:pt idx="27">
                  <c:v>2.339073988209578</c:v>
                </c:pt>
                <c:pt idx="28">
                  <c:v>2.333112538915018</c:v>
                </c:pt>
                <c:pt idx="29">
                  <c:v>2.344505530900178</c:v>
                </c:pt>
                <c:pt idx="30">
                  <c:v>2.36152878055243</c:v>
                </c:pt>
                <c:pt idx="31">
                  <c:v>2.359872822415046</c:v>
                </c:pt>
                <c:pt idx="32">
                  <c:v>2.369278664635358</c:v>
                </c:pt>
                <c:pt idx="33">
                  <c:v>2.389216400609392</c:v>
                </c:pt>
                <c:pt idx="34">
                  <c:v>2.399682056037623</c:v>
                </c:pt>
                <c:pt idx="35">
                  <c:v>2.390342452142807</c:v>
                </c:pt>
                <c:pt idx="36">
                  <c:v>2.404716168775255</c:v>
                </c:pt>
                <c:pt idx="37">
                  <c:v>2.415446777505465</c:v>
                </c:pt>
                <c:pt idx="38">
                  <c:v>2.410213949791349</c:v>
                </c:pt>
                <c:pt idx="39">
                  <c:v>2.411008809697277</c:v>
                </c:pt>
                <c:pt idx="40">
                  <c:v>2.428098297675035</c:v>
                </c:pt>
                <c:pt idx="41">
                  <c:v>2.426839769490627</c:v>
                </c:pt>
                <c:pt idx="42">
                  <c:v>2.432337550506724</c:v>
                </c:pt>
                <c:pt idx="43">
                  <c:v>2.45207657150427</c:v>
                </c:pt>
                <c:pt idx="44">
                  <c:v>2.465854143207259</c:v>
                </c:pt>
                <c:pt idx="45">
                  <c:v>2.461879843677554</c:v>
                </c:pt>
                <c:pt idx="46">
                  <c:v>2.479168046631781</c:v>
                </c:pt>
                <c:pt idx="47">
                  <c:v>2.486520500761741</c:v>
                </c:pt>
                <c:pt idx="48">
                  <c:v>2.483208584486984</c:v>
                </c:pt>
                <c:pt idx="49">
                  <c:v>2.487249122342187</c:v>
                </c:pt>
                <c:pt idx="50">
                  <c:v>2.502616413857057</c:v>
                </c:pt>
                <c:pt idx="51">
                  <c:v>2.504603563621914</c:v>
                </c:pt>
                <c:pt idx="52">
                  <c:v>2.51718884546599</c:v>
                </c:pt>
                <c:pt idx="53">
                  <c:v>2.54262436245612</c:v>
                </c:pt>
                <c:pt idx="54">
                  <c:v>2.540372259389283</c:v>
                </c:pt>
                <c:pt idx="55">
                  <c:v>2.54381665231503</c:v>
                </c:pt>
                <c:pt idx="56">
                  <c:v>2.550241769888057</c:v>
                </c:pt>
                <c:pt idx="57">
                  <c:v>2.554481022719745</c:v>
                </c:pt>
                <c:pt idx="58">
                  <c:v>2.560707425316288</c:v>
                </c:pt>
                <c:pt idx="59">
                  <c:v>2.578922964827449</c:v>
                </c:pt>
                <c:pt idx="60">
                  <c:v>2.57945287143141</c:v>
                </c:pt>
                <c:pt idx="61">
                  <c:v>2.591839438298999</c:v>
                </c:pt>
                <c:pt idx="62">
                  <c:v>2.592236868251973</c:v>
                </c:pt>
                <c:pt idx="63">
                  <c:v>2.587401470490826</c:v>
                </c:pt>
                <c:pt idx="64">
                  <c:v>2.590580910114592</c:v>
                </c:pt>
                <c:pt idx="65">
                  <c:v>2.613499370735908</c:v>
                </c:pt>
                <c:pt idx="66">
                  <c:v>2.617672385242101</c:v>
                </c:pt>
                <c:pt idx="67">
                  <c:v>2.61840100682255</c:v>
                </c:pt>
                <c:pt idx="68">
                  <c:v>2.629992713784195</c:v>
                </c:pt>
                <c:pt idx="69">
                  <c:v>2.643439093859707</c:v>
                </c:pt>
                <c:pt idx="70">
                  <c:v>2.631781148572567</c:v>
                </c:pt>
                <c:pt idx="71">
                  <c:v>2.631781148572567</c:v>
                </c:pt>
                <c:pt idx="72">
                  <c:v>2.641319467443862</c:v>
                </c:pt>
                <c:pt idx="73">
                  <c:v>2.6448963370206</c:v>
                </c:pt>
                <c:pt idx="74">
                  <c:v>2.649996688083725</c:v>
                </c:pt>
                <c:pt idx="75">
                  <c:v>2.67463734516792</c:v>
                </c:pt>
                <c:pt idx="76">
                  <c:v>2.677750546466188</c:v>
                </c:pt>
                <c:pt idx="77">
                  <c:v>2.68139365436842</c:v>
                </c:pt>
                <c:pt idx="78">
                  <c:v>2.687288865337487</c:v>
                </c:pt>
                <c:pt idx="79">
                  <c:v>2.677485593164202</c:v>
                </c:pt>
                <c:pt idx="80">
                  <c:v>2.670994237265685</c:v>
                </c:pt>
                <c:pt idx="81">
                  <c:v>2.6775518314897</c:v>
                </c:pt>
                <c:pt idx="82">
                  <c:v>2.679274027952576</c:v>
                </c:pt>
                <c:pt idx="83">
                  <c:v>2.666158839504537</c:v>
                </c:pt>
                <c:pt idx="84">
                  <c:v>2.6843743790157</c:v>
                </c:pt>
                <c:pt idx="85">
                  <c:v>2.694442604490958</c:v>
                </c:pt>
                <c:pt idx="86">
                  <c:v>2.702788633503342</c:v>
                </c:pt>
                <c:pt idx="87">
                  <c:v>2.707292839637016</c:v>
                </c:pt>
                <c:pt idx="88">
                  <c:v>2.733324501556605</c:v>
                </c:pt>
                <c:pt idx="89">
                  <c:v>2.730410015234815</c:v>
                </c:pt>
                <c:pt idx="90">
                  <c:v>2.72027555143406</c:v>
                </c:pt>
                <c:pt idx="91">
                  <c:v>2.723653706034316</c:v>
                </c:pt>
                <c:pt idx="92">
                  <c:v>2.731668543419218</c:v>
                </c:pt>
                <c:pt idx="93">
                  <c:v>2.710604755911773</c:v>
                </c:pt>
                <c:pt idx="94">
                  <c:v>2.720672981387031</c:v>
                </c:pt>
                <c:pt idx="95">
                  <c:v>2.740478240710078</c:v>
                </c:pt>
                <c:pt idx="96">
                  <c:v>2.748890508047963</c:v>
                </c:pt>
                <c:pt idx="97">
                  <c:v>2.752798569252169</c:v>
                </c:pt>
                <c:pt idx="98">
                  <c:v>2.778763992846261</c:v>
                </c:pt>
                <c:pt idx="99">
                  <c:v>2.772868781877193</c:v>
                </c:pt>
                <c:pt idx="100">
                  <c:v>2.76730476253561</c:v>
                </c:pt>
                <c:pt idx="101">
                  <c:v>2.762403126448963</c:v>
                </c:pt>
                <c:pt idx="102">
                  <c:v>2.765118897794263</c:v>
                </c:pt>
                <c:pt idx="103">
                  <c:v>2.769490627276945</c:v>
                </c:pt>
                <c:pt idx="104">
                  <c:v>2.762071934821488</c:v>
                </c:pt>
                <c:pt idx="105">
                  <c:v>2.765052659468766</c:v>
                </c:pt>
                <c:pt idx="106">
                  <c:v>2.76796714579056</c:v>
                </c:pt>
                <c:pt idx="107">
                  <c:v>2.772868781877194</c:v>
                </c:pt>
                <c:pt idx="108">
                  <c:v>2.758428826919255</c:v>
                </c:pt>
                <c:pt idx="109">
                  <c:v>2.776909319732398</c:v>
                </c:pt>
                <c:pt idx="110">
                  <c:v>2.816056170099976</c:v>
                </c:pt>
                <c:pt idx="111">
                  <c:v>2.821818904418027</c:v>
                </c:pt>
                <c:pt idx="112">
                  <c:v>2.828442736967608</c:v>
                </c:pt>
                <c:pt idx="113">
                  <c:v>2.875670663045636</c:v>
                </c:pt>
                <c:pt idx="114">
                  <c:v>2.871431410213947</c:v>
                </c:pt>
                <c:pt idx="115">
                  <c:v>2.841889117043117</c:v>
                </c:pt>
                <c:pt idx="116">
                  <c:v>2.84579717824734</c:v>
                </c:pt>
                <c:pt idx="117">
                  <c:v>2.842154070345101</c:v>
                </c:pt>
                <c:pt idx="118">
                  <c:v>2.7987017288203</c:v>
                </c:pt>
                <c:pt idx="119">
                  <c:v>2.803934556534417</c:v>
                </c:pt>
                <c:pt idx="120">
                  <c:v>2.791945419619723</c:v>
                </c:pt>
                <c:pt idx="121">
                  <c:v>2.778234086242303</c:v>
                </c:pt>
                <c:pt idx="122">
                  <c:v>2.770285487182884</c:v>
                </c:pt>
                <c:pt idx="123">
                  <c:v>2.797443200635888</c:v>
                </c:pt>
                <c:pt idx="124">
                  <c:v>2.815989931774522</c:v>
                </c:pt>
                <c:pt idx="125">
                  <c:v>2.831489699940382</c:v>
                </c:pt>
                <c:pt idx="126">
                  <c:v>2.845730939921839</c:v>
                </c:pt>
                <c:pt idx="127">
                  <c:v>2.865734914221369</c:v>
                </c:pt>
                <c:pt idx="128">
                  <c:v>2.857852553487448</c:v>
                </c:pt>
                <c:pt idx="129">
                  <c:v>2.842352785321586</c:v>
                </c:pt>
                <c:pt idx="130">
                  <c:v>2.854739352189178</c:v>
                </c:pt>
                <c:pt idx="131">
                  <c:v>2.862224282970127</c:v>
                </c:pt>
                <c:pt idx="132">
                  <c:v>2.861363184738686</c:v>
                </c:pt>
                <c:pt idx="133">
                  <c:v>2.867390872358748</c:v>
                </c:pt>
                <c:pt idx="134">
                  <c:v>2.879843677551817</c:v>
                </c:pt>
                <c:pt idx="135">
                  <c:v>2.871696363515928</c:v>
                </c:pt>
                <c:pt idx="136">
                  <c:v>2.864410147711466</c:v>
                </c:pt>
                <c:pt idx="137">
                  <c:v>2.854673113863612</c:v>
                </c:pt>
                <c:pt idx="138">
                  <c:v>2.864012717758495</c:v>
                </c:pt>
                <c:pt idx="139">
                  <c:v>2.86023713320527</c:v>
                </c:pt>
                <c:pt idx="140">
                  <c:v>2.854341922236203</c:v>
                </c:pt>
                <c:pt idx="141">
                  <c:v>2.859442273299316</c:v>
                </c:pt>
                <c:pt idx="142">
                  <c:v>2.884215407034508</c:v>
                </c:pt>
                <c:pt idx="143">
                  <c:v>2.884546598661985</c:v>
                </c:pt>
                <c:pt idx="144">
                  <c:v>2.88818970656422</c:v>
                </c:pt>
                <c:pt idx="145">
                  <c:v>2.900907465059283</c:v>
                </c:pt>
                <c:pt idx="146">
                  <c:v>2.917798238060542</c:v>
                </c:pt>
                <c:pt idx="147">
                  <c:v>2.915148705040735</c:v>
                </c:pt>
                <c:pt idx="148">
                  <c:v>2.908127442538255</c:v>
                </c:pt>
                <c:pt idx="149">
                  <c:v>2.916076041597668</c:v>
                </c:pt>
                <c:pt idx="150">
                  <c:v>2.920514009405842</c:v>
                </c:pt>
                <c:pt idx="151">
                  <c:v>2.917400808107574</c:v>
                </c:pt>
                <c:pt idx="152">
                  <c:v>2.918328144664503</c:v>
                </c:pt>
                <c:pt idx="153">
                  <c:v>2.920182817778368</c:v>
                </c:pt>
                <c:pt idx="154">
                  <c:v>2.904153143008544</c:v>
                </c:pt>
                <c:pt idx="155">
                  <c:v>2.902165993243622</c:v>
                </c:pt>
                <c:pt idx="156">
                  <c:v>2.890243094654556</c:v>
                </c:pt>
                <c:pt idx="157">
                  <c:v>2.887328608332781</c:v>
                </c:pt>
                <c:pt idx="158">
                  <c:v>2.889845664701593</c:v>
                </c:pt>
                <c:pt idx="159">
                  <c:v>2.903490759753596</c:v>
                </c:pt>
                <c:pt idx="160">
                  <c:v>2.900510035106315</c:v>
                </c:pt>
                <c:pt idx="161">
                  <c:v>2.903159568126121</c:v>
                </c:pt>
                <c:pt idx="162">
                  <c:v>2.900774988408293</c:v>
                </c:pt>
                <c:pt idx="163">
                  <c:v>2.902298469894677</c:v>
                </c:pt>
                <c:pt idx="164">
                  <c:v>2.910114592303106</c:v>
                </c:pt>
                <c:pt idx="165">
                  <c:v>2.926210505398424</c:v>
                </c:pt>
                <c:pt idx="166">
                  <c:v>2.948002914486321</c:v>
                </c:pt>
                <c:pt idx="167">
                  <c:v>2.951579784063059</c:v>
                </c:pt>
                <c:pt idx="168">
                  <c:v>2.959197191495</c:v>
                </c:pt>
                <c:pt idx="169">
                  <c:v>2.96111810293436</c:v>
                </c:pt>
                <c:pt idx="170">
                  <c:v>2.956415181824136</c:v>
                </c:pt>
                <c:pt idx="171">
                  <c:v>2.957143803404648</c:v>
                </c:pt>
                <c:pt idx="172">
                  <c:v>2.966615883950453</c:v>
                </c:pt>
                <c:pt idx="173">
                  <c:v>2.962376631118762</c:v>
                </c:pt>
                <c:pt idx="174">
                  <c:v>2.962442869444212</c:v>
                </c:pt>
                <c:pt idx="175">
                  <c:v>2.968536795389815</c:v>
                </c:pt>
                <c:pt idx="176">
                  <c:v>2.968338080413328</c:v>
                </c:pt>
                <c:pt idx="177">
                  <c:v>2.990196727826721</c:v>
                </c:pt>
                <c:pt idx="178">
                  <c:v>3.000794859905946</c:v>
                </c:pt>
                <c:pt idx="179">
                  <c:v>3.000794859905945</c:v>
                </c:pt>
                <c:pt idx="180">
                  <c:v>2.997350466980195</c:v>
                </c:pt>
                <c:pt idx="181">
                  <c:v>2.995959462144797</c:v>
                </c:pt>
                <c:pt idx="182">
                  <c:v>2.962177916142279</c:v>
                </c:pt>
                <c:pt idx="183">
                  <c:v>2.962972776048219</c:v>
                </c:pt>
                <c:pt idx="184">
                  <c:v>2.962310392793268</c:v>
                </c:pt>
                <c:pt idx="185">
                  <c:v>2.945817049744983</c:v>
                </c:pt>
                <c:pt idx="186">
                  <c:v>2.938928263893488</c:v>
                </c:pt>
                <c:pt idx="187">
                  <c:v>2.952639597270981</c:v>
                </c:pt>
                <c:pt idx="188">
                  <c:v>2.947804199509837</c:v>
                </c:pt>
                <c:pt idx="189">
                  <c:v>2.947737961184345</c:v>
                </c:pt>
                <c:pt idx="190">
                  <c:v>2.96747698218189</c:v>
                </c:pt>
                <c:pt idx="191">
                  <c:v>2.969066701993774</c:v>
                </c:pt>
                <c:pt idx="192">
                  <c:v>2.958601046565543</c:v>
                </c:pt>
                <c:pt idx="193">
                  <c:v>2.957342518381135</c:v>
                </c:pt>
                <c:pt idx="194">
                  <c:v>2.965357355766048</c:v>
                </c:pt>
                <c:pt idx="195">
                  <c:v>2.95403060210638</c:v>
                </c:pt>
                <c:pt idx="196">
                  <c:v>2.965224879115055</c:v>
                </c:pt>
                <c:pt idx="197">
                  <c:v>2.986686096575479</c:v>
                </c:pt>
                <c:pt idx="198">
                  <c:v>2.992515069219046</c:v>
                </c:pt>
                <c:pt idx="199">
                  <c:v>3.00165595813738</c:v>
                </c:pt>
                <c:pt idx="200">
                  <c:v>3.023448367225276</c:v>
                </c:pt>
                <c:pt idx="201">
                  <c:v>3.028681194939392</c:v>
                </c:pt>
                <c:pt idx="202">
                  <c:v>3.024110750480231</c:v>
                </c:pt>
                <c:pt idx="203">
                  <c:v>3.027091475127511</c:v>
                </c:pt>
                <c:pt idx="204">
                  <c:v>3.023382128899781</c:v>
                </c:pt>
                <c:pt idx="205">
                  <c:v>3.016360866397297</c:v>
                </c:pt>
                <c:pt idx="206">
                  <c:v>3.014638669934423</c:v>
                </c:pt>
                <c:pt idx="207">
                  <c:v>3.01159170696165</c:v>
                </c:pt>
                <c:pt idx="208">
                  <c:v>3.011989136914618</c:v>
                </c:pt>
                <c:pt idx="209">
                  <c:v>3.008346029012387</c:v>
                </c:pt>
                <c:pt idx="210">
                  <c:v>3.018877922766112</c:v>
                </c:pt>
                <c:pt idx="211">
                  <c:v>3.011459230310657</c:v>
                </c:pt>
                <c:pt idx="212">
                  <c:v>3.018480492813138</c:v>
                </c:pt>
                <c:pt idx="213">
                  <c:v>3.022256077366364</c:v>
                </c:pt>
                <c:pt idx="214">
                  <c:v>3.022256077366364</c:v>
                </c:pt>
                <c:pt idx="215">
                  <c:v>3.014373716632446</c:v>
                </c:pt>
                <c:pt idx="216">
                  <c:v>3.01079684705571</c:v>
                </c:pt>
                <c:pt idx="217">
                  <c:v>3.005232827714115</c:v>
                </c:pt>
                <c:pt idx="218">
                  <c:v>2.994899648936875</c:v>
                </c:pt>
                <c:pt idx="219">
                  <c:v>2.988408293038348</c:v>
                </c:pt>
                <c:pt idx="220">
                  <c:v>2.986156189971518</c:v>
                </c:pt>
                <c:pt idx="221">
                  <c:v>2.997615420282173</c:v>
                </c:pt>
                <c:pt idx="222">
                  <c:v>2.999933761674505</c:v>
                </c:pt>
                <c:pt idx="223">
                  <c:v>3.007418692455455</c:v>
                </c:pt>
                <c:pt idx="224">
                  <c:v>3.015830959793336</c:v>
                </c:pt>
                <c:pt idx="225">
                  <c:v>3.023249652248791</c:v>
                </c:pt>
                <c:pt idx="226">
                  <c:v>3.024176988805724</c:v>
                </c:pt>
                <c:pt idx="227">
                  <c:v>3.016692058024773</c:v>
                </c:pt>
                <c:pt idx="228">
                  <c:v>3.0204014042525</c:v>
                </c:pt>
                <c:pt idx="229">
                  <c:v>3.010068225475257</c:v>
                </c:pt>
                <c:pt idx="230">
                  <c:v>3.005564019341591</c:v>
                </c:pt>
                <c:pt idx="231">
                  <c:v>3.00245081804332</c:v>
                </c:pt>
                <c:pt idx="232">
                  <c:v>3.015897198118827</c:v>
                </c:pt>
                <c:pt idx="233">
                  <c:v>3.005034112737632</c:v>
                </c:pt>
                <c:pt idx="234">
                  <c:v>3.032456779492614</c:v>
                </c:pt>
                <c:pt idx="235">
                  <c:v>3.052990660396105</c:v>
                </c:pt>
                <c:pt idx="236">
                  <c:v>3.061204212757505</c:v>
                </c:pt>
                <c:pt idx="237">
                  <c:v>3.067828045307017</c:v>
                </c:pt>
                <c:pt idx="238">
                  <c:v>3.08339405179838</c:v>
                </c:pt>
                <c:pt idx="239">
                  <c:v>3.0843876266808</c:v>
                </c:pt>
                <c:pt idx="240">
                  <c:v>3.092799894018677</c:v>
                </c:pt>
                <c:pt idx="241">
                  <c:v>3.104259124329336</c:v>
                </c:pt>
                <c:pt idx="242">
                  <c:v>3.114194873153607</c:v>
                </c:pt>
                <c:pt idx="243">
                  <c:v>3.142478638140027</c:v>
                </c:pt>
                <c:pt idx="244">
                  <c:v>3.1537391534742</c:v>
                </c:pt>
                <c:pt idx="245">
                  <c:v>3.14380340464993</c:v>
                </c:pt>
                <c:pt idx="246">
                  <c:v>3.163409948996493</c:v>
                </c:pt>
                <c:pt idx="247">
                  <c:v>3.182486586739087</c:v>
                </c:pt>
                <c:pt idx="248">
                  <c:v>3.17718752069948</c:v>
                </c:pt>
                <c:pt idx="249">
                  <c:v>3.187719414453201</c:v>
                </c:pt>
                <c:pt idx="250">
                  <c:v>3.206597337219318</c:v>
                </c:pt>
                <c:pt idx="251">
                  <c:v>3.204278995826986</c:v>
                </c:pt>
                <c:pt idx="252">
                  <c:v>3.20096707955223</c:v>
                </c:pt>
                <c:pt idx="253">
                  <c:v>3.218983904086905</c:v>
                </c:pt>
                <c:pt idx="254">
                  <c:v>3.229317082864147</c:v>
                </c:pt>
                <c:pt idx="255">
                  <c:v>3.242962177916142</c:v>
                </c:pt>
                <c:pt idx="256">
                  <c:v>3.241173743127778</c:v>
                </c:pt>
                <c:pt idx="257">
                  <c:v>3.258329469431015</c:v>
                </c:pt>
                <c:pt idx="258">
                  <c:v>3.26018414254488</c:v>
                </c:pt>
                <c:pt idx="259">
                  <c:v>3.254023978273829</c:v>
                </c:pt>
                <c:pt idx="260">
                  <c:v>3.262634960588197</c:v>
                </c:pt>
                <c:pt idx="261">
                  <c:v>3.28045307014639</c:v>
                </c:pt>
                <c:pt idx="262">
                  <c:v>3.286613234417435</c:v>
                </c:pt>
                <c:pt idx="263">
                  <c:v>3.296747698218187</c:v>
                </c:pt>
                <c:pt idx="264">
                  <c:v>3.311651321454577</c:v>
                </c:pt>
                <c:pt idx="265">
                  <c:v>3.309664171689738</c:v>
                </c:pt>
                <c:pt idx="266">
                  <c:v>3.276611247267672</c:v>
                </c:pt>
                <c:pt idx="267">
                  <c:v>3.262171292309733</c:v>
                </c:pt>
                <c:pt idx="268">
                  <c:v>3.221368483804726</c:v>
                </c:pt>
                <c:pt idx="269">
                  <c:v>3.182354110088097</c:v>
                </c:pt>
                <c:pt idx="270">
                  <c:v>3.170828641451945</c:v>
                </c:pt>
                <c:pt idx="271">
                  <c:v>3.213618599721799</c:v>
                </c:pt>
                <c:pt idx="272">
                  <c:v>3.23388752732331</c:v>
                </c:pt>
                <c:pt idx="273">
                  <c:v>3.249586010465658</c:v>
                </c:pt>
                <c:pt idx="274">
                  <c:v>3.248791150559718</c:v>
                </c:pt>
                <c:pt idx="275">
                  <c:v>3.249718487116645</c:v>
                </c:pt>
                <c:pt idx="276">
                  <c:v>3.213221169768829</c:v>
                </c:pt>
                <c:pt idx="277">
                  <c:v>3.19732397165</c:v>
                </c:pt>
                <c:pt idx="278">
                  <c:v>3.201563224481685</c:v>
                </c:pt>
                <c:pt idx="279">
                  <c:v>3.204676425779957</c:v>
                </c:pt>
                <c:pt idx="280">
                  <c:v>3.183082731668544</c:v>
                </c:pt>
                <c:pt idx="281">
                  <c:v>3.187719414453201</c:v>
                </c:pt>
                <c:pt idx="282">
                  <c:v>3.183678876598</c:v>
                </c:pt>
                <c:pt idx="283">
                  <c:v>3.169503874942044</c:v>
                </c:pt>
                <c:pt idx="284">
                  <c:v>3.168775253361598</c:v>
                </c:pt>
                <c:pt idx="285">
                  <c:v>3.204543949128965</c:v>
                </c:pt>
                <c:pt idx="286">
                  <c:v>3.234351195601775</c:v>
                </c:pt>
                <c:pt idx="287">
                  <c:v>3.235477247135195</c:v>
                </c:pt>
                <c:pt idx="288">
                  <c:v>3.266410545141422</c:v>
                </c:pt>
                <c:pt idx="289">
                  <c:v>3.2639597270981</c:v>
                </c:pt>
                <c:pt idx="290">
                  <c:v>3.229913227793601</c:v>
                </c:pt>
                <c:pt idx="291">
                  <c:v>3.196661588395046</c:v>
                </c:pt>
                <c:pt idx="292">
                  <c:v>3.240577598198322</c:v>
                </c:pt>
                <c:pt idx="293">
                  <c:v>3.241438696429754</c:v>
                </c:pt>
                <c:pt idx="294">
                  <c:v>3.270119891369146</c:v>
                </c:pt>
                <c:pt idx="295">
                  <c:v>3.265549446909982</c:v>
                </c:pt>
                <c:pt idx="296">
                  <c:v>3.285420944558521</c:v>
                </c:pt>
                <c:pt idx="297">
                  <c:v>3.216798039345563</c:v>
                </c:pt>
                <c:pt idx="298">
                  <c:v>3.203484135921044</c:v>
                </c:pt>
                <c:pt idx="299">
                  <c:v>3.182420348413595</c:v>
                </c:pt>
                <c:pt idx="300">
                  <c:v>3.17983705371928</c:v>
                </c:pt>
                <c:pt idx="301">
                  <c:v>3.196926541697028</c:v>
                </c:pt>
                <c:pt idx="302">
                  <c:v>3.21825528250646</c:v>
                </c:pt>
                <c:pt idx="303">
                  <c:v>3.214082268000265</c:v>
                </c:pt>
                <c:pt idx="304">
                  <c:v>3.241239981453268</c:v>
                </c:pt>
                <c:pt idx="305">
                  <c:v>3.269921176392664</c:v>
                </c:pt>
                <c:pt idx="306">
                  <c:v>3.240378883221832</c:v>
                </c:pt>
                <c:pt idx="307">
                  <c:v>3.253295356693384</c:v>
                </c:pt>
                <c:pt idx="308">
                  <c:v>3.292442207061005</c:v>
                </c:pt>
                <c:pt idx="309">
                  <c:v>3.290190103994171</c:v>
                </c:pt>
                <c:pt idx="310">
                  <c:v>3.269921176392664</c:v>
                </c:pt>
                <c:pt idx="311">
                  <c:v>3.280386831820894</c:v>
                </c:pt>
                <c:pt idx="312">
                  <c:v>3.282042789958266</c:v>
                </c:pt>
                <c:pt idx="313">
                  <c:v>3.25256673511294</c:v>
                </c:pt>
                <c:pt idx="314">
                  <c:v>3.247665099026296</c:v>
                </c:pt>
                <c:pt idx="315">
                  <c:v>3.283566271444661</c:v>
                </c:pt>
                <c:pt idx="316">
                  <c:v>3.298602371332055</c:v>
                </c:pt>
                <c:pt idx="317">
                  <c:v>3.285420944558521</c:v>
                </c:pt>
                <c:pt idx="318">
                  <c:v>3.281512883354309</c:v>
                </c:pt>
                <c:pt idx="319">
                  <c:v>3.28250645823674</c:v>
                </c:pt>
                <c:pt idx="320">
                  <c:v>3.260780287474338</c:v>
                </c:pt>
                <c:pt idx="321">
                  <c:v>3.261840100682255</c:v>
                </c:pt>
                <c:pt idx="322">
                  <c:v>3.2871431410214</c:v>
                </c:pt>
                <c:pt idx="323">
                  <c:v>3.262502483937205</c:v>
                </c:pt>
                <c:pt idx="324">
                  <c:v>3.274359144200834</c:v>
                </c:pt>
                <c:pt idx="325">
                  <c:v>3.261508909054778</c:v>
                </c:pt>
                <c:pt idx="326">
                  <c:v>3.224614161753993</c:v>
                </c:pt>
                <c:pt idx="327">
                  <c:v>3.216996754322053</c:v>
                </c:pt>
                <c:pt idx="328">
                  <c:v>3.223421871895083</c:v>
                </c:pt>
                <c:pt idx="329">
                  <c:v>3.184473736503941</c:v>
                </c:pt>
                <c:pt idx="330">
                  <c:v>3.210174206796057</c:v>
                </c:pt>
                <c:pt idx="331">
                  <c:v>3.219513810690865</c:v>
                </c:pt>
                <c:pt idx="332">
                  <c:v>3.161820229184606</c:v>
                </c:pt>
                <c:pt idx="333">
                  <c:v>3.197655163277472</c:v>
                </c:pt>
                <c:pt idx="334">
                  <c:v>3.203484135921044</c:v>
                </c:pt>
                <c:pt idx="335">
                  <c:v>3.194608200304696</c:v>
                </c:pt>
                <c:pt idx="336">
                  <c:v>3.222759488640126</c:v>
                </c:pt>
                <c:pt idx="337">
                  <c:v>3.249586010465658</c:v>
                </c:pt>
                <c:pt idx="338">
                  <c:v>3.237928065178512</c:v>
                </c:pt>
                <c:pt idx="339">
                  <c:v>3.26733788169836</c:v>
                </c:pt>
                <c:pt idx="340">
                  <c:v>3.248261243955756</c:v>
                </c:pt>
                <c:pt idx="341">
                  <c:v>3.20752467377625</c:v>
                </c:pt>
                <c:pt idx="342">
                  <c:v>3.240312644896341</c:v>
                </c:pt>
                <c:pt idx="343">
                  <c:v>3.206464860568325</c:v>
                </c:pt>
                <c:pt idx="344">
                  <c:v>3.20911439358813</c:v>
                </c:pt>
                <c:pt idx="345">
                  <c:v>3.210836590051003</c:v>
                </c:pt>
                <c:pt idx="346">
                  <c:v>3.230840564350533</c:v>
                </c:pt>
                <c:pt idx="347">
                  <c:v>2.84778432801219</c:v>
                </c:pt>
                <c:pt idx="348">
                  <c:v>2.890773001258528</c:v>
                </c:pt>
                <c:pt idx="349">
                  <c:v>2.8870636550308</c:v>
                </c:pt>
                <c:pt idx="350">
                  <c:v>2.884016692058024</c:v>
                </c:pt>
                <c:pt idx="351">
                  <c:v>2.534410810094719</c:v>
                </c:pt>
                <c:pt idx="352">
                  <c:v>2.538716301251905</c:v>
                </c:pt>
                <c:pt idx="353">
                  <c:v>2.165132145459365</c:v>
                </c:pt>
                <c:pt idx="354">
                  <c:v>1.79267404120024</c:v>
                </c:pt>
                <c:pt idx="355">
                  <c:v>1.44545273895476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Figure1_thermal_coupling!$AA$1</c:f>
              <c:strCache>
                <c:ptCount val="1"/>
                <c:pt idx="0">
                  <c:v>CPU CU0 Pow</c:v>
                </c:pt>
              </c:strCache>
            </c:strRef>
          </c:tx>
          <c:spPr>
            <a:ln w="19050"/>
          </c:spPr>
          <c:marker>
            <c:symbol val="none"/>
          </c:marker>
          <c:val>
            <c:numRef>
              <c:f>Figure1_thermal_coupling!$AA$6:$AA$361</c:f>
              <c:numCache>
                <c:formatCode>General</c:formatCode>
                <c:ptCount val="356"/>
                <c:pt idx="0">
                  <c:v>1.0</c:v>
                </c:pt>
                <c:pt idx="1">
                  <c:v>0.966150581879717</c:v>
                </c:pt>
                <c:pt idx="2">
                  <c:v>0.914409646787065</c:v>
                </c:pt>
                <c:pt idx="3">
                  <c:v>0.942455741613468</c:v>
                </c:pt>
                <c:pt idx="4">
                  <c:v>0.883460652403465</c:v>
                </c:pt>
                <c:pt idx="5">
                  <c:v>0.896999676905423</c:v>
                </c:pt>
                <c:pt idx="6">
                  <c:v>0.97340226017655</c:v>
                </c:pt>
                <c:pt idx="7">
                  <c:v>0.950675465732788</c:v>
                </c:pt>
                <c:pt idx="8">
                  <c:v>0.953093104468485</c:v>
                </c:pt>
                <c:pt idx="9">
                  <c:v>0.94825782699709</c:v>
                </c:pt>
                <c:pt idx="10">
                  <c:v>0.954545173202214</c:v>
                </c:pt>
                <c:pt idx="11">
                  <c:v>0.949225872819578</c:v>
                </c:pt>
                <c:pt idx="12">
                  <c:v>0.938104487053316</c:v>
                </c:pt>
                <c:pt idx="13">
                  <c:v>0.94970989573082</c:v>
                </c:pt>
                <c:pt idx="14">
                  <c:v>0.959381688583868</c:v>
                </c:pt>
                <c:pt idx="15">
                  <c:v>0.956962811937911</c:v>
                </c:pt>
                <c:pt idx="16">
                  <c:v>0.958897665672625</c:v>
                </c:pt>
                <c:pt idx="17">
                  <c:v>0.987910568411252</c:v>
                </c:pt>
                <c:pt idx="18">
                  <c:v>0.998065146265286</c:v>
                </c:pt>
                <c:pt idx="19">
                  <c:v>1.021275963620295</c:v>
                </c:pt>
                <c:pt idx="20">
                  <c:v>1.03723386476821</c:v>
                </c:pt>
                <c:pt idx="21">
                  <c:v>1.035783033944738</c:v>
                </c:pt>
                <c:pt idx="22">
                  <c:v>1.011605408677503</c:v>
                </c:pt>
                <c:pt idx="23">
                  <c:v>1.004836515381654</c:v>
                </c:pt>
                <c:pt idx="24">
                  <c:v>0.985010144674572</c:v>
                </c:pt>
                <c:pt idx="25">
                  <c:v>0.989362637144982</c:v>
                </c:pt>
                <c:pt idx="26">
                  <c:v>0.985010144674572</c:v>
                </c:pt>
                <c:pt idx="27">
                  <c:v>1.032398587296812</c:v>
                </c:pt>
                <c:pt idx="28">
                  <c:v>1.044002758064057</c:v>
                </c:pt>
                <c:pt idx="29">
                  <c:v>1.055608166741562</c:v>
                </c:pt>
                <c:pt idx="30">
                  <c:v>1.022725556533505</c:v>
                </c:pt>
                <c:pt idx="31">
                  <c:v>1.021274725710034</c:v>
                </c:pt>
                <c:pt idx="32">
                  <c:v>1.015955425327396</c:v>
                </c:pt>
                <c:pt idx="33">
                  <c:v>0.996614315441816</c:v>
                </c:pt>
                <c:pt idx="34">
                  <c:v>1.011604170767244</c:v>
                </c:pt>
                <c:pt idx="35">
                  <c:v>1.016923471149882</c:v>
                </c:pt>
                <c:pt idx="36">
                  <c:v>1.031430541474326</c:v>
                </c:pt>
                <c:pt idx="37">
                  <c:v>1.03481622603251</c:v>
                </c:pt>
                <c:pt idx="38">
                  <c:v>1.031430541474326</c:v>
                </c:pt>
                <c:pt idx="39">
                  <c:v>1.029979710650855</c:v>
                </c:pt>
                <c:pt idx="40">
                  <c:v>1.042069142239602</c:v>
                </c:pt>
                <c:pt idx="41">
                  <c:v>1.052223720093636</c:v>
                </c:pt>
                <c:pt idx="42">
                  <c:v>1.058509828388502</c:v>
                </c:pt>
                <c:pt idx="43">
                  <c:v>1.062862320858912</c:v>
                </c:pt>
                <c:pt idx="44">
                  <c:v>1.030464971472358</c:v>
                </c:pt>
                <c:pt idx="45">
                  <c:v>1.051258150091667</c:v>
                </c:pt>
                <c:pt idx="46">
                  <c:v>1.034333441031526</c:v>
                </c:pt>
                <c:pt idx="47">
                  <c:v>1.014024285323456</c:v>
                </c:pt>
                <c:pt idx="48">
                  <c:v>1.060445920033475</c:v>
                </c:pt>
                <c:pt idx="49">
                  <c:v>1.088976037771118</c:v>
                </c:pt>
                <c:pt idx="50">
                  <c:v>1.081721883653766</c:v>
                </c:pt>
                <c:pt idx="51">
                  <c:v>1.085590353212932</c:v>
                </c:pt>
                <c:pt idx="52">
                  <c:v>1.097678546891422</c:v>
                </c:pt>
                <c:pt idx="53">
                  <c:v>1.076401345360869</c:v>
                </c:pt>
                <c:pt idx="54">
                  <c:v>1.093808839421995</c:v>
                </c:pt>
                <c:pt idx="55">
                  <c:v>1.104447440187272</c:v>
                </c:pt>
                <c:pt idx="56">
                  <c:v>1.106382293921984</c:v>
                </c:pt>
                <c:pt idx="57">
                  <c:v>1.110734786392394</c:v>
                </c:pt>
                <c:pt idx="58">
                  <c:v>1.098646592713908</c:v>
                </c:pt>
                <c:pt idx="59">
                  <c:v>1.068182859151811</c:v>
                </c:pt>
                <c:pt idx="60">
                  <c:v>1.096228953978212</c:v>
                </c:pt>
                <c:pt idx="61">
                  <c:v>1.094294100243496</c:v>
                </c:pt>
                <c:pt idx="62">
                  <c:v>1.088490776949616</c:v>
                </c:pt>
                <c:pt idx="63">
                  <c:v>1.10251382436282</c:v>
                </c:pt>
                <c:pt idx="64">
                  <c:v>1.103963417276028</c:v>
                </c:pt>
                <c:pt idx="65">
                  <c:v>1.067213575419063</c:v>
                </c:pt>
                <c:pt idx="66">
                  <c:v>1.088973561950601</c:v>
                </c:pt>
                <c:pt idx="67">
                  <c:v>1.106382293921984</c:v>
                </c:pt>
                <c:pt idx="68">
                  <c:v>1.093810077332254</c:v>
                </c:pt>
                <c:pt idx="69">
                  <c:v>1.12282421798114</c:v>
                </c:pt>
                <c:pt idx="70">
                  <c:v>1.147968651160602</c:v>
                </c:pt>
                <c:pt idx="71">
                  <c:v>1.146517820337134</c:v>
                </c:pt>
                <c:pt idx="72">
                  <c:v>1.147000605338116</c:v>
                </c:pt>
                <c:pt idx="73">
                  <c:v>1.141197282044234</c:v>
                </c:pt>
                <c:pt idx="74">
                  <c:v>1.144098943691177</c:v>
                </c:pt>
                <c:pt idx="75">
                  <c:v>1.10154577854033</c:v>
                </c:pt>
                <c:pt idx="76">
                  <c:v>1.106382293921984</c:v>
                </c:pt>
                <c:pt idx="77">
                  <c:v>1.115570063863792</c:v>
                </c:pt>
                <c:pt idx="78">
                  <c:v>1.117503679688244</c:v>
                </c:pt>
                <c:pt idx="79">
                  <c:v>1.12620742671881</c:v>
                </c:pt>
                <c:pt idx="80">
                  <c:v>1.145065751603403</c:v>
                </c:pt>
                <c:pt idx="81">
                  <c:v>1.15280269072174</c:v>
                </c:pt>
                <c:pt idx="82">
                  <c:v>1.150385051986044</c:v>
                </c:pt>
                <c:pt idx="83">
                  <c:v>1.170211422693125</c:v>
                </c:pt>
                <c:pt idx="84">
                  <c:v>1.122822980070883</c:v>
                </c:pt>
                <c:pt idx="85">
                  <c:v>1.135879219571856</c:v>
                </c:pt>
                <c:pt idx="86">
                  <c:v>1.132977557924916</c:v>
                </c:pt>
                <c:pt idx="87">
                  <c:v>1.1387808812188</c:v>
                </c:pt>
                <c:pt idx="88">
                  <c:v>1.137330050395326</c:v>
                </c:pt>
                <c:pt idx="89">
                  <c:v>1.153286713632982</c:v>
                </c:pt>
                <c:pt idx="90">
                  <c:v>1.168760591869653</c:v>
                </c:pt>
                <c:pt idx="91">
                  <c:v>1.161023652751317</c:v>
                </c:pt>
                <c:pt idx="92">
                  <c:v>1.155704352368677</c:v>
                </c:pt>
                <c:pt idx="93">
                  <c:v>1.154737544456454</c:v>
                </c:pt>
                <c:pt idx="94">
                  <c:v>1.169728637692137</c:v>
                </c:pt>
                <c:pt idx="95">
                  <c:v>1.149419481984073</c:v>
                </c:pt>
                <c:pt idx="96">
                  <c:v>1.13491241165963</c:v>
                </c:pt>
                <c:pt idx="97">
                  <c:v>1.142165327866724</c:v>
                </c:pt>
                <c:pt idx="98">
                  <c:v>1.14168130495548</c:v>
                </c:pt>
                <c:pt idx="99">
                  <c:v>1.151835882809512</c:v>
                </c:pt>
                <c:pt idx="100">
                  <c:v>1.166342953133957</c:v>
                </c:pt>
                <c:pt idx="101">
                  <c:v>1.161991698573802</c:v>
                </c:pt>
                <c:pt idx="102">
                  <c:v>1.156672398191166</c:v>
                </c:pt>
                <c:pt idx="103">
                  <c:v>1.154738782366712</c:v>
                </c:pt>
                <c:pt idx="104">
                  <c:v>1.170212660603384</c:v>
                </c:pt>
                <c:pt idx="105">
                  <c:v>1.156189613190181</c:v>
                </c:pt>
                <c:pt idx="106">
                  <c:v>1.175530723075762</c:v>
                </c:pt>
                <c:pt idx="107">
                  <c:v>1.188104177575752</c:v>
                </c:pt>
                <c:pt idx="108">
                  <c:v>1.201160417076724</c:v>
                </c:pt>
                <c:pt idx="109">
                  <c:v>1.178433622632961</c:v>
                </c:pt>
                <c:pt idx="110">
                  <c:v>1.18907222339824</c:v>
                </c:pt>
                <c:pt idx="111">
                  <c:v>1.205514147457392</c:v>
                </c:pt>
                <c:pt idx="112">
                  <c:v>1.174566390984052</c:v>
                </c:pt>
                <c:pt idx="113">
                  <c:v>1.174082368072811</c:v>
                </c:pt>
                <c:pt idx="114">
                  <c:v>1.203095270811436</c:v>
                </c:pt>
                <c:pt idx="115">
                  <c:v>1.1861705617513</c:v>
                </c:pt>
                <c:pt idx="116">
                  <c:v>1.183268900104356</c:v>
                </c:pt>
                <c:pt idx="117">
                  <c:v>1.27707897743661</c:v>
                </c:pt>
                <c:pt idx="118">
                  <c:v>1.289168409025356</c:v>
                </c:pt>
                <c:pt idx="119">
                  <c:v>1.264022737935636</c:v>
                </c:pt>
                <c:pt idx="120">
                  <c:v>1.302707433527314</c:v>
                </c:pt>
                <c:pt idx="121">
                  <c:v>1.301256602703843</c:v>
                </c:pt>
                <c:pt idx="122">
                  <c:v>1.228722488991883</c:v>
                </c:pt>
                <c:pt idx="123">
                  <c:v>1.229689296904108</c:v>
                </c:pt>
                <c:pt idx="124">
                  <c:v>1.222436380697018</c:v>
                </c:pt>
                <c:pt idx="125">
                  <c:v>1.193906262959372</c:v>
                </c:pt>
                <c:pt idx="126">
                  <c:v>1.199225563342012</c:v>
                </c:pt>
                <c:pt idx="127">
                  <c:v>1.22098554987355</c:v>
                </c:pt>
                <c:pt idx="128">
                  <c:v>1.182300854281871</c:v>
                </c:pt>
                <c:pt idx="129">
                  <c:v>1.20889735619506</c:v>
                </c:pt>
                <c:pt idx="130">
                  <c:v>1.282881062820232</c:v>
                </c:pt>
                <c:pt idx="131">
                  <c:v>1.281914254908004</c:v>
                </c:pt>
                <c:pt idx="132">
                  <c:v>1.26305593002341</c:v>
                </c:pt>
                <c:pt idx="133">
                  <c:v>1.307059925997726</c:v>
                </c:pt>
                <c:pt idx="134">
                  <c:v>1.310444372645649</c:v>
                </c:pt>
                <c:pt idx="135">
                  <c:v>1.241779966403115</c:v>
                </c:pt>
                <c:pt idx="136">
                  <c:v>1.242746774315343</c:v>
                </c:pt>
                <c:pt idx="137">
                  <c:v>1.259671483375483</c:v>
                </c:pt>
                <c:pt idx="138">
                  <c:v>1.253385375080619</c:v>
                </c:pt>
                <c:pt idx="139">
                  <c:v>1.239845112668402</c:v>
                </c:pt>
                <c:pt idx="140">
                  <c:v>1.257252606729528</c:v>
                </c:pt>
                <c:pt idx="141">
                  <c:v>1.266440376671334</c:v>
                </c:pt>
                <c:pt idx="142">
                  <c:v>1.2562857988173</c:v>
                </c:pt>
                <c:pt idx="143">
                  <c:v>1.257252606729528</c:v>
                </c:pt>
                <c:pt idx="144">
                  <c:v>1.315279650117043</c:v>
                </c:pt>
                <c:pt idx="145">
                  <c:v>1.316730480940515</c:v>
                </c:pt>
                <c:pt idx="146">
                  <c:v>1.298354941056904</c:v>
                </c:pt>
                <c:pt idx="147">
                  <c:v>1.303190218528298</c:v>
                </c:pt>
                <c:pt idx="148">
                  <c:v>1.302706195617054</c:v>
                </c:pt>
                <c:pt idx="149">
                  <c:v>1.24612998305301</c:v>
                </c:pt>
                <c:pt idx="150">
                  <c:v>1.241294705581613</c:v>
                </c:pt>
                <c:pt idx="151">
                  <c:v>1.232590958551051</c:v>
                </c:pt>
                <c:pt idx="152">
                  <c:v>1.219534719050074</c:v>
                </c:pt>
                <c:pt idx="153">
                  <c:v>1.215183464489925</c:v>
                </c:pt>
                <c:pt idx="154">
                  <c:v>1.218085126136868</c:v>
                </c:pt>
                <c:pt idx="155">
                  <c:v>1.232108173550067</c:v>
                </c:pt>
                <c:pt idx="156">
                  <c:v>1.210830972019514</c:v>
                </c:pt>
                <c:pt idx="157">
                  <c:v>1.214699441578682</c:v>
                </c:pt>
                <c:pt idx="158">
                  <c:v>1.2253368044337</c:v>
                </c:pt>
                <c:pt idx="159">
                  <c:v>1.23065610481634</c:v>
                </c:pt>
                <c:pt idx="160">
                  <c:v>1.216633057403135</c:v>
                </c:pt>
                <c:pt idx="161">
                  <c:v>1.266440376671334</c:v>
                </c:pt>
                <c:pt idx="162">
                  <c:v>1.269342038318274</c:v>
                </c:pt>
                <c:pt idx="163">
                  <c:v>1.266924399582575</c:v>
                </c:pt>
                <c:pt idx="164">
                  <c:v>1.274661338700912</c:v>
                </c:pt>
                <c:pt idx="165">
                  <c:v>1.27852980826008</c:v>
                </c:pt>
                <c:pt idx="166">
                  <c:v>1.258703437552997</c:v>
                </c:pt>
                <c:pt idx="167">
                  <c:v>1.2867495323794</c:v>
                </c:pt>
                <c:pt idx="168">
                  <c:v>1.293036878584524</c:v>
                </c:pt>
                <c:pt idx="169">
                  <c:v>1.249999690522368</c:v>
                </c:pt>
                <c:pt idx="170">
                  <c:v>1.249999690522368</c:v>
                </c:pt>
                <c:pt idx="171">
                  <c:v>1.329303935440504</c:v>
                </c:pt>
                <c:pt idx="172">
                  <c:v>1.307543948908968</c:v>
                </c:pt>
                <c:pt idx="173">
                  <c:v>1.298838963968146</c:v>
                </c:pt>
                <c:pt idx="174">
                  <c:v>1.341876152030234</c:v>
                </c:pt>
                <c:pt idx="175">
                  <c:v>1.320116165498698</c:v>
                </c:pt>
                <c:pt idx="176">
                  <c:v>1.250483713433678</c:v>
                </c:pt>
                <c:pt idx="177">
                  <c:v>1.239845112668402</c:v>
                </c:pt>
                <c:pt idx="178">
                  <c:v>1.23839428184493</c:v>
                </c:pt>
                <c:pt idx="179">
                  <c:v>1.193423477958389</c:v>
                </c:pt>
                <c:pt idx="180">
                  <c:v>1.223403188609244</c:v>
                </c:pt>
                <c:pt idx="181">
                  <c:v>1.219050696138834</c:v>
                </c:pt>
                <c:pt idx="182">
                  <c:v>1.249998452612173</c:v>
                </c:pt>
                <c:pt idx="183">
                  <c:v>1.252900114259116</c:v>
                </c:pt>
                <c:pt idx="184">
                  <c:v>1.279495378262047</c:v>
                </c:pt>
                <c:pt idx="185">
                  <c:v>1.279979401173291</c:v>
                </c:pt>
                <c:pt idx="186">
                  <c:v>1.278045785348837</c:v>
                </c:pt>
                <c:pt idx="187">
                  <c:v>1.262087884200924</c:v>
                </c:pt>
                <c:pt idx="188">
                  <c:v>1.248064836787722</c:v>
                </c:pt>
                <c:pt idx="189">
                  <c:v>1.262087884200924</c:v>
                </c:pt>
                <c:pt idx="190">
                  <c:v>1.23549262019799</c:v>
                </c:pt>
                <c:pt idx="191">
                  <c:v>1.22678763525717</c:v>
                </c:pt>
                <c:pt idx="192">
                  <c:v>1.216633057403135</c:v>
                </c:pt>
                <c:pt idx="193">
                  <c:v>1.22098554987355</c:v>
                </c:pt>
                <c:pt idx="194">
                  <c:v>1.211314994930758</c:v>
                </c:pt>
                <c:pt idx="195">
                  <c:v>1.205995694548116</c:v>
                </c:pt>
                <c:pt idx="196">
                  <c:v>1.213732633666454</c:v>
                </c:pt>
                <c:pt idx="197">
                  <c:v>1.23839428184493</c:v>
                </c:pt>
                <c:pt idx="198">
                  <c:v>1.23645942811022</c:v>
                </c:pt>
                <c:pt idx="199">
                  <c:v>1.242261513493841</c:v>
                </c:pt>
                <c:pt idx="200">
                  <c:v>1.271758439143714</c:v>
                </c:pt>
                <c:pt idx="201">
                  <c:v>1.329302697530244</c:v>
                </c:pt>
                <c:pt idx="202">
                  <c:v>1.317697288852742</c:v>
                </c:pt>
                <c:pt idx="203">
                  <c:v>1.32301658923538</c:v>
                </c:pt>
                <c:pt idx="204">
                  <c:v>1.324467420058851</c:v>
                </c:pt>
                <c:pt idx="205">
                  <c:v>1.32156575841191</c:v>
                </c:pt>
                <c:pt idx="206">
                  <c:v>1.241778728492857</c:v>
                </c:pt>
                <c:pt idx="207">
                  <c:v>1.24516441305104</c:v>
                </c:pt>
                <c:pt idx="208">
                  <c:v>1.262089122111182</c:v>
                </c:pt>
                <c:pt idx="209">
                  <c:v>1.262089122111182</c:v>
                </c:pt>
                <c:pt idx="210">
                  <c:v>1.253868160081603</c:v>
                </c:pt>
                <c:pt idx="211">
                  <c:v>1.287233555290642</c:v>
                </c:pt>
                <c:pt idx="212">
                  <c:v>1.291584809850794</c:v>
                </c:pt>
                <c:pt idx="213">
                  <c:v>1.280463424084534</c:v>
                </c:pt>
                <c:pt idx="214">
                  <c:v>1.282398277819248</c:v>
                </c:pt>
                <c:pt idx="215">
                  <c:v>1.286267985288674</c:v>
                </c:pt>
                <c:pt idx="216">
                  <c:v>1.285783962377431</c:v>
                </c:pt>
                <c:pt idx="217">
                  <c:v>1.274662576611172</c:v>
                </c:pt>
                <c:pt idx="218">
                  <c:v>1.276596192435624</c:v>
                </c:pt>
                <c:pt idx="219">
                  <c:v>1.270792869141746</c:v>
                </c:pt>
                <c:pt idx="220">
                  <c:v>1.266440376671334</c:v>
                </c:pt>
                <c:pt idx="221">
                  <c:v>1.27127565414273</c:v>
                </c:pt>
                <c:pt idx="222">
                  <c:v>1.274660100790653</c:v>
                </c:pt>
                <c:pt idx="223">
                  <c:v>1.281430231996762</c:v>
                </c:pt>
                <c:pt idx="224">
                  <c:v>1.275628146613139</c:v>
                </c:pt>
                <c:pt idx="225">
                  <c:v>1.27998063908355</c:v>
                </c:pt>
                <c:pt idx="226">
                  <c:v>1.272243699965214</c:v>
                </c:pt>
                <c:pt idx="227">
                  <c:v>1.282398277819248</c:v>
                </c:pt>
                <c:pt idx="228">
                  <c:v>1.302707433527314</c:v>
                </c:pt>
                <c:pt idx="229">
                  <c:v>1.306091880175239</c:v>
                </c:pt>
                <c:pt idx="230">
                  <c:v>1.288683148203854</c:v>
                </c:pt>
                <c:pt idx="231">
                  <c:v>1.293035640674264</c:v>
                </c:pt>
                <c:pt idx="232">
                  <c:v>1.292068832762038</c:v>
                </c:pt>
                <c:pt idx="233">
                  <c:v>1.60299722831893</c:v>
                </c:pt>
                <c:pt idx="234">
                  <c:v>1.888779952786102</c:v>
                </c:pt>
                <c:pt idx="235">
                  <c:v>2.20792931037258</c:v>
                </c:pt>
                <c:pt idx="236">
                  <c:v>2.478238156603075</c:v>
                </c:pt>
                <c:pt idx="237">
                  <c:v>2.716149653447023</c:v>
                </c:pt>
                <c:pt idx="238">
                  <c:v>2.663924695443128</c:v>
                </c:pt>
                <c:pt idx="239">
                  <c:v>2.723402569654115</c:v>
                </c:pt>
                <c:pt idx="240">
                  <c:v>2.718566054272461</c:v>
                </c:pt>
                <c:pt idx="241">
                  <c:v>2.710346330153138</c:v>
                </c:pt>
                <c:pt idx="242">
                  <c:v>2.816244601163813</c:v>
                </c:pt>
                <c:pt idx="243">
                  <c:v>2.835586948959722</c:v>
                </c:pt>
                <c:pt idx="244">
                  <c:v>2.75773477277539</c:v>
                </c:pt>
                <c:pt idx="245">
                  <c:v>2.764020881070248</c:v>
                </c:pt>
                <c:pt idx="246">
                  <c:v>2.798353084191515</c:v>
                </c:pt>
                <c:pt idx="247">
                  <c:v>2.748064217832597</c:v>
                </c:pt>
                <c:pt idx="248">
                  <c:v>2.782880443865102</c:v>
                </c:pt>
                <c:pt idx="249">
                  <c:v>2.826400416928172</c:v>
                </c:pt>
                <c:pt idx="250">
                  <c:v>2.77417669683454</c:v>
                </c:pt>
                <c:pt idx="251">
                  <c:v>2.796420706277322</c:v>
                </c:pt>
                <c:pt idx="252">
                  <c:v>2.795452660454817</c:v>
                </c:pt>
                <c:pt idx="253">
                  <c:v>2.764504903981494</c:v>
                </c:pt>
                <c:pt idx="254">
                  <c:v>2.771757820188583</c:v>
                </c:pt>
                <c:pt idx="255">
                  <c:v>2.83752180269444</c:v>
                </c:pt>
                <c:pt idx="256">
                  <c:v>2.846709572636242</c:v>
                </c:pt>
                <c:pt idx="257">
                  <c:v>2.826884439839413</c:v>
                </c:pt>
                <c:pt idx="258">
                  <c:v>2.805124453307882</c:v>
                </c:pt>
                <c:pt idx="259">
                  <c:v>2.80899292286705</c:v>
                </c:pt>
                <c:pt idx="260">
                  <c:v>2.815279031161915</c:v>
                </c:pt>
                <c:pt idx="261">
                  <c:v>2.780462805129405</c:v>
                </c:pt>
                <c:pt idx="262">
                  <c:v>2.814795008250672</c:v>
                </c:pt>
                <c:pt idx="263">
                  <c:v>2.854446511754577</c:v>
                </c:pt>
                <c:pt idx="264">
                  <c:v>2.859765812137215</c:v>
                </c:pt>
                <c:pt idx="265">
                  <c:v>2.841874295164843</c:v>
                </c:pt>
                <c:pt idx="266">
                  <c:v>2.542067285374214</c:v>
                </c:pt>
                <c:pt idx="267">
                  <c:v>2.524175768401848</c:v>
                </c:pt>
                <c:pt idx="268">
                  <c:v>2.224369996521475</c:v>
                </c:pt>
                <c:pt idx="269">
                  <c:v>1.938103249143058</c:v>
                </c:pt>
                <c:pt idx="270">
                  <c:v>1.922145347995142</c:v>
                </c:pt>
                <c:pt idx="271">
                  <c:v>2.235491382287735</c:v>
                </c:pt>
                <c:pt idx="272">
                  <c:v>2.29738689523442</c:v>
                </c:pt>
                <c:pt idx="273">
                  <c:v>2.292067594851779</c:v>
                </c:pt>
                <c:pt idx="274">
                  <c:v>2.281428994086502</c:v>
                </c:pt>
                <c:pt idx="275">
                  <c:v>1.99274460797239</c:v>
                </c:pt>
                <c:pt idx="276">
                  <c:v>1.728721870036754</c:v>
                </c:pt>
                <c:pt idx="277">
                  <c:v>1.459379831718479</c:v>
                </c:pt>
                <c:pt idx="278">
                  <c:v>1.65570497132381</c:v>
                </c:pt>
                <c:pt idx="279">
                  <c:v>1.64458358555755</c:v>
                </c:pt>
                <c:pt idx="280">
                  <c:v>1.78675015133453</c:v>
                </c:pt>
                <c:pt idx="281">
                  <c:v>1.753867541126474</c:v>
                </c:pt>
                <c:pt idx="282">
                  <c:v>1.95357712737973</c:v>
                </c:pt>
                <c:pt idx="283">
                  <c:v>1.944389357437922</c:v>
                </c:pt>
                <c:pt idx="284">
                  <c:v>1.948741849908334</c:v>
                </c:pt>
                <c:pt idx="285">
                  <c:v>2.16779378395743</c:v>
                </c:pt>
                <c:pt idx="286">
                  <c:v>2.427465267332914</c:v>
                </c:pt>
                <c:pt idx="287">
                  <c:v>2.159574059838106</c:v>
                </c:pt>
                <c:pt idx="288">
                  <c:v>2.010154577854036</c:v>
                </c:pt>
                <c:pt idx="289">
                  <c:v>2.01353902450196</c:v>
                </c:pt>
                <c:pt idx="290">
                  <c:v>1.704061459768536</c:v>
                </c:pt>
                <c:pt idx="291">
                  <c:v>1.546905038666128</c:v>
                </c:pt>
                <c:pt idx="292">
                  <c:v>1.540618930371263</c:v>
                </c:pt>
                <c:pt idx="293">
                  <c:v>1.780948065950908</c:v>
                </c:pt>
                <c:pt idx="294">
                  <c:v>1.785783343422302</c:v>
                </c:pt>
                <c:pt idx="295">
                  <c:v>1.752900733214246</c:v>
                </c:pt>
                <c:pt idx="296">
                  <c:v>1.76305531106828</c:v>
                </c:pt>
                <c:pt idx="297">
                  <c:v>1.765955734804961</c:v>
                </c:pt>
                <c:pt idx="298">
                  <c:v>1.739359232891771</c:v>
                </c:pt>
                <c:pt idx="299">
                  <c:v>1.734039932509132</c:v>
                </c:pt>
                <c:pt idx="300">
                  <c:v>1.695839259828698</c:v>
                </c:pt>
                <c:pt idx="301">
                  <c:v>1.859281789225972</c:v>
                </c:pt>
                <c:pt idx="302">
                  <c:v>1.853962488843334</c:v>
                </c:pt>
                <c:pt idx="303">
                  <c:v>1.58026795805465</c:v>
                </c:pt>
                <c:pt idx="304">
                  <c:v>1.92311215590737</c:v>
                </c:pt>
                <c:pt idx="305">
                  <c:v>1.943421311615433</c:v>
                </c:pt>
                <c:pt idx="306">
                  <c:v>1.948740611998074</c:v>
                </c:pt>
                <c:pt idx="307">
                  <c:v>1.952609081557242</c:v>
                </c:pt>
                <c:pt idx="308">
                  <c:v>1.964214490234745</c:v>
                </c:pt>
                <c:pt idx="309">
                  <c:v>1.953091866558227</c:v>
                </c:pt>
                <c:pt idx="310">
                  <c:v>1.976786706824475</c:v>
                </c:pt>
                <c:pt idx="311">
                  <c:v>1.702609391034805</c:v>
                </c:pt>
                <c:pt idx="312">
                  <c:v>2.013537786591702</c:v>
                </c:pt>
                <c:pt idx="313">
                  <c:v>2.327851866706775</c:v>
                </c:pt>
                <c:pt idx="314">
                  <c:v>2.054641358829336</c:v>
                </c:pt>
                <c:pt idx="315">
                  <c:v>2.337039636648578</c:v>
                </c:pt>
                <c:pt idx="316">
                  <c:v>2.61798708364436</c:v>
                </c:pt>
                <c:pt idx="317">
                  <c:v>2.514506451369315</c:v>
                </c:pt>
                <c:pt idx="318">
                  <c:v>2.486459118632654</c:v>
                </c:pt>
                <c:pt idx="319">
                  <c:v>2.412958197008397</c:v>
                </c:pt>
                <c:pt idx="320">
                  <c:v>2.450676084687917</c:v>
                </c:pt>
                <c:pt idx="321">
                  <c:v>2.401836811242206</c:v>
                </c:pt>
                <c:pt idx="322">
                  <c:v>2.4535765084246</c:v>
                </c:pt>
                <c:pt idx="323">
                  <c:v>2.165858930222713</c:v>
                </c:pt>
                <c:pt idx="324">
                  <c:v>2.451158869688872</c:v>
                </c:pt>
                <c:pt idx="325">
                  <c:v>2.22630361234593</c:v>
                </c:pt>
                <c:pt idx="326">
                  <c:v>1.99661307753156</c:v>
                </c:pt>
                <c:pt idx="327">
                  <c:v>1.948740611998074</c:v>
                </c:pt>
                <c:pt idx="328">
                  <c:v>1.957445596938897</c:v>
                </c:pt>
                <c:pt idx="329">
                  <c:v>1.795452660454833</c:v>
                </c:pt>
                <c:pt idx="330">
                  <c:v>1.699224944386882</c:v>
                </c:pt>
                <c:pt idx="331">
                  <c:v>1.910055916406398</c:v>
                </c:pt>
                <c:pt idx="332">
                  <c:v>1.692938836092016</c:v>
                </c:pt>
                <c:pt idx="333">
                  <c:v>1.993711415884617</c:v>
                </c:pt>
                <c:pt idx="334">
                  <c:v>1.892164399434028</c:v>
                </c:pt>
                <c:pt idx="335">
                  <c:v>1.886361076140146</c:v>
                </c:pt>
                <c:pt idx="336">
                  <c:v>1.969533790617382</c:v>
                </c:pt>
                <c:pt idx="337">
                  <c:v>2.24903040678969</c:v>
                </c:pt>
                <c:pt idx="338">
                  <c:v>2.277077739526354</c:v>
                </c:pt>
                <c:pt idx="339">
                  <c:v>2.546903800755868</c:v>
                </c:pt>
                <c:pt idx="340">
                  <c:v>2.738393662889804</c:v>
                </c:pt>
                <c:pt idx="341">
                  <c:v>2.447291638039995</c:v>
                </c:pt>
                <c:pt idx="342">
                  <c:v>2.469051624571528</c:v>
                </c:pt>
                <c:pt idx="343">
                  <c:v>2.13829685830756</c:v>
                </c:pt>
                <c:pt idx="344">
                  <c:v>2.168760591869655</c:v>
                </c:pt>
                <c:pt idx="345">
                  <c:v>2.062377060037412</c:v>
                </c:pt>
                <c:pt idx="346">
                  <c:v>2.18906850966746</c:v>
                </c:pt>
                <c:pt idx="347">
                  <c:v>1.87814011411057</c:v>
                </c:pt>
                <c:pt idx="348">
                  <c:v>2.181815593460368</c:v>
                </c:pt>
                <c:pt idx="349">
                  <c:v>2.116535633865756</c:v>
                </c:pt>
                <c:pt idx="350">
                  <c:v>2.088489539039357</c:v>
                </c:pt>
                <c:pt idx="351">
                  <c:v>2.218566673227591</c:v>
                </c:pt>
                <c:pt idx="352">
                  <c:v>2.495162865663217</c:v>
                </c:pt>
                <c:pt idx="353">
                  <c:v>2.443421930570566</c:v>
                </c:pt>
                <c:pt idx="354">
                  <c:v>2.448741230953203</c:v>
                </c:pt>
                <c:pt idx="355">
                  <c:v>2.597677927936293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Figure1_thermal_coupling!$AB$1</c:f>
              <c:strCache>
                <c:ptCount val="1"/>
                <c:pt idx="0">
                  <c:v>CPU CU1 Pow</c:v>
                </c:pt>
              </c:strCache>
            </c:strRef>
          </c:tx>
          <c:spPr>
            <a:ln w="15875">
              <a:solidFill>
                <a:schemeClr val="bg2">
                  <a:lumMod val="10000"/>
                </a:schemeClr>
              </a:solidFill>
            </a:ln>
          </c:spPr>
          <c:marker>
            <c:symbol val="none"/>
          </c:marker>
          <c:val>
            <c:numRef>
              <c:f>Figure1_thermal_coupling!$AB$6:$AB$361</c:f>
              <c:numCache>
                <c:formatCode>General</c:formatCode>
                <c:ptCount val="356"/>
                <c:pt idx="0">
                  <c:v>1.0</c:v>
                </c:pt>
                <c:pt idx="1">
                  <c:v>0.997815783175379</c:v>
                </c:pt>
                <c:pt idx="2">
                  <c:v>1.107470625471122</c:v>
                </c:pt>
                <c:pt idx="3">
                  <c:v>1.25731707044295</c:v>
                </c:pt>
                <c:pt idx="4">
                  <c:v>1.294013702521524</c:v>
                </c:pt>
                <c:pt idx="5">
                  <c:v>1.449102044194322</c:v>
                </c:pt>
                <c:pt idx="6">
                  <c:v>1.500653140105264</c:v>
                </c:pt>
                <c:pt idx="7">
                  <c:v>1.511574224228366</c:v>
                </c:pt>
                <c:pt idx="8">
                  <c:v>1.481430242623653</c:v>
                </c:pt>
                <c:pt idx="9">
                  <c:v>1.578852128632814</c:v>
                </c:pt>
                <c:pt idx="10">
                  <c:v>1.549145437749261</c:v>
                </c:pt>
                <c:pt idx="11">
                  <c:v>1.482740996396546</c:v>
                </c:pt>
                <c:pt idx="12">
                  <c:v>1.33944720189858</c:v>
                </c:pt>
                <c:pt idx="13">
                  <c:v>1.393182514634142</c:v>
                </c:pt>
                <c:pt idx="14">
                  <c:v>1.31323548161254</c:v>
                </c:pt>
                <c:pt idx="15">
                  <c:v>1.319351959755834</c:v>
                </c:pt>
                <c:pt idx="16">
                  <c:v>1.452597014791834</c:v>
                </c:pt>
                <c:pt idx="17">
                  <c:v>1.561814566366416</c:v>
                </c:pt>
                <c:pt idx="18">
                  <c:v>1.484925213221165</c:v>
                </c:pt>
                <c:pt idx="19">
                  <c:v>1.594142764795751</c:v>
                </c:pt>
                <c:pt idx="20">
                  <c:v>1.622102529575842</c:v>
                </c:pt>
                <c:pt idx="21">
                  <c:v>1.583221680672642</c:v>
                </c:pt>
                <c:pt idx="22">
                  <c:v>1.494537780352561</c:v>
                </c:pt>
                <c:pt idx="23">
                  <c:v>1.521624082080919</c:v>
                </c:pt>
                <c:pt idx="24">
                  <c:v>1.397990475785725</c:v>
                </c:pt>
                <c:pt idx="25">
                  <c:v>1.420271053143683</c:v>
                </c:pt>
                <c:pt idx="26">
                  <c:v>1.400174692610344</c:v>
                </c:pt>
                <c:pt idx="27">
                  <c:v>1.456967685222256</c:v>
                </c:pt>
                <c:pt idx="28">
                  <c:v>1.500218086165285</c:v>
                </c:pt>
                <c:pt idx="29">
                  <c:v>1.609871810070434</c:v>
                </c:pt>
                <c:pt idx="30">
                  <c:v>1.525117934287844</c:v>
                </c:pt>
                <c:pt idx="31">
                  <c:v>1.556135378944284</c:v>
                </c:pt>
                <c:pt idx="32">
                  <c:v>1.563561492469873</c:v>
                </c:pt>
                <c:pt idx="33">
                  <c:v>1.499341267941781</c:v>
                </c:pt>
                <c:pt idx="34">
                  <c:v>1.500652021714673</c:v>
                </c:pt>
                <c:pt idx="35">
                  <c:v>1.479682198129602</c:v>
                </c:pt>
                <c:pt idx="36">
                  <c:v>1.475313764480362</c:v>
                </c:pt>
                <c:pt idx="37">
                  <c:v>1.391434470140089</c:v>
                </c:pt>
                <c:pt idx="38">
                  <c:v>1.449975507246052</c:v>
                </c:pt>
                <c:pt idx="39">
                  <c:v>1.433374117310224</c:v>
                </c:pt>
                <c:pt idx="40">
                  <c:v>1.453470477843564</c:v>
                </c:pt>
                <c:pt idx="41">
                  <c:v>1.49409937124081</c:v>
                </c:pt>
                <c:pt idx="42">
                  <c:v>1.624287864791054</c:v>
                </c:pt>
                <c:pt idx="43">
                  <c:v>1.549582728470422</c:v>
                </c:pt>
                <c:pt idx="44">
                  <c:v>1.464393798747848</c:v>
                </c:pt>
                <c:pt idx="45">
                  <c:v>1.563563729251058</c:v>
                </c:pt>
                <c:pt idx="46">
                  <c:v>1.472257202994603</c:v>
                </c:pt>
                <c:pt idx="47">
                  <c:v>1.439054423122949</c:v>
                </c:pt>
                <c:pt idx="48">
                  <c:v>1.499779677053531</c:v>
                </c:pt>
                <c:pt idx="49">
                  <c:v>1.52031220991744</c:v>
                </c:pt>
                <c:pt idx="50">
                  <c:v>1.460897709759747</c:v>
                </c:pt>
                <c:pt idx="51">
                  <c:v>1.446044364317972</c:v>
                </c:pt>
                <c:pt idx="52">
                  <c:v>1.378766459913526</c:v>
                </c:pt>
                <c:pt idx="53">
                  <c:v>1.366970794348101</c:v>
                </c:pt>
                <c:pt idx="54">
                  <c:v>1.460024246708016</c:v>
                </c:pt>
                <c:pt idx="55">
                  <c:v>1.447791290421403</c:v>
                </c:pt>
                <c:pt idx="56">
                  <c:v>1.445170901266242</c:v>
                </c:pt>
                <c:pt idx="57">
                  <c:v>1.500653140105264</c:v>
                </c:pt>
                <c:pt idx="58">
                  <c:v>1.400172455829162</c:v>
                </c:pt>
                <c:pt idx="59">
                  <c:v>1.361727779256538</c:v>
                </c:pt>
                <c:pt idx="60">
                  <c:v>1.332021088372986</c:v>
                </c:pt>
                <c:pt idx="61">
                  <c:v>1.290081441202852</c:v>
                </c:pt>
                <c:pt idx="62">
                  <c:v>1.240715680507122</c:v>
                </c:pt>
                <c:pt idx="63">
                  <c:v>1.251636764630226</c:v>
                </c:pt>
                <c:pt idx="64">
                  <c:v>1.257753242773519</c:v>
                </c:pt>
                <c:pt idx="65">
                  <c:v>1.251199473909064</c:v>
                </c:pt>
                <c:pt idx="66">
                  <c:v>1.415461973601508</c:v>
                </c:pt>
                <c:pt idx="67">
                  <c:v>1.52555298822782</c:v>
                </c:pt>
                <c:pt idx="68">
                  <c:v>1.555260797501961</c:v>
                </c:pt>
                <c:pt idx="69">
                  <c:v>1.579288300963382</c:v>
                </c:pt>
                <c:pt idx="70">
                  <c:v>1.565745709294495</c:v>
                </c:pt>
                <c:pt idx="71">
                  <c:v>1.503273529260453</c:v>
                </c:pt>
                <c:pt idx="72">
                  <c:v>1.414588510549778</c:v>
                </c:pt>
                <c:pt idx="73">
                  <c:v>1.38881296259431</c:v>
                </c:pt>
                <c:pt idx="74">
                  <c:v>1.373522326431372</c:v>
                </c:pt>
                <c:pt idx="75">
                  <c:v>1.403666308036082</c:v>
                </c:pt>
                <c:pt idx="76">
                  <c:v>1.409782786179375</c:v>
                </c:pt>
                <c:pt idx="77">
                  <c:v>1.364348168411731</c:v>
                </c:pt>
                <c:pt idx="78">
                  <c:v>1.325466201117942</c:v>
                </c:pt>
                <c:pt idx="79">
                  <c:v>1.36478545913289</c:v>
                </c:pt>
                <c:pt idx="80">
                  <c:v>1.407162397024119</c:v>
                </c:pt>
                <c:pt idx="81">
                  <c:v>1.415899264322667</c:v>
                </c:pt>
                <c:pt idx="82">
                  <c:v>1.49497283429254</c:v>
                </c:pt>
                <c:pt idx="83">
                  <c:v>1.582348217620914</c:v>
                </c:pt>
                <c:pt idx="84">
                  <c:v>1.427258757557523</c:v>
                </c:pt>
                <c:pt idx="85">
                  <c:v>1.415025801270938</c:v>
                </c:pt>
                <c:pt idx="86">
                  <c:v>1.451286261018943</c:v>
                </c:pt>
                <c:pt idx="87">
                  <c:v>1.532545166204026</c:v>
                </c:pt>
                <c:pt idx="88">
                  <c:v>1.571426015107219</c:v>
                </c:pt>
                <c:pt idx="89">
                  <c:v>1.62559750017335</c:v>
                </c:pt>
                <c:pt idx="90">
                  <c:v>1.652683801901714</c:v>
                </c:pt>
                <c:pt idx="91">
                  <c:v>1.536039018410946</c:v>
                </c:pt>
                <c:pt idx="92">
                  <c:v>1.515069194825878</c:v>
                </c:pt>
                <c:pt idx="93">
                  <c:v>1.46613960646072</c:v>
                </c:pt>
                <c:pt idx="94">
                  <c:v>1.531233294040544</c:v>
                </c:pt>
                <c:pt idx="95">
                  <c:v>1.52031109152685</c:v>
                </c:pt>
                <c:pt idx="96">
                  <c:v>1.581036345457431</c:v>
                </c:pt>
                <c:pt idx="97">
                  <c:v>1.576230621087031</c:v>
                </c:pt>
                <c:pt idx="98">
                  <c:v>1.581909808509161</c:v>
                </c:pt>
                <c:pt idx="99">
                  <c:v>1.639577382563396</c:v>
                </c:pt>
                <c:pt idx="100">
                  <c:v>1.6758378423114</c:v>
                </c:pt>
                <c:pt idx="101">
                  <c:v>1.693312695298957</c:v>
                </c:pt>
                <c:pt idx="102">
                  <c:v>1.657052235550953</c:v>
                </c:pt>
                <c:pt idx="103">
                  <c:v>1.607686474855225</c:v>
                </c:pt>
                <c:pt idx="104">
                  <c:v>1.589774331146507</c:v>
                </c:pt>
                <c:pt idx="105">
                  <c:v>1.501963893878152</c:v>
                </c:pt>
                <c:pt idx="106">
                  <c:v>1.439054423122949</c:v>
                </c:pt>
                <c:pt idx="107">
                  <c:v>1.506769618248554</c:v>
                </c:pt>
                <c:pt idx="108">
                  <c:v>1.571426015107219</c:v>
                </c:pt>
                <c:pt idx="109">
                  <c:v>1.461335000480908</c:v>
                </c:pt>
                <c:pt idx="110">
                  <c:v>1.459150783656287</c:v>
                </c:pt>
                <c:pt idx="111">
                  <c:v>1.5412831518931</c:v>
                </c:pt>
                <c:pt idx="112">
                  <c:v>1.408910441518238</c:v>
                </c:pt>
                <c:pt idx="113">
                  <c:v>1.442986684441621</c:v>
                </c:pt>
                <c:pt idx="114">
                  <c:v>1.444297438214511</c:v>
                </c:pt>
                <c:pt idx="115">
                  <c:v>1.507643081300285</c:v>
                </c:pt>
                <c:pt idx="116">
                  <c:v>1.48885747453984</c:v>
                </c:pt>
                <c:pt idx="117">
                  <c:v>1.585843188218426</c:v>
                </c:pt>
                <c:pt idx="118">
                  <c:v>1.572736768880111</c:v>
                </c:pt>
                <c:pt idx="119">
                  <c:v>1.599821952217878</c:v>
                </c:pt>
                <c:pt idx="120">
                  <c:v>1.612928371556196</c:v>
                </c:pt>
                <c:pt idx="121">
                  <c:v>1.662294132251924</c:v>
                </c:pt>
                <c:pt idx="122">
                  <c:v>1.643072353160907</c:v>
                </c:pt>
                <c:pt idx="123">
                  <c:v>1.631713978316644</c:v>
                </c:pt>
                <c:pt idx="124">
                  <c:v>1.608559937906955</c:v>
                </c:pt>
                <c:pt idx="125">
                  <c:v>1.531670584761706</c:v>
                </c:pt>
                <c:pt idx="126">
                  <c:v>1.558320714159494</c:v>
                </c:pt>
                <c:pt idx="127">
                  <c:v>1.585405897497264</c:v>
                </c:pt>
                <c:pt idx="128">
                  <c:v>1.529486367937084</c:v>
                </c:pt>
                <c:pt idx="129">
                  <c:v>1.655305309447492</c:v>
                </c:pt>
                <c:pt idx="130">
                  <c:v>1.758406382878782</c:v>
                </c:pt>
                <c:pt idx="131">
                  <c:v>1.72607706605886</c:v>
                </c:pt>
                <c:pt idx="132">
                  <c:v>1.639140091842236</c:v>
                </c:pt>
                <c:pt idx="133">
                  <c:v>1.615111469990227</c:v>
                </c:pt>
                <c:pt idx="134">
                  <c:v>1.484486804109415</c:v>
                </c:pt>
                <c:pt idx="135">
                  <c:v>1.352115212125143</c:v>
                </c:pt>
                <c:pt idx="136">
                  <c:v>1.27042125300008</c:v>
                </c:pt>
                <c:pt idx="137">
                  <c:v>1.24202419749883</c:v>
                </c:pt>
                <c:pt idx="138">
                  <c:v>1.323719275014479</c:v>
                </c:pt>
                <c:pt idx="139">
                  <c:v>1.271294716051812</c:v>
                </c:pt>
                <c:pt idx="140">
                  <c:v>1.331582679261237</c:v>
                </c:pt>
                <c:pt idx="141">
                  <c:v>1.419393116529587</c:v>
                </c:pt>
                <c:pt idx="142">
                  <c:v>1.440800230835818</c:v>
                </c:pt>
                <c:pt idx="143">
                  <c:v>1.491914036025598</c:v>
                </c:pt>
                <c:pt idx="144">
                  <c:v>1.608558819516365</c:v>
                </c:pt>
                <c:pt idx="145">
                  <c:v>1.678458231466592</c:v>
                </c:pt>
                <c:pt idx="146">
                  <c:v>1.653557264953443</c:v>
                </c:pt>
                <c:pt idx="147">
                  <c:v>1.738747313066605</c:v>
                </c:pt>
                <c:pt idx="148">
                  <c:v>1.787676901431765</c:v>
                </c:pt>
                <c:pt idx="149">
                  <c:v>1.771075511495937</c:v>
                </c:pt>
                <c:pt idx="150">
                  <c:v>1.721272460079048</c:v>
                </c:pt>
                <c:pt idx="151">
                  <c:v>1.683701246558152</c:v>
                </c:pt>
                <c:pt idx="152">
                  <c:v>1.603754213536552</c:v>
                </c:pt>
                <c:pt idx="153">
                  <c:v>1.496284706456022</c:v>
                </c:pt>
                <c:pt idx="154">
                  <c:v>1.480995188683676</c:v>
                </c:pt>
                <c:pt idx="155">
                  <c:v>1.508954953463768</c:v>
                </c:pt>
                <c:pt idx="156">
                  <c:v>1.411969239785177</c:v>
                </c:pt>
                <c:pt idx="157">
                  <c:v>1.438618250792378</c:v>
                </c:pt>
                <c:pt idx="158">
                  <c:v>1.421579570135391</c:v>
                </c:pt>
                <c:pt idx="159">
                  <c:v>1.47007186777939</c:v>
                </c:pt>
                <c:pt idx="160">
                  <c:v>1.476625636643844</c:v>
                </c:pt>
                <c:pt idx="161">
                  <c:v>1.654869137116923</c:v>
                </c:pt>
                <c:pt idx="162">
                  <c:v>1.676712423753725</c:v>
                </c:pt>
                <c:pt idx="163">
                  <c:v>1.69811953805995</c:v>
                </c:pt>
                <c:pt idx="164">
                  <c:v>1.58671776966075</c:v>
                </c:pt>
                <c:pt idx="165">
                  <c:v>1.547835802366962</c:v>
                </c:pt>
                <c:pt idx="166">
                  <c:v>1.435996743246597</c:v>
                </c:pt>
                <c:pt idx="167">
                  <c:v>1.477936390416733</c:v>
                </c:pt>
                <c:pt idx="168">
                  <c:v>1.447355118090863</c:v>
                </c:pt>
                <c:pt idx="169">
                  <c:v>1.539097816677888</c:v>
                </c:pt>
                <c:pt idx="170">
                  <c:v>1.61948214042065</c:v>
                </c:pt>
                <c:pt idx="171">
                  <c:v>1.715594391047505</c:v>
                </c:pt>
                <c:pt idx="172">
                  <c:v>1.649189949694792</c:v>
                </c:pt>
                <c:pt idx="173">
                  <c:v>1.735690751580843</c:v>
                </c:pt>
                <c:pt idx="174">
                  <c:v>1.789862236646976</c:v>
                </c:pt>
                <c:pt idx="175">
                  <c:v>1.721709750800207</c:v>
                </c:pt>
                <c:pt idx="176">
                  <c:v>1.647440786810149</c:v>
                </c:pt>
                <c:pt idx="177">
                  <c:v>1.57229835976836</c:v>
                </c:pt>
                <c:pt idx="178">
                  <c:v>1.528174495773602</c:v>
                </c:pt>
                <c:pt idx="179">
                  <c:v>1.396676366841062</c:v>
                </c:pt>
                <c:pt idx="180">
                  <c:v>1.46613960646072</c:v>
                </c:pt>
                <c:pt idx="181">
                  <c:v>1.480119488850764</c:v>
                </c:pt>
                <c:pt idx="182">
                  <c:v>1.608123765576385</c:v>
                </c:pt>
                <c:pt idx="183">
                  <c:v>1.657489526272114</c:v>
                </c:pt>
                <c:pt idx="184">
                  <c:v>1.71996282469675</c:v>
                </c:pt>
                <c:pt idx="185">
                  <c:v>1.712535592780565</c:v>
                </c:pt>
                <c:pt idx="186">
                  <c:v>1.741368820612386</c:v>
                </c:pt>
                <c:pt idx="187">
                  <c:v>1.763212107249184</c:v>
                </c:pt>
                <c:pt idx="188">
                  <c:v>1.72345779529426</c:v>
                </c:pt>
                <c:pt idx="189">
                  <c:v>1.75534870300243</c:v>
                </c:pt>
                <c:pt idx="190">
                  <c:v>1.625161327842781</c:v>
                </c:pt>
                <c:pt idx="191">
                  <c:v>1.56705758145798</c:v>
                </c:pt>
                <c:pt idx="192">
                  <c:v>1.46613960646072</c:v>
                </c:pt>
                <c:pt idx="193">
                  <c:v>1.54914431935867</c:v>
                </c:pt>
                <c:pt idx="194">
                  <c:v>1.531669466371113</c:v>
                </c:pt>
                <c:pt idx="195">
                  <c:v>1.556571551274853</c:v>
                </c:pt>
                <c:pt idx="196">
                  <c:v>1.594142764795751</c:v>
                </c:pt>
                <c:pt idx="197">
                  <c:v>1.669721364168107</c:v>
                </c:pt>
                <c:pt idx="198">
                  <c:v>1.573610231931842</c:v>
                </c:pt>
                <c:pt idx="199">
                  <c:v>1.644383106933801</c:v>
                </c:pt>
                <c:pt idx="200">
                  <c:v>1.674527088538511</c:v>
                </c:pt>
                <c:pt idx="201">
                  <c:v>1.765833614794963</c:v>
                </c:pt>
                <c:pt idx="202">
                  <c:v>1.784183049224844</c:v>
                </c:pt>
                <c:pt idx="203">
                  <c:v>1.717778607872126</c:v>
                </c:pt>
                <c:pt idx="204">
                  <c:v>1.663607122805998</c:v>
                </c:pt>
                <c:pt idx="205">
                  <c:v>1.67015977327986</c:v>
                </c:pt>
                <c:pt idx="206">
                  <c:v>1.46963569544882</c:v>
                </c:pt>
                <c:pt idx="207">
                  <c:v>1.426385294505794</c:v>
                </c:pt>
                <c:pt idx="208">
                  <c:v>1.446481655039129</c:v>
                </c:pt>
                <c:pt idx="209">
                  <c:v>1.426822585226954</c:v>
                </c:pt>
                <c:pt idx="210">
                  <c:v>1.381825258180465</c:v>
                </c:pt>
                <c:pt idx="211">
                  <c:v>1.46483108946901</c:v>
                </c:pt>
                <c:pt idx="212">
                  <c:v>1.474442538209814</c:v>
                </c:pt>
                <c:pt idx="213">
                  <c:v>1.506770736639146</c:v>
                </c:pt>
                <c:pt idx="214">
                  <c:v>1.528614023275945</c:v>
                </c:pt>
                <c:pt idx="215">
                  <c:v>1.620356721862971</c:v>
                </c:pt>
                <c:pt idx="216">
                  <c:v>1.6478791959219</c:v>
                </c:pt>
                <c:pt idx="217">
                  <c:v>1.588027405043047</c:v>
                </c:pt>
                <c:pt idx="218">
                  <c:v>1.570988724386061</c:v>
                </c:pt>
                <c:pt idx="219">
                  <c:v>1.581473636178593</c:v>
                </c:pt>
                <c:pt idx="220">
                  <c:v>1.519001456144548</c:v>
                </c:pt>
                <c:pt idx="221">
                  <c:v>1.459586955986856</c:v>
                </c:pt>
                <c:pt idx="222">
                  <c:v>1.504584283033344</c:v>
                </c:pt>
                <c:pt idx="223">
                  <c:v>1.579726710075131</c:v>
                </c:pt>
                <c:pt idx="224">
                  <c:v>1.558756886490066</c:v>
                </c:pt>
                <c:pt idx="225">
                  <c:v>1.560941103314686</c:v>
                </c:pt>
                <c:pt idx="226">
                  <c:v>1.664479467467136</c:v>
                </c:pt>
                <c:pt idx="227">
                  <c:v>1.693313813689548</c:v>
                </c:pt>
                <c:pt idx="228">
                  <c:v>1.706856405358433</c:v>
                </c:pt>
                <c:pt idx="229">
                  <c:v>1.626035909285103</c:v>
                </c:pt>
                <c:pt idx="230">
                  <c:v>1.547398511645801</c:v>
                </c:pt>
                <c:pt idx="231">
                  <c:v>1.452597014791834</c:v>
                </c:pt>
                <c:pt idx="232">
                  <c:v>1.334641477528178</c:v>
                </c:pt>
                <c:pt idx="233">
                  <c:v>1.423326496238851</c:v>
                </c:pt>
                <c:pt idx="234">
                  <c:v>1.602443459763662</c:v>
                </c:pt>
                <c:pt idx="235">
                  <c:v>1.789424945925814</c:v>
                </c:pt>
                <c:pt idx="236">
                  <c:v>1.991259777529744</c:v>
                </c:pt>
                <c:pt idx="237">
                  <c:v>2.179114726743628</c:v>
                </c:pt>
                <c:pt idx="238">
                  <c:v>2.123195197183445</c:v>
                </c:pt>
                <c:pt idx="239">
                  <c:v>2.172998248600338</c:v>
                </c:pt>
                <c:pt idx="240">
                  <c:v>2.186540840269219</c:v>
                </c:pt>
                <c:pt idx="241">
                  <c:v>2.152901888067</c:v>
                </c:pt>
                <c:pt idx="242">
                  <c:v>2.195277707567701</c:v>
                </c:pt>
                <c:pt idx="243">
                  <c:v>2.194841535237132</c:v>
                </c:pt>
                <c:pt idx="244">
                  <c:v>2.145038483820239</c:v>
                </c:pt>
                <c:pt idx="245">
                  <c:v>2.18479391416576</c:v>
                </c:pt>
                <c:pt idx="246">
                  <c:v>2.155087223282208</c:v>
                </c:pt>
                <c:pt idx="247">
                  <c:v>2.10047844749492</c:v>
                </c:pt>
                <c:pt idx="248">
                  <c:v>2.169067105672253</c:v>
                </c:pt>
                <c:pt idx="249">
                  <c:v>2.1830469880623</c:v>
                </c:pt>
                <c:pt idx="250">
                  <c:v>2.167319061178202</c:v>
                </c:pt>
                <c:pt idx="251">
                  <c:v>2.229353950491086</c:v>
                </c:pt>
                <c:pt idx="252">
                  <c:v>2.222801300017223</c:v>
                </c:pt>
                <c:pt idx="253">
                  <c:v>2.18741430332095</c:v>
                </c:pt>
                <c:pt idx="254">
                  <c:v>2.19003581086673</c:v>
                </c:pt>
                <c:pt idx="255">
                  <c:v>2.195278825958276</c:v>
                </c:pt>
                <c:pt idx="256">
                  <c:v>2.193531899854835</c:v>
                </c:pt>
                <c:pt idx="257">
                  <c:v>2.209695999069499</c:v>
                </c:pt>
                <c:pt idx="258">
                  <c:v>2.222365127686654</c:v>
                </c:pt>
                <c:pt idx="259">
                  <c:v>2.24813955725154</c:v>
                </c:pt>
                <c:pt idx="260">
                  <c:v>2.204015693256775</c:v>
                </c:pt>
                <c:pt idx="261">
                  <c:v>2.171250204106283</c:v>
                </c:pt>
                <c:pt idx="262">
                  <c:v>2.18086165284709</c:v>
                </c:pt>
                <c:pt idx="263">
                  <c:v>2.149844208190645</c:v>
                </c:pt>
                <c:pt idx="264">
                  <c:v>2.10178920126781</c:v>
                </c:pt>
                <c:pt idx="265">
                  <c:v>2.135864325800599</c:v>
                </c:pt>
                <c:pt idx="266">
                  <c:v>1.965484229574274</c:v>
                </c:pt>
                <c:pt idx="267">
                  <c:v>2.019219542309834</c:v>
                </c:pt>
                <c:pt idx="268">
                  <c:v>1.937087174073024</c:v>
                </c:pt>
                <c:pt idx="269">
                  <c:v>1.848402155362347</c:v>
                </c:pt>
                <c:pt idx="270">
                  <c:v>1.82918037627133</c:v>
                </c:pt>
                <c:pt idx="271">
                  <c:v>2.02708294655659</c:v>
                </c:pt>
                <c:pt idx="272">
                  <c:v>1.974657269203327</c:v>
                </c:pt>
                <c:pt idx="273">
                  <c:v>1.992569412912043</c:v>
                </c:pt>
                <c:pt idx="274">
                  <c:v>2.053730839173196</c:v>
                </c:pt>
                <c:pt idx="275">
                  <c:v>1.844469894043675</c:v>
                </c:pt>
                <c:pt idx="276">
                  <c:v>1.694186158350688</c:v>
                </c:pt>
                <c:pt idx="277">
                  <c:v>1.655305309447493</c:v>
                </c:pt>
                <c:pt idx="278">
                  <c:v>1.672780162435051</c:v>
                </c:pt>
                <c:pt idx="279">
                  <c:v>1.544339713378859</c:v>
                </c:pt>
                <c:pt idx="280">
                  <c:v>1.685885463382775</c:v>
                </c:pt>
                <c:pt idx="281">
                  <c:v>1.69506073979301</c:v>
                </c:pt>
                <c:pt idx="282">
                  <c:v>1.742242283664116</c:v>
                </c:pt>
                <c:pt idx="283">
                  <c:v>1.690255015422606</c:v>
                </c:pt>
                <c:pt idx="284">
                  <c:v>1.807337089634532</c:v>
                </c:pt>
                <c:pt idx="285">
                  <c:v>1.885099905831512</c:v>
                </c:pt>
                <c:pt idx="286">
                  <c:v>1.989074442314531</c:v>
                </c:pt>
                <c:pt idx="287">
                  <c:v>1.926164971559328</c:v>
                </c:pt>
                <c:pt idx="288">
                  <c:v>1.892962191687674</c:v>
                </c:pt>
                <c:pt idx="289">
                  <c:v>1.826120459613798</c:v>
                </c:pt>
                <c:pt idx="290">
                  <c:v>1.743989209767576</c:v>
                </c:pt>
                <c:pt idx="291">
                  <c:v>1.630839396874322</c:v>
                </c:pt>
                <c:pt idx="292">
                  <c:v>1.620354485081788</c:v>
                </c:pt>
                <c:pt idx="293">
                  <c:v>1.793792261184463</c:v>
                </c:pt>
                <c:pt idx="294">
                  <c:v>1.773259728320558</c:v>
                </c:pt>
                <c:pt idx="295">
                  <c:v>1.761464062755131</c:v>
                </c:pt>
                <c:pt idx="296">
                  <c:v>1.789861118256383</c:v>
                </c:pt>
                <c:pt idx="297">
                  <c:v>1.683702364948746</c:v>
                </c:pt>
                <c:pt idx="298">
                  <c:v>1.644384225324389</c:v>
                </c:pt>
                <c:pt idx="299">
                  <c:v>1.663169832084836</c:v>
                </c:pt>
                <c:pt idx="300">
                  <c:v>1.613802952998517</c:v>
                </c:pt>
                <c:pt idx="301">
                  <c:v>1.708604449852483</c:v>
                </c:pt>
                <c:pt idx="302">
                  <c:v>1.771076629886528</c:v>
                </c:pt>
                <c:pt idx="303">
                  <c:v>1.608997228628115</c:v>
                </c:pt>
                <c:pt idx="304">
                  <c:v>1.729136982716392</c:v>
                </c:pt>
                <c:pt idx="305">
                  <c:v>1.760155545763426</c:v>
                </c:pt>
                <c:pt idx="306">
                  <c:v>1.812580104726097</c:v>
                </c:pt>
                <c:pt idx="307">
                  <c:v>1.80078443916067</c:v>
                </c:pt>
                <c:pt idx="308">
                  <c:v>1.75272831384724</c:v>
                </c:pt>
                <c:pt idx="309">
                  <c:v>1.800347148439511</c:v>
                </c:pt>
                <c:pt idx="310">
                  <c:v>1.694187276741281</c:v>
                </c:pt>
                <c:pt idx="311">
                  <c:v>1.496720878786591</c:v>
                </c:pt>
                <c:pt idx="312">
                  <c:v>1.61860755897833</c:v>
                </c:pt>
                <c:pt idx="313">
                  <c:v>1.80515175441932</c:v>
                </c:pt>
                <c:pt idx="314">
                  <c:v>1.655741481778062</c:v>
                </c:pt>
                <c:pt idx="315">
                  <c:v>1.83049001165363</c:v>
                </c:pt>
                <c:pt idx="316">
                  <c:v>1.97946299357373</c:v>
                </c:pt>
                <c:pt idx="317">
                  <c:v>2.001743570931686</c:v>
                </c:pt>
                <c:pt idx="318">
                  <c:v>2.053731957563788</c:v>
                </c:pt>
                <c:pt idx="319">
                  <c:v>2.078196751746371</c:v>
                </c:pt>
                <c:pt idx="320">
                  <c:v>2.158581075489128</c:v>
                </c:pt>
                <c:pt idx="321">
                  <c:v>2.159455656931449</c:v>
                </c:pt>
                <c:pt idx="322">
                  <c:v>2.132806645924246</c:v>
                </c:pt>
                <c:pt idx="323">
                  <c:v>1.890779093253644</c:v>
                </c:pt>
                <c:pt idx="324">
                  <c:v>2.020966468413294</c:v>
                </c:pt>
                <c:pt idx="325">
                  <c:v>1.908690118571771</c:v>
                </c:pt>
                <c:pt idx="326">
                  <c:v>1.795540305678517</c:v>
                </c:pt>
                <c:pt idx="327">
                  <c:v>1.80340370992527</c:v>
                </c:pt>
                <c:pt idx="328">
                  <c:v>1.897767916058076</c:v>
                </c:pt>
                <c:pt idx="329">
                  <c:v>1.80165678382181</c:v>
                </c:pt>
                <c:pt idx="330">
                  <c:v>1.717341317150964</c:v>
                </c:pt>
                <c:pt idx="331">
                  <c:v>1.724331258345987</c:v>
                </c:pt>
                <c:pt idx="332">
                  <c:v>1.643510762272659</c:v>
                </c:pt>
                <c:pt idx="333">
                  <c:v>1.85015131824699</c:v>
                </c:pt>
                <c:pt idx="334">
                  <c:v>1.660112152208486</c:v>
                </c:pt>
                <c:pt idx="335">
                  <c:v>1.734817288529114</c:v>
                </c:pt>
                <c:pt idx="336">
                  <c:v>1.862820446864144</c:v>
                </c:pt>
                <c:pt idx="337">
                  <c:v>1.977281013530288</c:v>
                </c:pt>
                <c:pt idx="338">
                  <c:v>1.937525583184773</c:v>
                </c:pt>
                <c:pt idx="339">
                  <c:v>2.189163466205591</c:v>
                </c:pt>
                <c:pt idx="340">
                  <c:v>2.137612370294651</c:v>
                </c:pt>
                <c:pt idx="341">
                  <c:v>2.048927351583981</c:v>
                </c:pt>
                <c:pt idx="342">
                  <c:v>1.979901402685478</c:v>
                </c:pt>
                <c:pt idx="343">
                  <c:v>1.856703968720853</c:v>
                </c:pt>
                <c:pt idx="344">
                  <c:v>1.838791825012134</c:v>
                </c:pt>
                <c:pt idx="345">
                  <c:v>1.821316972024578</c:v>
                </c:pt>
                <c:pt idx="346">
                  <c:v>1.840976041836757</c:v>
                </c:pt>
                <c:pt idx="347">
                  <c:v>1.659237570766166</c:v>
                </c:pt>
                <c:pt idx="348">
                  <c:v>1.767581659289015</c:v>
                </c:pt>
                <c:pt idx="349">
                  <c:v>1.811706641674363</c:v>
                </c:pt>
                <c:pt idx="350">
                  <c:v>1.82350230723979</c:v>
                </c:pt>
                <c:pt idx="351">
                  <c:v>1.495848757803569</c:v>
                </c:pt>
                <c:pt idx="352">
                  <c:v>1.384883161734938</c:v>
                </c:pt>
                <c:pt idx="353">
                  <c:v>1.003931254767137</c:v>
                </c:pt>
                <c:pt idx="354">
                  <c:v>0.635211297534397</c:v>
                </c:pt>
                <c:pt idx="355">
                  <c:v>0.440803138651355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6423448"/>
        <c:axId val="-2101821000"/>
      </c:lineChart>
      <c:lineChart>
        <c:grouping val="standard"/>
        <c:varyColors val="0"/>
        <c:ser>
          <c:idx val="3"/>
          <c:order val="3"/>
          <c:tx>
            <c:strRef>
              <c:f>Figure1_thermal_coupling!$AD$1</c:f>
              <c:strCache>
                <c:ptCount val="1"/>
                <c:pt idx="0">
                  <c:v>PeakDieTemp</c:v>
                </c:pt>
              </c:strCache>
            </c:strRef>
          </c:tx>
          <c:spPr>
            <a:ln w="38100" cmpd="dbl">
              <a:prstDash val="sysDot"/>
            </a:ln>
          </c:spPr>
          <c:marker>
            <c:symbol val="none"/>
          </c:marker>
          <c:val>
            <c:numRef>
              <c:f>Figure1_thermal_coupling!$AD$6:$AD$361</c:f>
              <c:numCache>
                <c:formatCode>General</c:formatCode>
                <c:ptCount val="356"/>
                <c:pt idx="0">
                  <c:v>0.6987962</c:v>
                </c:pt>
                <c:pt idx="1">
                  <c:v>0.700011200000001</c:v>
                </c:pt>
                <c:pt idx="2">
                  <c:v>0.704219</c:v>
                </c:pt>
                <c:pt idx="3">
                  <c:v>0.7084284</c:v>
                </c:pt>
                <c:pt idx="4">
                  <c:v>0.7129804</c:v>
                </c:pt>
                <c:pt idx="5">
                  <c:v>0.7186606</c:v>
                </c:pt>
                <c:pt idx="6">
                  <c:v>0.725230800000001</c:v>
                </c:pt>
                <c:pt idx="7">
                  <c:v>0.728508</c:v>
                </c:pt>
                <c:pt idx="8">
                  <c:v>0.732279800000001</c:v>
                </c:pt>
                <c:pt idx="9">
                  <c:v>0.736484799999999</c:v>
                </c:pt>
                <c:pt idx="10">
                  <c:v>0.7389422</c:v>
                </c:pt>
                <c:pt idx="11">
                  <c:v>0.741402</c:v>
                </c:pt>
                <c:pt idx="12">
                  <c:v>0.7452392</c:v>
                </c:pt>
                <c:pt idx="13">
                  <c:v>0.74851</c:v>
                </c:pt>
                <c:pt idx="14">
                  <c:v>0.750019600000001</c:v>
                </c:pt>
                <c:pt idx="15">
                  <c:v>0.7531378</c:v>
                </c:pt>
                <c:pt idx="16">
                  <c:v>0.7564424</c:v>
                </c:pt>
                <c:pt idx="17">
                  <c:v>0.757617800000001</c:v>
                </c:pt>
                <c:pt idx="18">
                  <c:v>0.759560199999999</c:v>
                </c:pt>
                <c:pt idx="19">
                  <c:v>0.763377800000001</c:v>
                </c:pt>
                <c:pt idx="20">
                  <c:v>0.765640600000001</c:v>
                </c:pt>
                <c:pt idx="21">
                  <c:v>0.768350400000001</c:v>
                </c:pt>
                <c:pt idx="22">
                  <c:v>0.7719812</c:v>
                </c:pt>
                <c:pt idx="23">
                  <c:v>0.774841200000001</c:v>
                </c:pt>
                <c:pt idx="24">
                  <c:v>0.776643400000001</c:v>
                </c:pt>
                <c:pt idx="25">
                  <c:v>0.779894000000001</c:v>
                </c:pt>
                <c:pt idx="26">
                  <c:v>0.7818726</c:v>
                </c:pt>
                <c:pt idx="27">
                  <c:v>0.784592399999999</c:v>
                </c:pt>
                <c:pt idx="28">
                  <c:v>0.787904400000001</c:v>
                </c:pt>
                <c:pt idx="29">
                  <c:v>0.790177399999999</c:v>
                </c:pt>
                <c:pt idx="30">
                  <c:v>0.7919102</c:v>
                </c:pt>
                <c:pt idx="31">
                  <c:v>0.794651200000001</c:v>
                </c:pt>
                <c:pt idx="32">
                  <c:v>0.7963418</c:v>
                </c:pt>
                <c:pt idx="33">
                  <c:v>0.797335399999999</c:v>
                </c:pt>
                <c:pt idx="34">
                  <c:v>0.799988599999999</c:v>
                </c:pt>
                <c:pt idx="35">
                  <c:v>0.802264199999999</c:v>
                </c:pt>
                <c:pt idx="36">
                  <c:v>0.803409199999999</c:v>
                </c:pt>
                <c:pt idx="37">
                  <c:v>0.8052504</c:v>
                </c:pt>
                <c:pt idx="38">
                  <c:v>0.807915600000001</c:v>
                </c:pt>
                <c:pt idx="39">
                  <c:v>0.8091024</c:v>
                </c:pt>
                <c:pt idx="40">
                  <c:v>0.8105574</c:v>
                </c:pt>
                <c:pt idx="41">
                  <c:v>0.8133442</c:v>
                </c:pt>
                <c:pt idx="42">
                  <c:v>0.8149558</c:v>
                </c:pt>
                <c:pt idx="43">
                  <c:v>0.8158564</c:v>
                </c:pt>
                <c:pt idx="44">
                  <c:v>0.81847</c:v>
                </c:pt>
                <c:pt idx="45">
                  <c:v>0.820073</c:v>
                </c:pt>
                <c:pt idx="46">
                  <c:v>0.820494400000001</c:v>
                </c:pt>
                <c:pt idx="47">
                  <c:v>0.822397800000001</c:v>
                </c:pt>
                <c:pt idx="48">
                  <c:v>0.8245078</c:v>
                </c:pt>
                <c:pt idx="49">
                  <c:v>0.8251364</c:v>
                </c:pt>
                <c:pt idx="50">
                  <c:v>0.826625400000001</c:v>
                </c:pt>
                <c:pt idx="51">
                  <c:v>0.8294696</c:v>
                </c:pt>
                <c:pt idx="52">
                  <c:v>0.8305324</c:v>
                </c:pt>
                <c:pt idx="53">
                  <c:v>0.832551999999999</c:v>
                </c:pt>
                <c:pt idx="54">
                  <c:v>0.8347372</c:v>
                </c:pt>
                <c:pt idx="55">
                  <c:v>0.835960999999999</c:v>
                </c:pt>
                <c:pt idx="56">
                  <c:v>0.837966</c:v>
                </c:pt>
                <c:pt idx="57">
                  <c:v>0.839946400000001</c:v>
                </c:pt>
                <c:pt idx="58">
                  <c:v>0.840630400000001</c:v>
                </c:pt>
                <c:pt idx="59">
                  <c:v>0.842768800000001</c:v>
                </c:pt>
                <c:pt idx="60">
                  <c:v>0.845323800000001</c:v>
                </c:pt>
                <c:pt idx="61">
                  <c:v>0.845321</c:v>
                </c:pt>
                <c:pt idx="62">
                  <c:v>0.846829400000001</c:v>
                </c:pt>
                <c:pt idx="63">
                  <c:v>0.8494464</c:v>
                </c:pt>
                <c:pt idx="64">
                  <c:v>0.849903600000001</c:v>
                </c:pt>
                <c:pt idx="65">
                  <c:v>0.8504792</c:v>
                </c:pt>
                <c:pt idx="66">
                  <c:v>0.852892000000001</c:v>
                </c:pt>
                <c:pt idx="67">
                  <c:v>0.853941800000001</c:v>
                </c:pt>
                <c:pt idx="68">
                  <c:v>0.853835400000001</c:v>
                </c:pt>
                <c:pt idx="69">
                  <c:v>0.855659</c:v>
                </c:pt>
                <c:pt idx="70">
                  <c:v>0.857743000000001</c:v>
                </c:pt>
                <c:pt idx="71">
                  <c:v>0.858017</c:v>
                </c:pt>
                <c:pt idx="72">
                  <c:v>0.8594592</c:v>
                </c:pt>
                <c:pt idx="73">
                  <c:v>0.8614278</c:v>
                </c:pt>
                <c:pt idx="74">
                  <c:v>0.861611200000001</c:v>
                </c:pt>
                <c:pt idx="75">
                  <c:v>0.862293</c:v>
                </c:pt>
                <c:pt idx="76">
                  <c:v>0.863794400000001</c:v>
                </c:pt>
                <c:pt idx="77">
                  <c:v>0.8642692</c:v>
                </c:pt>
                <c:pt idx="78">
                  <c:v>0.8647876</c:v>
                </c:pt>
                <c:pt idx="79">
                  <c:v>0.867052</c:v>
                </c:pt>
                <c:pt idx="80">
                  <c:v>0.867838200000001</c:v>
                </c:pt>
                <c:pt idx="81">
                  <c:v>0.868094200000001</c:v>
                </c:pt>
                <c:pt idx="82">
                  <c:v>0.8698588</c:v>
                </c:pt>
                <c:pt idx="83">
                  <c:v>0.871211199999999</c:v>
                </c:pt>
                <c:pt idx="84">
                  <c:v>0.870813199999999</c:v>
                </c:pt>
                <c:pt idx="85">
                  <c:v>0.871720200000001</c:v>
                </c:pt>
                <c:pt idx="86">
                  <c:v>0.8739204</c:v>
                </c:pt>
                <c:pt idx="87">
                  <c:v>0.874695200000001</c:v>
                </c:pt>
                <c:pt idx="88">
                  <c:v>0.875014600000001</c:v>
                </c:pt>
                <c:pt idx="89">
                  <c:v>0.8769526</c:v>
                </c:pt>
                <c:pt idx="90">
                  <c:v>0.878095400000001</c:v>
                </c:pt>
                <c:pt idx="91">
                  <c:v>0.8777274</c:v>
                </c:pt>
                <c:pt idx="92">
                  <c:v>0.879374800000001</c:v>
                </c:pt>
                <c:pt idx="93">
                  <c:v>0.8800158</c:v>
                </c:pt>
                <c:pt idx="94">
                  <c:v>0.8801972</c:v>
                </c:pt>
                <c:pt idx="95">
                  <c:v>0.881536599999999</c:v>
                </c:pt>
                <c:pt idx="96">
                  <c:v>0.882864199999999</c:v>
                </c:pt>
                <c:pt idx="97">
                  <c:v>0.8834294</c:v>
                </c:pt>
                <c:pt idx="98">
                  <c:v>0.8849716</c:v>
                </c:pt>
                <c:pt idx="99">
                  <c:v>0.885863999999999</c:v>
                </c:pt>
                <c:pt idx="100">
                  <c:v>0.886576399999999</c:v>
                </c:pt>
                <c:pt idx="101">
                  <c:v>0.887442599999999</c:v>
                </c:pt>
                <c:pt idx="102">
                  <c:v>0.887346799999999</c:v>
                </c:pt>
                <c:pt idx="103">
                  <c:v>0.8882</c:v>
                </c:pt>
                <c:pt idx="104">
                  <c:v>0.889554199999999</c:v>
                </c:pt>
                <c:pt idx="105">
                  <c:v>0.8893934</c:v>
                </c:pt>
                <c:pt idx="106">
                  <c:v>0.889955400000001</c:v>
                </c:pt>
                <c:pt idx="107">
                  <c:v>0.891399600000001</c:v>
                </c:pt>
                <c:pt idx="108">
                  <c:v>0.8911856</c:v>
                </c:pt>
                <c:pt idx="109">
                  <c:v>0.8908784</c:v>
                </c:pt>
                <c:pt idx="110">
                  <c:v>0.892771600000001</c:v>
                </c:pt>
                <c:pt idx="111">
                  <c:v>0.893268</c:v>
                </c:pt>
                <c:pt idx="112">
                  <c:v>0.8932234</c:v>
                </c:pt>
                <c:pt idx="113">
                  <c:v>0.895352199999999</c:v>
                </c:pt>
                <c:pt idx="114">
                  <c:v>0.896426799999999</c:v>
                </c:pt>
                <c:pt idx="115">
                  <c:v>0.895839</c:v>
                </c:pt>
                <c:pt idx="116">
                  <c:v>0.8970182</c:v>
                </c:pt>
                <c:pt idx="117">
                  <c:v>0.898587199999999</c:v>
                </c:pt>
                <c:pt idx="118">
                  <c:v>0.8982278</c:v>
                </c:pt>
                <c:pt idx="119">
                  <c:v>0.8988806</c:v>
                </c:pt>
                <c:pt idx="120">
                  <c:v>0.900344800000001</c:v>
                </c:pt>
                <c:pt idx="121">
                  <c:v>0.8999254</c:v>
                </c:pt>
                <c:pt idx="122">
                  <c:v>0.899508199999999</c:v>
                </c:pt>
                <c:pt idx="123">
                  <c:v>0.9011278</c:v>
                </c:pt>
                <c:pt idx="124">
                  <c:v>0.9014708</c:v>
                </c:pt>
                <c:pt idx="125">
                  <c:v>0.902093799999999</c:v>
                </c:pt>
                <c:pt idx="126">
                  <c:v>0.904458399999999</c:v>
                </c:pt>
                <c:pt idx="127">
                  <c:v>0.9050546</c:v>
                </c:pt>
                <c:pt idx="128">
                  <c:v>0.904848</c:v>
                </c:pt>
                <c:pt idx="129">
                  <c:v>0.905969599999999</c:v>
                </c:pt>
                <c:pt idx="130">
                  <c:v>0.9059104</c:v>
                </c:pt>
                <c:pt idx="131">
                  <c:v>0.905091800000001</c:v>
                </c:pt>
                <c:pt idx="132">
                  <c:v>0.906179800000001</c:v>
                </c:pt>
                <c:pt idx="133">
                  <c:v>0.907462999999999</c:v>
                </c:pt>
                <c:pt idx="134">
                  <c:v>0.9072814</c:v>
                </c:pt>
                <c:pt idx="135">
                  <c:v>0.9075098</c:v>
                </c:pt>
                <c:pt idx="136">
                  <c:v>0.9090772</c:v>
                </c:pt>
                <c:pt idx="137">
                  <c:v>0.9100454</c:v>
                </c:pt>
                <c:pt idx="138">
                  <c:v>0.9096374</c:v>
                </c:pt>
                <c:pt idx="139">
                  <c:v>0.9103906</c:v>
                </c:pt>
                <c:pt idx="140">
                  <c:v>0.9117678</c:v>
                </c:pt>
                <c:pt idx="141">
                  <c:v>0.911874</c:v>
                </c:pt>
                <c:pt idx="142">
                  <c:v>0.911093799999999</c:v>
                </c:pt>
                <c:pt idx="143">
                  <c:v>0.911927</c:v>
                </c:pt>
                <c:pt idx="144">
                  <c:v>0.9132888</c:v>
                </c:pt>
                <c:pt idx="145">
                  <c:v>0.9130822</c:v>
                </c:pt>
                <c:pt idx="146">
                  <c:v>0.913218599999999</c:v>
                </c:pt>
                <c:pt idx="147">
                  <c:v>0.914547</c:v>
                </c:pt>
                <c:pt idx="148">
                  <c:v>0.9149264</c:v>
                </c:pt>
                <c:pt idx="149">
                  <c:v>0.914149200000001</c:v>
                </c:pt>
                <c:pt idx="150">
                  <c:v>0.915293999999999</c:v>
                </c:pt>
                <c:pt idx="151">
                  <c:v>0.915711399999999</c:v>
                </c:pt>
                <c:pt idx="152">
                  <c:v>0.915167199999999</c:v>
                </c:pt>
                <c:pt idx="153">
                  <c:v>0.9155946</c:v>
                </c:pt>
                <c:pt idx="154">
                  <c:v>0.916733</c:v>
                </c:pt>
                <c:pt idx="155">
                  <c:v>0.915963799999999</c:v>
                </c:pt>
                <c:pt idx="156">
                  <c:v>0.916073</c:v>
                </c:pt>
                <c:pt idx="157">
                  <c:v>0.917645800000001</c:v>
                </c:pt>
                <c:pt idx="158">
                  <c:v>0.917113</c:v>
                </c:pt>
                <c:pt idx="159">
                  <c:v>0.9168512</c:v>
                </c:pt>
                <c:pt idx="160">
                  <c:v>0.9179878</c:v>
                </c:pt>
                <c:pt idx="161">
                  <c:v>0.918946600000001</c:v>
                </c:pt>
                <c:pt idx="162">
                  <c:v>0.918159200000001</c:v>
                </c:pt>
                <c:pt idx="163">
                  <c:v>0.9194394</c:v>
                </c:pt>
                <c:pt idx="164">
                  <c:v>0.920871200000001</c:v>
                </c:pt>
                <c:pt idx="165">
                  <c:v>0.920796200000001</c:v>
                </c:pt>
                <c:pt idx="166">
                  <c:v>0.921270599999999</c:v>
                </c:pt>
                <c:pt idx="167">
                  <c:v>0.9225972</c:v>
                </c:pt>
                <c:pt idx="168">
                  <c:v>0.922204</c:v>
                </c:pt>
                <c:pt idx="169">
                  <c:v>0.9217212</c:v>
                </c:pt>
                <c:pt idx="170">
                  <c:v>0.923170399999999</c:v>
                </c:pt>
                <c:pt idx="171">
                  <c:v>0.9227472</c:v>
                </c:pt>
                <c:pt idx="172">
                  <c:v>0.922701400000001</c:v>
                </c:pt>
                <c:pt idx="173">
                  <c:v>0.924519199999999</c:v>
                </c:pt>
                <c:pt idx="174">
                  <c:v>0.924979000000001</c:v>
                </c:pt>
                <c:pt idx="175">
                  <c:v>0.924011799999999</c:v>
                </c:pt>
                <c:pt idx="176">
                  <c:v>0.925088</c:v>
                </c:pt>
                <c:pt idx="177">
                  <c:v>0.9252774</c:v>
                </c:pt>
                <c:pt idx="178">
                  <c:v>0.924963199999999</c:v>
                </c:pt>
                <c:pt idx="179">
                  <c:v>0.9258868</c:v>
                </c:pt>
                <c:pt idx="180">
                  <c:v>0.926634400000001</c:v>
                </c:pt>
                <c:pt idx="181">
                  <c:v>0.926001</c:v>
                </c:pt>
                <c:pt idx="182">
                  <c:v>0.9270264</c:v>
                </c:pt>
                <c:pt idx="183">
                  <c:v>0.926627200000001</c:v>
                </c:pt>
                <c:pt idx="184">
                  <c:v>0.9264698</c:v>
                </c:pt>
                <c:pt idx="185">
                  <c:v>0.927220399999999</c:v>
                </c:pt>
                <c:pt idx="186">
                  <c:v>0.927170600000001</c:v>
                </c:pt>
                <c:pt idx="187">
                  <c:v>0.926695800000001</c:v>
                </c:pt>
                <c:pt idx="188">
                  <c:v>0.927892800000001</c:v>
                </c:pt>
                <c:pt idx="189">
                  <c:v>0.9281294</c:v>
                </c:pt>
                <c:pt idx="190">
                  <c:v>0.927521400000001</c:v>
                </c:pt>
                <c:pt idx="191">
                  <c:v>0.928758200000001</c:v>
                </c:pt>
                <c:pt idx="192">
                  <c:v>0.9295524</c:v>
                </c:pt>
                <c:pt idx="193">
                  <c:v>0.9284698</c:v>
                </c:pt>
                <c:pt idx="194">
                  <c:v>0.928801</c:v>
                </c:pt>
                <c:pt idx="195">
                  <c:v>0.929939200000001</c:v>
                </c:pt>
                <c:pt idx="196">
                  <c:v>0.9294848</c:v>
                </c:pt>
                <c:pt idx="197">
                  <c:v>0.9295748</c:v>
                </c:pt>
                <c:pt idx="198">
                  <c:v>0.9309892</c:v>
                </c:pt>
                <c:pt idx="199">
                  <c:v>0.930840800000001</c:v>
                </c:pt>
                <c:pt idx="200">
                  <c:v>0.9304084</c:v>
                </c:pt>
                <c:pt idx="201">
                  <c:v>0.9320396</c:v>
                </c:pt>
                <c:pt idx="202">
                  <c:v>0.932143800000001</c:v>
                </c:pt>
                <c:pt idx="203">
                  <c:v>0.9315318</c:v>
                </c:pt>
                <c:pt idx="204">
                  <c:v>0.932635200000001</c:v>
                </c:pt>
                <c:pt idx="205">
                  <c:v>0.9328242</c:v>
                </c:pt>
                <c:pt idx="206">
                  <c:v>0.931969600000001</c:v>
                </c:pt>
                <c:pt idx="207">
                  <c:v>0.932826199999999</c:v>
                </c:pt>
                <c:pt idx="208">
                  <c:v>0.9332652</c:v>
                </c:pt>
                <c:pt idx="209">
                  <c:v>0.932587999999999</c:v>
                </c:pt>
                <c:pt idx="210">
                  <c:v>0.9331148</c:v>
                </c:pt>
                <c:pt idx="211">
                  <c:v>0.9340046</c:v>
                </c:pt>
                <c:pt idx="212">
                  <c:v>0.933340399999999</c:v>
                </c:pt>
                <c:pt idx="213">
                  <c:v>0.933638200000001</c:v>
                </c:pt>
                <c:pt idx="214">
                  <c:v>0.934830199999999</c:v>
                </c:pt>
                <c:pt idx="215">
                  <c:v>0.9345604</c:v>
                </c:pt>
                <c:pt idx="216">
                  <c:v>0.933891</c:v>
                </c:pt>
                <c:pt idx="217">
                  <c:v>0.9345576</c:v>
                </c:pt>
                <c:pt idx="218">
                  <c:v>0.935305600000001</c:v>
                </c:pt>
                <c:pt idx="219">
                  <c:v>0.933973600000001</c:v>
                </c:pt>
                <c:pt idx="220">
                  <c:v>0.934959800000001</c:v>
                </c:pt>
                <c:pt idx="221">
                  <c:v>0.9355006</c:v>
                </c:pt>
                <c:pt idx="222">
                  <c:v>0.9350762</c:v>
                </c:pt>
                <c:pt idx="223">
                  <c:v>0.935532199999999</c:v>
                </c:pt>
                <c:pt idx="224">
                  <c:v>0.9360974</c:v>
                </c:pt>
                <c:pt idx="225">
                  <c:v>0.935747600000001</c:v>
                </c:pt>
                <c:pt idx="226">
                  <c:v>0.936324199999999</c:v>
                </c:pt>
                <c:pt idx="227">
                  <c:v>0.936970400000001</c:v>
                </c:pt>
                <c:pt idx="228">
                  <c:v>0.9360782</c:v>
                </c:pt>
                <c:pt idx="229">
                  <c:v>0.936314</c:v>
                </c:pt>
                <c:pt idx="230">
                  <c:v>0.937144800000001</c:v>
                </c:pt>
                <c:pt idx="231">
                  <c:v>0.936586399999999</c:v>
                </c:pt>
                <c:pt idx="232">
                  <c:v>0.936689400000001</c:v>
                </c:pt>
                <c:pt idx="233">
                  <c:v>0.938656</c:v>
                </c:pt>
                <c:pt idx="234">
                  <c:v>0.941170400000001</c:v>
                </c:pt>
                <c:pt idx="235">
                  <c:v>0.9442112</c:v>
                </c:pt>
                <c:pt idx="236">
                  <c:v>0.9482356</c:v>
                </c:pt>
                <c:pt idx="237">
                  <c:v>0.9521796</c:v>
                </c:pt>
                <c:pt idx="238">
                  <c:v>0.9541838</c:v>
                </c:pt>
                <c:pt idx="239">
                  <c:v>0.956600600000001</c:v>
                </c:pt>
                <c:pt idx="240">
                  <c:v>0.957344000000001</c:v>
                </c:pt>
                <c:pt idx="241">
                  <c:v>0.9587184</c:v>
                </c:pt>
                <c:pt idx="242">
                  <c:v>0.960621000000001</c:v>
                </c:pt>
                <c:pt idx="243">
                  <c:v>0.961554999999999</c:v>
                </c:pt>
                <c:pt idx="244">
                  <c:v>0.9628902</c:v>
                </c:pt>
                <c:pt idx="245">
                  <c:v>0.9649102</c:v>
                </c:pt>
                <c:pt idx="246">
                  <c:v>0.966045000000001</c:v>
                </c:pt>
                <c:pt idx="247">
                  <c:v>0.967584</c:v>
                </c:pt>
                <c:pt idx="248">
                  <c:v>0.9694638</c:v>
                </c:pt>
                <c:pt idx="249">
                  <c:v>0.970090800000001</c:v>
                </c:pt>
                <c:pt idx="250">
                  <c:v>0.9715514</c:v>
                </c:pt>
                <c:pt idx="251">
                  <c:v>0.9729688</c:v>
                </c:pt>
                <c:pt idx="252">
                  <c:v>0.9736166</c:v>
                </c:pt>
                <c:pt idx="253">
                  <c:v>0.9750734</c:v>
                </c:pt>
                <c:pt idx="254">
                  <c:v>0.9764604</c:v>
                </c:pt>
                <c:pt idx="255">
                  <c:v>0.9775602</c:v>
                </c:pt>
                <c:pt idx="256">
                  <c:v>0.979178800000001</c:v>
                </c:pt>
                <c:pt idx="257">
                  <c:v>0.9802772</c:v>
                </c:pt>
                <c:pt idx="258">
                  <c:v>0.981395</c:v>
                </c:pt>
                <c:pt idx="259">
                  <c:v>0.9826862</c:v>
                </c:pt>
                <c:pt idx="260">
                  <c:v>0.983518199999999</c:v>
                </c:pt>
                <c:pt idx="261">
                  <c:v>0.9846032</c:v>
                </c:pt>
                <c:pt idx="262">
                  <c:v>0.985602399999999</c:v>
                </c:pt>
                <c:pt idx="263">
                  <c:v>0.986098</c:v>
                </c:pt>
                <c:pt idx="264">
                  <c:v>0.986682999999999</c:v>
                </c:pt>
                <c:pt idx="265">
                  <c:v>0.9873256</c:v>
                </c:pt>
                <c:pt idx="266">
                  <c:v>0.987273199999999</c:v>
                </c:pt>
                <c:pt idx="267">
                  <c:v>0.987860199999999</c:v>
                </c:pt>
                <c:pt idx="268">
                  <c:v>0.987864999999999</c:v>
                </c:pt>
                <c:pt idx="269">
                  <c:v>0.9878314</c:v>
                </c:pt>
                <c:pt idx="270">
                  <c:v>0.988235399999999</c:v>
                </c:pt>
                <c:pt idx="271">
                  <c:v>0.988364999999999</c:v>
                </c:pt>
                <c:pt idx="272">
                  <c:v>0.9886014</c:v>
                </c:pt>
                <c:pt idx="273">
                  <c:v>0.988600999999999</c:v>
                </c:pt>
                <c:pt idx="274">
                  <c:v>0.989083399999999</c:v>
                </c:pt>
                <c:pt idx="275">
                  <c:v>0.988955</c:v>
                </c:pt>
                <c:pt idx="276">
                  <c:v>0.987306</c:v>
                </c:pt>
                <c:pt idx="277">
                  <c:v>0.987530199999999</c:v>
                </c:pt>
                <c:pt idx="278">
                  <c:v>0.9867632</c:v>
                </c:pt>
                <c:pt idx="279">
                  <c:v>0.985372199999999</c:v>
                </c:pt>
                <c:pt idx="280">
                  <c:v>0.985224</c:v>
                </c:pt>
                <c:pt idx="281">
                  <c:v>0.985994599999999</c:v>
                </c:pt>
                <c:pt idx="282">
                  <c:v>0.985942</c:v>
                </c:pt>
                <c:pt idx="283">
                  <c:v>0.9863444</c:v>
                </c:pt>
                <c:pt idx="284">
                  <c:v>0.987510199999999</c:v>
                </c:pt>
                <c:pt idx="285">
                  <c:v>0.9870252</c:v>
                </c:pt>
                <c:pt idx="286">
                  <c:v>0.986851</c:v>
                </c:pt>
                <c:pt idx="287">
                  <c:v>0.9866718</c:v>
                </c:pt>
                <c:pt idx="288">
                  <c:v>0.9866348</c:v>
                </c:pt>
                <c:pt idx="289">
                  <c:v>0.98727</c:v>
                </c:pt>
                <c:pt idx="290">
                  <c:v>0.986332599999999</c:v>
                </c:pt>
                <c:pt idx="291">
                  <c:v>0.9861398</c:v>
                </c:pt>
                <c:pt idx="292">
                  <c:v>0.986288399999999</c:v>
                </c:pt>
                <c:pt idx="293">
                  <c:v>0.9863458</c:v>
                </c:pt>
                <c:pt idx="294">
                  <c:v>0.985888199999999</c:v>
                </c:pt>
                <c:pt idx="295">
                  <c:v>0.987387399999999</c:v>
                </c:pt>
                <c:pt idx="296">
                  <c:v>0.986400799999999</c:v>
                </c:pt>
                <c:pt idx="297">
                  <c:v>0.986099400000001</c:v>
                </c:pt>
                <c:pt idx="298">
                  <c:v>0.986848399999999</c:v>
                </c:pt>
                <c:pt idx="299">
                  <c:v>0.986408799999999</c:v>
                </c:pt>
                <c:pt idx="300">
                  <c:v>0.9866888</c:v>
                </c:pt>
                <c:pt idx="301">
                  <c:v>0.9881</c:v>
                </c:pt>
                <c:pt idx="302">
                  <c:v>0.9880286</c:v>
                </c:pt>
                <c:pt idx="303">
                  <c:v>0.987729000000001</c:v>
                </c:pt>
                <c:pt idx="304">
                  <c:v>0.988705200000001</c:v>
                </c:pt>
                <c:pt idx="305">
                  <c:v>0.989116999999999</c:v>
                </c:pt>
                <c:pt idx="306">
                  <c:v>0.989366399999999</c:v>
                </c:pt>
                <c:pt idx="307">
                  <c:v>0.988673799999999</c:v>
                </c:pt>
                <c:pt idx="308">
                  <c:v>0.9883214</c:v>
                </c:pt>
                <c:pt idx="309">
                  <c:v>0.987745400000001</c:v>
                </c:pt>
                <c:pt idx="310">
                  <c:v>0.9866482</c:v>
                </c:pt>
                <c:pt idx="311">
                  <c:v>0.986476599999999</c:v>
                </c:pt>
                <c:pt idx="312">
                  <c:v>0.987339</c:v>
                </c:pt>
                <c:pt idx="313">
                  <c:v>0.9880386</c:v>
                </c:pt>
                <c:pt idx="314">
                  <c:v>0.9888504</c:v>
                </c:pt>
                <c:pt idx="315">
                  <c:v>0.9896924</c:v>
                </c:pt>
                <c:pt idx="316">
                  <c:v>0.989387599999999</c:v>
                </c:pt>
                <c:pt idx="317">
                  <c:v>0.9897458</c:v>
                </c:pt>
                <c:pt idx="318">
                  <c:v>0.9897326</c:v>
                </c:pt>
                <c:pt idx="319">
                  <c:v>0.9897924</c:v>
                </c:pt>
                <c:pt idx="320">
                  <c:v>0.9899766</c:v>
                </c:pt>
                <c:pt idx="321">
                  <c:v>0.9896966</c:v>
                </c:pt>
                <c:pt idx="322">
                  <c:v>0.9893788</c:v>
                </c:pt>
                <c:pt idx="323">
                  <c:v>0.988510799999999</c:v>
                </c:pt>
                <c:pt idx="324">
                  <c:v>0.988017999999999</c:v>
                </c:pt>
                <c:pt idx="325">
                  <c:v>0.9862018</c:v>
                </c:pt>
                <c:pt idx="326">
                  <c:v>0.9865454</c:v>
                </c:pt>
                <c:pt idx="327">
                  <c:v>0.9852894</c:v>
                </c:pt>
                <c:pt idx="328">
                  <c:v>0.985426199999999</c:v>
                </c:pt>
                <c:pt idx="329">
                  <c:v>0.985027399999999</c:v>
                </c:pt>
                <c:pt idx="330">
                  <c:v>0.985466399999998</c:v>
                </c:pt>
                <c:pt idx="331">
                  <c:v>0.985077399999999</c:v>
                </c:pt>
                <c:pt idx="332">
                  <c:v>0.9863914</c:v>
                </c:pt>
                <c:pt idx="333">
                  <c:v>0.9850942</c:v>
                </c:pt>
                <c:pt idx="334">
                  <c:v>0.985527199999999</c:v>
                </c:pt>
                <c:pt idx="335">
                  <c:v>0.9860054</c:v>
                </c:pt>
                <c:pt idx="336">
                  <c:v>0.986451399999999</c:v>
                </c:pt>
                <c:pt idx="337">
                  <c:v>0.985563999999999</c:v>
                </c:pt>
                <c:pt idx="338">
                  <c:v>0.986999000000001</c:v>
                </c:pt>
                <c:pt idx="339">
                  <c:v>0.987337399999999</c:v>
                </c:pt>
                <c:pt idx="340">
                  <c:v>0.9863464</c:v>
                </c:pt>
                <c:pt idx="341">
                  <c:v>0.9863218</c:v>
                </c:pt>
                <c:pt idx="342">
                  <c:v>0.987283999999999</c:v>
                </c:pt>
                <c:pt idx="343">
                  <c:v>0.987117599999999</c:v>
                </c:pt>
                <c:pt idx="344">
                  <c:v>0.987392399999999</c:v>
                </c:pt>
                <c:pt idx="345">
                  <c:v>0.9878004</c:v>
                </c:pt>
                <c:pt idx="346">
                  <c:v>0.9885496</c:v>
                </c:pt>
                <c:pt idx="347">
                  <c:v>0.9867506</c:v>
                </c:pt>
                <c:pt idx="348">
                  <c:v>0.986903599999999</c:v>
                </c:pt>
                <c:pt idx="349">
                  <c:v>0.986737599999999</c:v>
                </c:pt>
                <c:pt idx="350">
                  <c:v>0.985755400000001</c:v>
                </c:pt>
                <c:pt idx="351">
                  <c:v>0.981546399999999</c:v>
                </c:pt>
                <c:pt idx="352">
                  <c:v>0.9759696</c:v>
                </c:pt>
                <c:pt idx="353">
                  <c:v>0.9689882</c:v>
                </c:pt>
                <c:pt idx="354">
                  <c:v>0.960899800000001</c:v>
                </c:pt>
                <c:pt idx="355">
                  <c:v>0.951595400000001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1556840"/>
        <c:axId val="-2066197000"/>
      </c:lineChart>
      <c:catAx>
        <c:axId val="-2066423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 -&gt;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01821000"/>
        <c:crosses val="autoZero"/>
        <c:auto val="1"/>
        <c:lblAlgn val="ctr"/>
        <c:lblOffset val="100"/>
        <c:noMultiLvlLbl val="0"/>
      </c:catAx>
      <c:valAx>
        <c:axId val="-2101821000"/>
        <c:scaling>
          <c:orientation val="minMax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CPU  &amp; GPU Relative Power-&gt;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6423448"/>
        <c:crosses val="autoZero"/>
        <c:crossBetween val="between"/>
      </c:valAx>
      <c:valAx>
        <c:axId val="-2066197000"/>
        <c:scaling>
          <c:orientation val="minMax"/>
          <c:max val="1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Peak Die Temperature -&gt;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1556840"/>
        <c:crosses val="max"/>
        <c:crossBetween val="between"/>
      </c:valAx>
      <c:catAx>
        <c:axId val="-2101556840"/>
        <c:scaling>
          <c:orientation val="minMax"/>
        </c:scaling>
        <c:delete val="1"/>
        <c:axPos val="b"/>
        <c:majorTickMark val="out"/>
        <c:minorTickMark val="none"/>
        <c:tickLblPos val="none"/>
        <c:crossAx val="-206619700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119030506943309"/>
          <c:y val="0.0"/>
          <c:w val="0.702591493570723"/>
          <c:h val="0.10213061602593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89EDF-039E-4444-A34B-E31D9AE37473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D33597AE-FD02-4796-B7D5-844452E17A68}">
      <dgm:prSet phldrT="[Text]" custT="1"/>
      <dgm:spPr>
        <a:xfrm>
          <a:off x="1223665" y="1125718"/>
          <a:ext cx="1391997" cy="1221339"/>
        </a:xfrm>
        <a:solidFill>
          <a:srgbClr val="00CC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0" rIns="0"/>
        <a:lstStyle/>
        <a:p>
          <a:r>
            <a:rPr lang="en-US" sz="800" dirty="0" smtClean="0">
              <a:solidFill>
                <a:srgbClr val="000000"/>
              </a:solidFill>
              <a:latin typeface="Lucida Calligraphy" pitchFamily="66" charset="0"/>
              <a:ea typeface="+mn-ea"/>
              <a:cs typeface="+mn-cs"/>
            </a:rPr>
            <a:t>System Arch. Impact </a:t>
          </a:r>
          <a:endParaRPr lang="en-US" sz="800" dirty="0">
            <a:solidFill>
              <a:srgbClr val="000000"/>
            </a:solidFill>
            <a:latin typeface="Lucida Calligraphy" pitchFamily="66" charset="0"/>
            <a:ea typeface="+mn-ea"/>
            <a:cs typeface="+mn-cs"/>
          </a:endParaRPr>
        </a:p>
      </dgm:t>
    </dgm:pt>
    <dgm:pt modelId="{B273D44D-85C7-4449-AAFC-7D78E038C795}" type="parTrans" cxnId="{0B8E4282-4BC5-4373-8C79-44946E06DFC3}">
      <dgm:prSet/>
      <dgm:spPr/>
      <dgm:t>
        <a:bodyPr/>
        <a:lstStyle/>
        <a:p>
          <a:endParaRPr lang="en-US" sz="1200"/>
        </a:p>
      </dgm:t>
    </dgm:pt>
    <dgm:pt modelId="{33C5565C-BAAE-460E-B648-137383607282}" type="sibTrans" cxnId="{0B8E4282-4BC5-4373-8C79-44946E06DFC3}">
      <dgm:prSet/>
      <dgm:spPr>
        <a:xfrm>
          <a:off x="1204233" y="1044192"/>
          <a:ext cx="1715288" cy="1715288"/>
        </a:xfrm>
        <a:solidFill>
          <a:srgbClr val="00CC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200"/>
        </a:p>
      </dgm:t>
    </dgm:pt>
    <dgm:pt modelId="{A60BCA05-368C-4DC0-9ABF-949567D3CC2D}">
      <dgm:prSet phldrT="[Text]" custT="1"/>
      <dgm:spPr>
        <a:xfrm>
          <a:off x="171472" y="1025943"/>
          <a:ext cx="1338042" cy="1318979"/>
        </a:xfrm>
        <a:solidFill>
          <a:srgbClr val="3333CC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r>
            <a:rPr lang="en-US" sz="800" dirty="0" smtClean="0">
              <a:solidFill>
                <a:srgbClr val="000000"/>
              </a:solidFill>
              <a:latin typeface="Lucida Calligraphy" pitchFamily="66" charset="0"/>
              <a:ea typeface="+mn-ea"/>
              <a:cs typeface="+mn-cs"/>
            </a:rPr>
            <a:t>Power Distr. Network</a:t>
          </a:r>
          <a:endParaRPr lang="en-US" sz="800" dirty="0">
            <a:solidFill>
              <a:srgbClr val="000000"/>
            </a:solidFill>
            <a:latin typeface="Lucida Calligraphy" pitchFamily="66" charset="0"/>
            <a:ea typeface="+mn-ea"/>
            <a:cs typeface="+mn-cs"/>
          </a:endParaRPr>
        </a:p>
      </dgm:t>
    </dgm:pt>
    <dgm:pt modelId="{07957699-59B7-4717-A282-5F4DAD48C38A}" type="parTrans" cxnId="{678A69F6-1374-4702-82E7-E7AE8E73D7E6}">
      <dgm:prSet/>
      <dgm:spPr/>
      <dgm:t>
        <a:bodyPr/>
        <a:lstStyle/>
        <a:p>
          <a:endParaRPr lang="en-US" sz="1200"/>
        </a:p>
      </dgm:t>
    </dgm:pt>
    <dgm:pt modelId="{2D76A7CA-9648-42D6-A650-EA73406662D6}" type="sibTrans" cxnId="{678A69F6-1374-4702-82E7-E7AE8E73D7E6}">
      <dgm:prSet/>
      <dgm:spPr>
        <a:xfrm>
          <a:off x="111432" y="1143290"/>
          <a:ext cx="1246264" cy="1246264"/>
        </a:xfrm>
        <a:solidFill>
          <a:srgbClr val="00CC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200"/>
        </a:p>
      </dgm:t>
    </dgm:pt>
    <dgm:pt modelId="{FA3ABD68-D1CB-F94D-BE47-54D6D39D8C2B}">
      <dgm:prSet phldrT="[Text]" custT="1"/>
      <dgm:spPr>
        <a:xfrm rot="20700000">
          <a:off x="930670" y="77433"/>
          <a:ext cx="1390948" cy="1294407"/>
        </a:xfrm>
        <a:solidFill>
          <a:srgbClr val="FFCC99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r>
            <a:rPr lang="en-US" sz="800" dirty="0">
              <a:solidFill>
                <a:srgbClr val="000000"/>
              </a:solidFill>
              <a:latin typeface="Lucida Calligraphy" pitchFamily="66" charset="0"/>
              <a:ea typeface="+mn-ea"/>
              <a:cs typeface="+mn-cs"/>
            </a:rPr>
            <a:t>Power Management</a:t>
          </a:r>
        </a:p>
      </dgm:t>
    </dgm:pt>
    <dgm:pt modelId="{824B1862-9AEB-0C42-95CB-49159D7A6221}" type="sibTrans" cxnId="{097F3E3E-6F31-3342-A1D3-EA61AF18A156}">
      <dgm:prSet/>
      <dgm:spPr>
        <a:xfrm>
          <a:off x="1067058" y="45568"/>
          <a:ext cx="1343724" cy="1343724"/>
        </a:xfrm>
        <a:solidFill>
          <a:srgbClr val="00CC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200"/>
        </a:p>
      </dgm:t>
    </dgm:pt>
    <dgm:pt modelId="{2B138C29-28A2-124D-8C13-E562E24DEA05}" type="parTrans" cxnId="{097F3E3E-6F31-3342-A1D3-EA61AF18A156}">
      <dgm:prSet/>
      <dgm:spPr/>
      <dgm:t>
        <a:bodyPr/>
        <a:lstStyle/>
        <a:p>
          <a:endParaRPr lang="en-US" sz="1200"/>
        </a:p>
      </dgm:t>
    </dgm:pt>
    <dgm:pt modelId="{6639B305-6300-4267-AF03-9B521FF87DED}" type="pres">
      <dgm:prSet presAssocID="{1AB89EDF-039E-4444-A34B-E31D9AE3747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2932126-CF75-4206-A08C-12303A913CCC}" type="pres">
      <dgm:prSet presAssocID="{D33597AE-FD02-4796-B7D5-844452E17A68}" presName="gear1" presStyleLbl="node1" presStyleIdx="0" presStyleCnt="3" custScaleX="103875" custScaleY="91140" custLinFactNeighborX="-5656" custLinFactNeighborY="-12682">
        <dgm:presLayoutVars>
          <dgm:chMax val="1"/>
          <dgm:bulletEnabled val="1"/>
        </dgm:presLayoutVars>
      </dgm:prSet>
      <dgm:spPr>
        <a:prstGeom prst="gear9">
          <a:avLst/>
        </a:prstGeom>
      </dgm:spPr>
      <dgm:t>
        <a:bodyPr/>
        <a:lstStyle/>
        <a:p>
          <a:endParaRPr lang="en-US"/>
        </a:p>
      </dgm:t>
    </dgm:pt>
    <dgm:pt modelId="{48E6A15B-B514-4744-A764-42ED39185732}" type="pres">
      <dgm:prSet presAssocID="{D33597AE-FD02-4796-B7D5-844452E17A68}" presName="gear1srcNode" presStyleLbl="node1" presStyleIdx="0" presStyleCnt="3"/>
      <dgm:spPr/>
      <dgm:t>
        <a:bodyPr/>
        <a:lstStyle/>
        <a:p>
          <a:endParaRPr lang="en-US"/>
        </a:p>
      </dgm:t>
    </dgm:pt>
    <dgm:pt modelId="{B47FDDD9-F11C-4F94-911C-E8F4AA857F3E}" type="pres">
      <dgm:prSet presAssocID="{D33597AE-FD02-4796-B7D5-844452E17A68}" presName="gear1dstNode" presStyleLbl="node1" presStyleIdx="0" presStyleCnt="3"/>
      <dgm:spPr/>
      <dgm:t>
        <a:bodyPr/>
        <a:lstStyle/>
        <a:p>
          <a:endParaRPr lang="en-US"/>
        </a:p>
      </dgm:t>
    </dgm:pt>
    <dgm:pt modelId="{EE6300C8-DBB5-41C4-89B3-32C8C06837AD}" type="pres">
      <dgm:prSet presAssocID="{A60BCA05-368C-4DC0-9ABF-949567D3CC2D}" presName="gear2" presStyleLbl="node1" presStyleIdx="1" presStyleCnt="3" custScaleX="160276" custScaleY="135336" custLinFactNeighborX="-19757" custLinFactNeighborY="28584">
        <dgm:presLayoutVars>
          <dgm:chMax val="1"/>
          <dgm:bulletEnabled val="1"/>
        </dgm:presLayoutVars>
      </dgm:prSet>
      <dgm:spPr>
        <a:prstGeom prst="gear6">
          <a:avLst/>
        </a:prstGeom>
      </dgm:spPr>
      <dgm:t>
        <a:bodyPr/>
        <a:lstStyle/>
        <a:p>
          <a:endParaRPr lang="en-US"/>
        </a:p>
      </dgm:t>
    </dgm:pt>
    <dgm:pt modelId="{DA9BFE72-6D0D-449E-B047-D222050157D6}" type="pres">
      <dgm:prSet presAssocID="{A60BCA05-368C-4DC0-9ABF-949567D3CC2D}" presName="gear2srcNode" presStyleLbl="node1" presStyleIdx="1" presStyleCnt="3"/>
      <dgm:spPr/>
      <dgm:t>
        <a:bodyPr/>
        <a:lstStyle/>
        <a:p>
          <a:endParaRPr lang="en-US"/>
        </a:p>
      </dgm:t>
    </dgm:pt>
    <dgm:pt modelId="{F8FA410B-B117-4EB9-B4F9-1C72CAF285AC}" type="pres">
      <dgm:prSet presAssocID="{A60BCA05-368C-4DC0-9ABF-949567D3CC2D}" presName="gear2dstNode" presStyleLbl="node1" presStyleIdx="1" presStyleCnt="3"/>
      <dgm:spPr/>
      <dgm:t>
        <a:bodyPr/>
        <a:lstStyle/>
        <a:p>
          <a:endParaRPr lang="en-US"/>
        </a:p>
      </dgm:t>
    </dgm:pt>
    <dgm:pt modelId="{CFEDD1D3-DAFC-B948-B994-4F5B8A9C7875}" type="pres">
      <dgm:prSet presAssocID="{FA3ABD68-D1CB-F94D-BE47-54D6D39D8C2B}" presName="gear3" presStyleLbl="node1" presStyleIdx="2" presStyleCnt="3" custScaleX="149587" custScaleY="137690" custLinFactNeighborX="4880"/>
      <dgm:spPr>
        <a:prstGeom prst="gear6">
          <a:avLst/>
        </a:prstGeom>
      </dgm:spPr>
      <dgm:t>
        <a:bodyPr/>
        <a:lstStyle/>
        <a:p>
          <a:endParaRPr lang="en-US"/>
        </a:p>
      </dgm:t>
    </dgm:pt>
    <dgm:pt modelId="{0A5DCE84-8C7F-0040-AFD0-E5DE34A52D46}" type="pres">
      <dgm:prSet presAssocID="{FA3ABD68-D1CB-F94D-BE47-54D6D39D8C2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E03C9-00D4-634E-B7D6-90176846E092}" type="pres">
      <dgm:prSet presAssocID="{FA3ABD68-D1CB-F94D-BE47-54D6D39D8C2B}" presName="gear3srcNode" presStyleLbl="node1" presStyleIdx="2" presStyleCnt="3"/>
      <dgm:spPr/>
      <dgm:t>
        <a:bodyPr/>
        <a:lstStyle/>
        <a:p>
          <a:endParaRPr lang="en-US"/>
        </a:p>
      </dgm:t>
    </dgm:pt>
    <dgm:pt modelId="{128F3A42-35DA-B94D-B612-7DAA5D4F89DC}" type="pres">
      <dgm:prSet presAssocID="{FA3ABD68-D1CB-F94D-BE47-54D6D39D8C2B}" presName="gear3dstNode" presStyleLbl="node1" presStyleIdx="2" presStyleCnt="3"/>
      <dgm:spPr/>
      <dgm:t>
        <a:bodyPr/>
        <a:lstStyle/>
        <a:p>
          <a:endParaRPr lang="en-US"/>
        </a:p>
      </dgm:t>
    </dgm:pt>
    <dgm:pt modelId="{FCEE1FAF-ED8B-42F2-B225-7BA5449F9B06}" type="pres">
      <dgm:prSet presAssocID="{33C5565C-BAAE-460E-B648-137383607282}" presName="connector1" presStyleLbl="sibTrans2D1" presStyleIdx="0" presStyleCnt="3"/>
      <dgm:spPr>
        <a:prstGeom prst="circularArrow">
          <a:avLst>
            <a:gd name="adj1" fmla="val 4687"/>
            <a:gd name="adj2" fmla="val 299029"/>
            <a:gd name="adj3" fmla="val 2450891"/>
            <a:gd name="adj4" fmla="val 16009833"/>
            <a:gd name="adj5" fmla="val 5469"/>
          </a:avLst>
        </a:prstGeom>
      </dgm:spPr>
      <dgm:t>
        <a:bodyPr/>
        <a:lstStyle/>
        <a:p>
          <a:endParaRPr lang="en-US"/>
        </a:p>
      </dgm:t>
    </dgm:pt>
    <dgm:pt modelId="{3742E1EA-850C-4ECA-A3D5-780D7D6FF64B}" type="pres">
      <dgm:prSet presAssocID="{2D76A7CA-9648-42D6-A650-EA73406662D6}" presName="connector2" presStyleLbl="sibTrans2D1" presStyleIdx="1" presStyleCnt="3" custLinFactNeighborX="-21000" custLinFactNeighborY="34650"/>
      <dgm:spPr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</dgm:spPr>
      <dgm:t>
        <a:bodyPr/>
        <a:lstStyle/>
        <a:p>
          <a:endParaRPr lang="en-US"/>
        </a:p>
      </dgm:t>
    </dgm:pt>
    <dgm:pt modelId="{11589D1C-A0DA-D14C-8003-C97CC215FC4A}" type="pres">
      <dgm:prSet presAssocID="{824B1862-9AEB-0C42-95CB-49159D7A6221}" presName="connector3" presStyleLbl="sibTrans2D1" presStyleIdx="2" presStyleCnt="3" custLinFactNeighborX="14610"/>
      <dgm:spPr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</dgm:spPr>
      <dgm:t>
        <a:bodyPr/>
        <a:lstStyle/>
        <a:p>
          <a:endParaRPr lang="en-US"/>
        </a:p>
      </dgm:t>
    </dgm:pt>
  </dgm:ptLst>
  <dgm:cxnLst>
    <dgm:cxn modelId="{9399E7FC-DD9C-4A4B-8387-A2F5F633856B}" type="presOf" srcId="{A60BCA05-368C-4DC0-9ABF-949567D3CC2D}" destId="{DA9BFE72-6D0D-449E-B047-D222050157D6}" srcOrd="1" destOrd="0" presId="urn:microsoft.com/office/officeart/2005/8/layout/gear1"/>
    <dgm:cxn modelId="{331C6499-B194-CB45-A759-09015A0ED555}" type="presOf" srcId="{A60BCA05-368C-4DC0-9ABF-949567D3CC2D}" destId="{EE6300C8-DBB5-41C4-89B3-32C8C06837AD}" srcOrd="0" destOrd="0" presId="urn:microsoft.com/office/officeart/2005/8/layout/gear1"/>
    <dgm:cxn modelId="{83E179B2-221F-1A43-B453-C1D9EB1E1D72}" type="presOf" srcId="{D33597AE-FD02-4796-B7D5-844452E17A68}" destId="{42932126-CF75-4206-A08C-12303A913CCC}" srcOrd="0" destOrd="0" presId="urn:microsoft.com/office/officeart/2005/8/layout/gear1"/>
    <dgm:cxn modelId="{0B8E4282-4BC5-4373-8C79-44946E06DFC3}" srcId="{1AB89EDF-039E-4444-A34B-E31D9AE37473}" destId="{D33597AE-FD02-4796-B7D5-844452E17A68}" srcOrd="0" destOrd="0" parTransId="{B273D44D-85C7-4449-AAFC-7D78E038C795}" sibTransId="{33C5565C-BAAE-460E-B648-137383607282}"/>
    <dgm:cxn modelId="{616532DC-0019-B744-BD9D-C1BBAF867B62}" type="presOf" srcId="{824B1862-9AEB-0C42-95CB-49159D7A6221}" destId="{11589D1C-A0DA-D14C-8003-C97CC215FC4A}" srcOrd="0" destOrd="0" presId="urn:microsoft.com/office/officeart/2005/8/layout/gear1"/>
    <dgm:cxn modelId="{0E95B9C3-96C7-B642-85B6-850BA141C259}" type="presOf" srcId="{FA3ABD68-D1CB-F94D-BE47-54D6D39D8C2B}" destId="{128F3A42-35DA-B94D-B612-7DAA5D4F89DC}" srcOrd="3" destOrd="0" presId="urn:microsoft.com/office/officeart/2005/8/layout/gear1"/>
    <dgm:cxn modelId="{B4E65E48-988F-124A-A45E-A935C93B205D}" type="presOf" srcId="{33C5565C-BAAE-460E-B648-137383607282}" destId="{FCEE1FAF-ED8B-42F2-B225-7BA5449F9B06}" srcOrd="0" destOrd="0" presId="urn:microsoft.com/office/officeart/2005/8/layout/gear1"/>
    <dgm:cxn modelId="{47D73E66-90DB-5249-A572-72897493F50B}" type="presOf" srcId="{2D76A7CA-9648-42D6-A650-EA73406662D6}" destId="{3742E1EA-850C-4ECA-A3D5-780D7D6FF64B}" srcOrd="0" destOrd="0" presId="urn:microsoft.com/office/officeart/2005/8/layout/gear1"/>
    <dgm:cxn modelId="{A454595F-C472-144F-B2F7-066AC99D4273}" type="presOf" srcId="{FA3ABD68-D1CB-F94D-BE47-54D6D39D8C2B}" destId="{0A5DCE84-8C7F-0040-AFD0-E5DE34A52D46}" srcOrd="1" destOrd="0" presId="urn:microsoft.com/office/officeart/2005/8/layout/gear1"/>
    <dgm:cxn modelId="{A25BF9C9-C0CE-E946-A0C3-5067CD11C844}" type="presOf" srcId="{FA3ABD68-D1CB-F94D-BE47-54D6D39D8C2B}" destId="{045E03C9-00D4-634E-B7D6-90176846E092}" srcOrd="2" destOrd="0" presId="urn:microsoft.com/office/officeart/2005/8/layout/gear1"/>
    <dgm:cxn modelId="{8F222A51-8975-0144-86BA-39FDFE5AB12A}" type="presOf" srcId="{D33597AE-FD02-4796-B7D5-844452E17A68}" destId="{B47FDDD9-F11C-4F94-911C-E8F4AA857F3E}" srcOrd="2" destOrd="0" presId="urn:microsoft.com/office/officeart/2005/8/layout/gear1"/>
    <dgm:cxn modelId="{678A69F6-1374-4702-82E7-E7AE8E73D7E6}" srcId="{1AB89EDF-039E-4444-A34B-E31D9AE37473}" destId="{A60BCA05-368C-4DC0-9ABF-949567D3CC2D}" srcOrd="1" destOrd="0" parTransId="{07957699-59B7-4717-A282-5F4DAD48C38A}" sibTransId="{2D76A7CA-9648-42D6-A650-EA73406662D6}"/>
    <dgm:cxn modelId="{E7BA6074-587A-CC48-9003-72F579D6A75C}" type="presOf" srcId="{A60BCA05-368C-4DC0-9ABF-949567D3CC2D}" destId="{F8FA410B-B117-4EB9-B4F9-1C72CAF285AC}" srcOrd="2" destOrd="0" presId="urn:microsoft.com/office/officeart/2005/8/layout/gear1"/>
    <dgm:cxn modelId="{097F3E3E-6F31-3342-A1D3-EA61AF18A156}" srcId="{1AB89EDF-039E-4444-A34B-E31D9AE37473}" destId="{FA3ABD68-D1CB-F94D-BE47-54D6D39D8C2B}" srcOrd="2" destOrd="0" parTransId="{2B138C29-28A2-124D-8C13-E562E24DEA05}" sibTransId="{824B1862-9AEB-0C42-95CB-49159D7A6221}"/>
    <dgm:cxn modelId="{F321CD3C-C758-044C-BC2F-6211AEAE1819}" type="presOf" srcId="{D33597AE-FD02-4796-B7D5-844452E17A68}" destId="{48E6A15B-B514-4744-A764-42ED39185732}" srcOrd="1" destOrd="0" presId="urn:microsoft.com/office/officeart/2005/8/layout/gear1"/>
    <dgm:cxn modelId="{486EF05C-D9B0-D043-BF51-BE2FF2E78169}" type="presOf" srcId="{FA3ABD68-D1CB-F94D-BE47-54D6D39D8C2B}" destId="{CFEDD1D3-DAFC-B948-B994-4F5B8A9C7875}" srcOrd="0" destOrd="0" presId="urn:microsoft.com/office/officeart/2005/8/layout/gear1"/>
    <dgm:cxn modelId="{8267AB91-2563-3245-9AE0-6489E561AE68}" type="presOf" srcId="{1AB89EDF-039E-4444-A34B-E31D9AE37473}" destId="{6639B305-6300-4267-AF03-9B521FF87DED}" srcOrd="0" destOrd="0" presId="urn:microsoft.com/office/officeart/2005/8/layout/gear1"/>
    <dgm:cxn modelId="{91A02CC7-6951-1B41-9BE3-4D482BECBADE}" type="presParOf" srcId="{6639B305-6300-4267-AF03-9B521FF87DED}" destId="{42932126-CF75-4206-A08C-12303A913CCC}" srcOrd="0" destOrd="0" presId="urn:microsoft.com/office/officeart/2005/8/layout/gear1"/>
    <dgm:cxn modelId="{694BAFF4-7C5F-744F-A11F-C00368F3DD6D}" type="presParOf" srcId="{6639B305-6300-4267-AF03-9B521FF87DED}" destId="{48E6A15B-B514-4744-A764-42ED39185732}" srcOrd="1" destOrd="0" presId="urn:microsoft.com/office/officeart/2005/8/layout/gear1"/>
    <dgm:cxn modelId="{FC300D21-E7B9-9141-9A8D-5249F117C1D4}" type="presParOf" srcId="{6639B305-6300-4267-AF03-9B521FF87DED}" destId="{B47FDDD9-F11C-4F94-911C-E8F4AA857F3E}" srcOrd="2" destOrd="0" presId="urn:microsoft.com/office/officeart/2005/8/layout/gear1"/>
    <dgm:cxn modelId="{0A765781-0921-9D4B-90F3-8DB7837A749F}" type="presParOf" srcId="{6639B305-6300-4267-AF03-9B521FF87DED}" destId="{EE6300C8-DBB5-41C4-89B3-32C8C06837AD}" srcOrd="3" destOrd="0" presId="urn:microsoft.com/office/officeart/2005/8/layout/gear1"/>
    <dgm:cxn modelId="{A45B3FBB-5A8D-CC42-8BE5-0323C772DB7A}" type="presParOf" srcId="{6639B305-6300-4267-AF03-9B521FF87DED}" destId="{DA9BFE72-6D0D-449E-B047-D222050157D6}" srcOrd="4" destOrd="0" presId="urn:microsoft.com/office/officeart/2005/8/layout/gear1"/>
    <dgm:cxn modelId="{07C340F1-6332-8543-936E-79398D66A1D1}" type="presParOf" srcId="{6639B305-6300-4267-AF03-9B521FF87DED}" destId="{F8FA410B-B117-4EB9-B4F9-1C72CAF285AC}" srcOrd="5" destOrd="0" presId="urn:microsoft.com/office/officeart/2005/8/layout/gear1"/>
    <dgm:cxn modelId="{50541561-9D15-0245-8036-397669D82441}" type="presParOf" srcId="{6639B305-6300-4267-AF03-9B521FF87DED}" destId="{CFEDD1D3-DAFC-B948-B994-4F5B8A9C7875}" srcOrd="6" destOrd="0" presId="urn:microsoft.com/office/officeart/2005/8/layout/gear1"/>
    <dgm:cxn modelId="{3354BBB2-7B57-524E-86C3-53B7D8326D1D}" type="presParOf" srcId="{6639B305-6300-4267-AF03-9B521FF87DED}" destId="{0A5DCE84-8C7F-0040-AFD0-E5DE34A52D46}" srcOrd="7" destOrd="0" presId="urn:microsoft.com/office/officeart/2005/8/layout/gear1"/>
    <dgm:cxn modelId="{AADC98D3-7FF1-444C-B7E4-F590AF33AF2E}" type="presParOf" srcId="{6639B305-6300-4267-AF03-9B521FF87DED}" destId="{045E03C9-00D4-634E-B7D6-90176846E092}" srcOrd="8" destOrd="0" presId="urn:microsoft.com/office/officeart/2005/8/layout/gear1"/>
    <dgm:cxn modelId="{EF42F747-1768-F847-95AC-A2F7E6B72B27}" type="presParOf" srcId="{6639B305-6300-4267-AF03-9B521FF87DED}" destId="{128F3A42-35DA-B94D-B612-7DAA5D4F89DC}" srcOrd="9" destOrd="0" presId="urn:microsoft.com/office/officeart/2005/8/layout/gear1"/>
    <dgm:cxn modelId="{57FE5762-A1A3-1142-9A27-2F6E7400E7D2}" type="presParOf" srcId="{6639B305-6300-4267-AF03-9B521FF87DED}" destId="{FCEE1FAF-ED8B-42F2-B225-7BA5449F9B06}" srcOrd="10" destOrd="0" presId="urn:microsoft.com/office/officeart/2005/8/layout/gear1"/>
    <dgm:cxn modelId="{43111C0F-CC27-8D4C-BC1B-E8436A564C8A}" type="presParOf" srcId="{6639B305-6300-4267-AF03-9B521FF87DED}" destId="{3742E1EA-850C-4ECA-A3D5-780D7D6FF64B}" srcOrd="11" destOrd="0" presId="urn:microsoft.com/office/officeart/2005/8/layout/gear1"/>
    <dgm:cxn modelId="{84F2F436-8106-DD4E-88E2-C9CCB96F1586}" type="presParOf" srcId="{6639B305-6300-4267-AF03-9B521FF87DED}" destId="{11589D1C-A0DA-D14C-8003-C97CC215FC4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9102D7-F82B-4140-9B47-631EAC6E9EB0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64959-BC76-E149-ACB8-03CC4DFC9933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Architecture </a:t>
          </a:r>
          <a:endParaRPr lang="en-US" dirty="0"/>
        </a:p>
      </dgm:t>
    </dgm:pt>
    <dgm:pt modelId="{8FF99B86-BD09-C141-82E9-73E8660102D4}" type="parTrans" cxnId="{D5D264F2-544D-2640-99BB-9B5B3C01D36F}">
      <dgm:prSet/>
      <dgm:spPr/>
      <dgm:t>
        <a:bodyPr/>
        <a:lstStyle/>
        <a:p>
          <a:endParaRPr lang="en-US"/>
        </a:p>
      </dgm:t>
    </dgm:pt>
    <dgm:pt modelId="{8A666FAE-8188-6149-8FA7-BFEFD590B87B}" type="sibTrans" cxnId="{D5D264F2-544D-2640-99BB-9B5B3C01D36F}">
      <dgm:prSet/>
      <dgm:spPr/>
      <dgm:t>
        <a:bodyPr/>
        <a:lstStyle/>
        <a:p>
          <a:endParaRPr lang="en-US"/>
        </a:p>
      </dgm:t>
    </dgm:pt>
    <dgm:pt modelId="{1300797A-D58B-C543-84CF-BBB5903B1B1B}">
      <dgm:prSet phldrT="[Text]"/>
      <dgm:spPr/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1FF74858-C07E-3F4E-8DBE-8C607CAAEC21}" type="parTrans" cxnId="{39E67E9A-4213-A74B-8A9A-2F81C1F8CE16}">
      <dgm:prSet/>
      <dgm:spPr/>
      <dgm:t>
        <a:bodyPr/>
        <a:lstStyle/>
        <a:p>
          <a:endParaRPr lang="en-US"/>
        </a:p>
      </dgm:t>
    </dgm:pt>
    <dgm:pt modelId="{92F72604-8DC0-1F4F-855D-27535CE68BE9}" type="sibTrans" cxnId="{39E67E9A-4213-A74B-8A9A-2F81C1F8CE16}">
      <dgm:prSet/>
      <dgm:spPr/>
      <dgm:t>
        <a:bodyPr/>
        <a:lstStyle/>
        <a:p>
          <a:endParaRPr lang="en-US"/>
        </a:p>
      </dgm:t>
    </dgm:pt>
    <dgm:pt modelId="{FED28FF8-E9CA-7146-9F23-930558317F0B}">
      <dgm:prSet phldrT="[Text]"/>
      <dgm:spPr>
        <a:solidFill>
          <a:srgbClr val="FFCC99"/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System Software</a:t>
          </a:r>
          <a:endParaRPr lang="en-US" dirty="0">
            <a:solidFill>
              <a:schemeClr val="bg2"/>
            </a:solidFill>
          </a:endParaRPr>
        </a:p>
      </dgm:t>
    </dgm:pt>
    <dgm:pt modelId="{BFD27874-F1AC-BB42-ADD3-0A37B343E188}" type="parTrans" cxnId="{8E4F7080-A5B3-CF44-9F6A-B992AA513F3C}">
      <dgm:prSet/>
      <dgm:spPr/>
      <dgm:t>
        <a:bodyPr/>
        <a:lstStyle/>
        <a:p>
          <a:endParaRPr lang="en-US"/>
        </a:p>
      </dgm:t>
    </dgm:pt>
    <dgm:pt modelId="{D1548C72-8D09-684E-88F8-8FD7C87C74A4}" type="sibTrans" cxnId="{8E4F7080-A5B3-CF44-9F6A-B992AA513F3C}">
      <dgm:prSet/>
      <dgm:spPr/>
      <dgm:t>
        <a:bodyPr/>
        <a:lstStyle/>
        <a:p>
          <a:endParaRPr lang="en-US"/>
        </a:p>
      </dgm:t>
    </dgm:pt>
    <dgm:pt modelId="{463A3F8E-BE63-D34B-AB33-DBA727CD78C9}" type="pres">
      <dgm:prSet presAssocID="{9C9102D7-F82B-4140-9B47-631EAC6E9EB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178BA2-F1F2-0348-81FF-AD67F305A861}" type="pres">
      <dgm:prSet presAssocID="{40F64959-BC76-E149-ACB8-03CC4DFC9933}" presName="gear1" presStyleLbl="node1" presStyleIdx="0" presStyleCnt="3" custScaleX="72684" custScaleY="67749" custLinFactNeighborX="-15955" custLinFactNeighborY="-28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559E3-F087-B343-8193-FFFF1F2F0B26}" type="pres">
      <dgm:prSet presAssocID="{40F64959-BC76-E149-ACB8-03CC4DFC9933}" presName="gear1srcNode" presStyleLbl="node1" presStyleIdx="0" presStyleCnt="3"/>
      <dgm:spPr/>
      <dgm:t>
        <a:bodyPr/>
        <a:lstStyle/>
        <a:p>
          <a:endParaRPr lang="en-US"/>
        </a:p>
      </dgm:t>
    </dgm:pt>
    <dgm:pt modelId="{354294D5-8787-F44C-8B4D-26CC9288AF2F}" type="pres">
      <dgm:prSet presAssocID="{40F64959-BC76-E149-ACB8-03CC4DFC9933}" presName="gear1dstNode" presStyleLbl="node1" presStyleIdx="0" presStyleCnt="3"/>
      <dgm:spPr/>
      <dgm:t>
        <a:bodyPr/>
        <a:lstStyle/>
        <a:p>
          <a:endParaRPr lang="en-US"/>
        </a:p>
      </dgm:t>
    </dgm:pt>
    <dgm:pt modelId="{7ED00AE4-68B9-1540-9A63-7781B4F8649D}" type="pres">
      <dgm:prSet presAssocID="{1300797A-D58B-C543-84CF-BBB5903B1B1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2972C-0509-5447-A481-B85590B7C553}" type="pres">
      <dgm:prSet presAssocID="{1300797A-D58B-C543-84CF-BBB5903B1B1B}" presName="gear2srcNode" presStyleLbl="node1" presStyleIdx="1" presStyleCnt="3"/>
      <dgm:spPr/>
      <dgm:t>
        <a:bodyPr/>
        <a:lstStyle/>
        <a:p>
          <a:endParaRPr lang="en-US"/>
        </a:p>
      </dgm:t>
    </dgm:pt>
    <dgm:pt modelId="{A0ACCB90-B3D6-9349-AB5B-BDED6EB70B9F}" type="pres">
      <dgm:prSet presAssocID="{1300797A-D58B-C543-84CF-BBB5903B1B1B}" presName="gear2dstNode" presStyleLbl="node1" presStyleIdx="1" presStyleCnt="3"/>
      <dgm:spPr/>
      <dgm:t>
        <a:bodyPr/>
        <a:lstStyle/>
        <a:p>
          <a:endParaRPr lang="en-US"/>
        </a:p>
      </dgm:t>
    </dgm:pt>
    <dgm:pt modelId="{BD39F8B1-838A-5D48-BB36-39078DBAC410}" type="pres">
      <dgm:prSet presAssocID="{FED28FF8-E9CA-7146-9F23-930558317F0B}" presName="gear3" presStyleLbl="node1" presStyleIdx="2" presStyleCnt="3" custLinFactNeighborX="950" custLinFactNeighborY="5304"/>
      <dgm:spPr/>
      <dgm:t>
        <a:bodyPr/>
        <a:lstStyle/>
        <a:p>
          <a:endParaRPr lang="en-US"/>
        </a:p>
      </dgm:t>
    </dgm:pt>
    <dgm:pt modelId="{1BACD053-1B80-9146-9680-D7C01421D282}" type="pres">
      <dgm:prSet presAssocID="{FED28FF8-E9CA-7146-9F23-930558317F0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D3956-BF21-4E4B-A1CF-AEDE0013B452}" type="pres">
      <dgm:prSet presAssocID="{FED28FF8-E9CA-7146-9F23-930558317F0B}" presName="gear3srcNode" presStyleLbl="node1" presStyleIdx="2" presStyleCnt="3"/>
      <dgm:spPr/>
      <dgm:t>
        <a:bodyPr/>
        <a:lstStyle/>
        <a:p>
          <a:endParaRPr lang="en-US"/>
        </a:p>
      </dgm:t>
    </dgm:pt>
    <dgm:pt modelId="{7164837F-629C-E842-BBB0-834868D4BE7B}" type="pres">
      <dgm:prSet presAssocID="{FED28FF8-E9CA-7146-9F23-930558317F0B}" presName="gear3dstNode" presStyleLbl="node1" presStyleIdx="2" presStyleCnt="3"/>
      <dgm:spPr/>
      <dgm:t>
        <a:bodyPr/>
        <a:lstStyle/>
        <a:p>
          <a:endParaRPr lang="en-US"/>
        </a:p>
      </dgm:t>
    </dgm:pt>
    <dgm:pt modelId="{7E314220-5107-024A-9FAD-99226FA40055}" type="pres">
      <dgm:prSet presAssocID="{8A666FAE-8188-6149-8FA7-BFEFD590B87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C74A2B1-D8B0-D642-A2D5-D957E204E068}" type="pres">
      <dgm:prSet presAssocID="{92F72604-8DC0-1F4F-855D-27535CE68BE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58F5D2BE-016F-4445-96C4-6CB20ADF5C31}" type="pres">
      <dgm:prSet presAssocID="{D1548C72-8D09-684E-88F8-8FD7C87C74A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9E67E9A-4213-A74B-8A9A-2F81C1F8CE16}" srcId="{9C9102D7-F82B-4140-9B47-631EAC6E9EB0}" destId="{1300797A-D58B-C543-84CF-BBB5903B1B1B}" srcOrd="1" destOrd="0" parTransId="{1FF74858-C07E-3F4E-8DBE-8C607CAAEC21}" sibTransId="{92F72604-8DC0-1F4F-855D-27535CE68BE9}"/>
    <dgm:cxn modelId="{8B197209-8A99-2944-AAA3-81361AA9461A}" type="presOf" srcId="{D1548C72-8D09-684E-88F8-8FD7C87C74A4}" destId="{58F5D2BE-016F-4445-96C4-6CB20ADF5C31}" srcOrd="0" destOrd="0" presId="urn:microsoft.com/office/officeart/2005/8/layout/gear1"/>
    <dgm:cxn modelId="{930FB607-99CB-A745-8774-BABD303AECBE}" type="presOf" srcId="{40F64959-BC76-E149-ACB8-03CC4DFC9933}" destId="{2EA559E3-F087-B343-8193-FFFF1F2F0B26}" srcOrd="1" destOrd="0" presId="urn:microsoft.com/office/officeart/2005/8/layout/gear1"/>
    <dgm:cxn modelId="{E76D5CF5-3D6D-5E4C-91E9-7601AE85F0E5}" type="presOf" srcId="{FED28FF8-E9CA-7146-9F23-930558317F0B}" destId="{1BACD053-1B80-9146-9680-D7C01421D282}" srcOrd="1" destOrd="0" presId="urn:microsoft.com/office/officeart/2005/8/layout/gear1"/>
    <dgm:cxn modelId="{D1145144-7417-1E4B-BCAF-01CFEFD31CDF}" type="presOf" srcId="{FED28FF8-E9CA-7146-9F23-930558317F0B}" destId="{7164837F-629C-E842-BBB0-834868D4BE7B}" srcOrd="3" destOrd="0" presId="urn:microsoft.com/office/officeart/2005/8/layout/gear1"/>
    <dgm:cxn modelId="{07C5093B-AA63-8547-B77E-835255242391}" type="presOf" srcId="{1300797A-D58B-C543-84CF-BBB5903B1B1B}" destId="{7ED00AE4-68B9-1540-9A63-7781B4F8649D}" srcOrd="0" destOrd="0" presId="urn:microsoft.com/office/officeart/2005/8/layout/gear1"/>
    <dgm:cxn modelId="{E07DD164-54D4-D346-90C2-6165D5A60A1B}" type="presOf" srcId="{1300797A-D58B-C543-84CF-BBB5903B1B1B}" destId="{A0ACCB90-B3D6-9349-AB5B-BDED6EB70B9F}" srcOrd="2" destOrd="0" presId="urn:microsoft.com/office/officeart/2005/8/layout/gear1"/>
    <dgm:cxn modelId="{39DF54CE-44C0-0248-B75F-55E1312311B7}" type="presOf" srcId="{FED28FF8-E9CA-7146-9F23-930558317F0B}" destId="{BD39F8B1-838A-5D48-BB36-39078DBAC410}" srcOrd="0" destOrd="0" presId="urn:microsoft.com/office/officeart/2005/8/layout/gear1"/>
    <dgm:cxn modelId="{0FCF2275-9C5A-AE4B-BF32-74673FD4AC72}" type="presOf" srcId="{40F64959-BC76-E149-ACB8-03CC4DFC9933}" destId="{354294D5-8787-F44C-8B4D-26CC9288AF2F}" srcOrd="2" destOrd="0" presId="urn:microsoft.com/office/officeart/2005/8/layout/gear1"/>
    <dgm:cxn modelId="{D266024C-1351-E34D-9F8B-396C4FC34DFD}" type="presOf" srcId="{9C9102D7-F82B-4140-9B47-631EAC6E9EB0}" destId="{463A3F8E-BE63-D34B-AB33-DBA727CD78C9}" srcOrd="0" destOrd="0" presId="urn:microsoft.com/office/officeart/2005/8/layout/gear1"/>
    <dgm:cxn modelId="{61E7D600-AFD0-0446-B60F-8DD533E7A048}" type="presOf" srcId="{92F72604-8DC0-1F4F-855D-27535CE68BE9}" destId="{3C74A2B1-D8B0-D642-A2D5-D957E204E068}" srcOrd="0" destOrd="0" presId="urn:microsoft.com/office/officeart/2005/8/layout/gear1"/>
    <dgm:cxn modelId="{0479D567-5A08-4147-927E-5EBE679B9F80}" type="presOf" srcId="{40F64959-BC76-E149-ACB8-03CC4DFC9933}" destId="{14178BA2-F1F2-0348-81FF-AD67F305A861}" srcOrd="0" destOrd="0" presId="urn:microsoft.com/office/officeart/2005/8/layout/gear1"/>
    <dgm:cxn modelId="{F2943D50-C641-8540-B4DE-F0C5D3767D60}" type="presOf" srcId="{FED28FF8-E9CA-7146-9F23-930558317F0B}" destId="{85ED3956-BF21-4E4B-A1CF-AEDE0013B452}" srcOrd="2" destOrd="0" presId="urn:microsoft.com/office/officeart/2005/8/layout/gear1"/>
    <dgm:cxn modelId="{6053CDDC-94C3-E04D-86DC-E6B0D22455E6}" type="presOf" srcId="{8A666FAE-8188-6149-8FA7-BFEFD590B87B}" destId="{7E314220-5107-024A-9FAD-99226FA40055}" srcOrd="0" destOrd="0" presId="urn:microsoft.com/office/officeart/2005/8/layout/gear1"/>
    <dgm:cxn modelId="{D5D264F2-544D-2640-99BB-9B5B3C01D36F}" srcId="{9C9102D7-F82B-4140-9B47-631EAC6E9EB0}" destId="{40F64959-BC76-E149-ACB8-03CC4DFC9933}" srcOrd="0" destOrd="0" parTransId="{8FF99B86-BD09-C141-82E9-73E8660102D4}" sibTransId="{8A666FAE-8188-6149-8FA7-BFEFD590B87B}"/>
    <dgm:cxn modelId="{7D6897CE-2F8A-AF48-A17D-581ABC692358}" type="presOf" srcId="{1300797A-D58B-C543-84CF-BBB5903B1B1B}" destId="{58E2972C-0509-5447-A481-B85590B7C553}" srcOrd="1" destOrd="0" presId="urn:microsoft.com/office/officeart/2005/8/layout/gear1"/>
    <dgm:cxn modelId="{8E4F7080-A5B3-CF44-9F6A-B992AA513F3C}" srcId="{9C9102D7-F82B-4140-9B47-631EAC6E9EB0}" destId="{FED28FF8-E9CA-7146-9F23-930558317F0B}" srcOrd="2" destOrd="0" parTransId="{BFD27874-F1AC-BB42-ADD3-0A37B343E188}" sibTransId="{D1548C72-8D09-684E-88F8-8FD7C87C74A4}"/>
    <dgm:cxn modelId="{03580923-21E0-A647-9540-443460DE09A8}" type="presParOf" srcId="{463A3F8E-BE63-D34B-AB33-DBA727CD78C9}" destId="{14178BA2-F1F2-0348-81FF-AD67F305A861}" srcOrd="0" destOrd="0" presId="urn:microsoft.com/office/officeart/2005/8/layout/gear1"/>
    <dgm:cxn modelId="{C6B32F05-778D-DC4A-9007-EE28E1E296EC}" type="presParOf" srcId="{463A3F8E-BE63-D34B-AB33-DBA727CD78C9}" destId="{2EA559E3-F087-B343-8193-FFFF1F2F0B26}" srcOrd="1" destOrd="0" presId="urn:microsoft.com/office/officeart/2005/8/layout/gear1"/>
    <dgm:cxn modelId="{37BB7E25-3A88-9342-AC49-270620A75E47}" type="presParOf" srcId="{463A3F8E-BE63-D34B-AB33-DBA727CD78C9}" destId="{354294D5-8787-F44C-8B4D-26CC9288AF2F}" srcOrd="2" destOrd="0" presId="urn:microsoft.com/office/officeart/2005/8/layout/gear1"/>
    <dgm:cxn modelId="{50B8FC41-E32A-A84D-BD81-0E7EA9DB1659}" type="presParOf" srcId="{463A3F8E-BE63-D34B-AB33-DBA727CD78C9}" destId="{7ED00AE4-68B9-1540-9A63-7781B4F8649D}" srcOrd="3" destOrd="0" presId="urn:microsoft.com/office/officeart/2005/8/layout/gear1"/>
    <dgm:cxn modelId="{FA5D361F-7896-F549-8E80-CE4515E3072E}" type="presParOf" srcId="{463A3F8E-BE63-D34B-AB33-DBA727CD78C9}" destId="{58E2972C-0509-5447-A481-B85590B7C553}" srcOrd="4" destOrd="0" presId="urn:microsoft.com/office/officeart/2005/8/layout/gear1"/>
    <dgm:cxn modelId="{7D8FA122-89D3-0045-90E4-E22011B8EBE6}" type="presParOf" srcId="{463A3F8E-BE63-D34B-AB33-DBA727CD78C9}" destId="{A0ACCB90-B3D6-9349-AB5B-BDED6EB70B9F}" srcOrd="5" destOrd="0" presId="urn:microsoft.com/office/officeart/2005/8/layout/gear1"/>
    <dgm:cxn modelId="{335E66C3-AAD3-2444-9199-E90A98AD6382}" type="presParOf" srcId="{463A3F8E-BE63-D34B-AB33-DBA727CD78C9}" destId="{BD39F8B1-838A-5D48-BB36-39078DBAC410}" srcOrd="6" destOrd="0" presId="urn:microsoft.com/office/officeart/2005/8/layout/gear1"/>
    <dgm:cxn modelId="{576643F9-5D44-984A-8248-FB18C9844D01}" type="presParOf" srcId="{463A3F8E-BE63-D34B-AB33-DBA727CD78C9}" destId="{1BACD053-1B80-9146-9680-D7C01421D282}" srcOrd="7" destOrd="0" presId="urn:microsoft.com/office/officeart/2005/8/layout/gear1"/>
    <dgm:cxn modelId="{FEA79290-7CC6-3047-870B-D220C15BDAC6}" type="presParOf" srcId="{463A3F8E-BE63-D34B-AB33-DBA727CD78C9}" destId="{85ED3956-BF21-4E4B-A1CF-AEDE0013B452}" srcOrd="8" destOrd="0" presId="urn:microsoft.com/office/officeart/2005/8/layout/gear1"/>
    <dgm:cxn modelId="{206F1917-FB99-6F46-8E11-641E07D803E0}" type="presParOf" srcId="{463A3F8E-BE63-D34B-AB33-DBA727CD78C9}" destId="{7164837F-629C-E842-BBB0-834868D4BE7B}" srcOrd="9" destOrd="0" presId="urn:microsoft.com/office/officeart/2005/8/layout/gear1"/>
    <dgm:cxn modelId="{E463565E-8AC0-C64A-A90F-B0CF37193D9A}" type="presParOf" srcId="{463A3F8E-BE63-D34B-AB33-DBA727CD78C9}" destId="{7E314220-5107-024A-9FAD-99226FA40055}" srcOrd="10" destOrd="0" presId="urn:microsoft.com/office/officeart/2005/8/layout/gear1"/>
    <dgm:cxn modelId="{8F3ED05F-1E75-8043-A6AE-03DD46FA24F9}" type="presParOf" srcId="{463A3F8E-BE63-D34B-AB33-DBA727CD78C9}" destId="{3C74A2B1-D8B0-D642-A2D5-D957E204E068}" srcOrd="11" destOrd="0" presId="urn:microsoft.com/office/officeart/2005/8/layout/gear1"/>
    <dgm:cxn modelId="{A1C7EA56-C597-DD4B-B101-F2498943818D}" type="presParOf" srcId="{463A3F8E-BE63-D34B-AB33-DBA727CD78C9}" destId="{58F5D2BE-016F-4445-96C4-6CB20ADF5C3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32126-CF75-4206-A08C-12303A913CCC}">
      <dsp:nvSpPr>
        <dsp:cNvPr id="0" name=""/>
        <dsp:cNvSpPr/>
      </dsp:nvSpPr>
      <dsp:spPr>
        <a:xfrm>
          <a:off x="661946" y="649895"/>
          <a:ext cx="803623" cy="705099"/>
        </a:xfrm>
        <a:prstGeom prst="gear9">
          <a:avLst/>
        </a:prstGeom>
        <a:solidFill>
          <a:srgbClr val="00CC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000000"/>
              </a:solidFill>
              <a:latin typeface="Lucida Calligraphy" pitchFamily="66" charset="0"/>
              <a:ea typeface="+mn-ea"/>
              <a:cs typeface="+mn-cs"/>
            </a:rPr>
            <a:t>System Arch. Impact </a:t>
          </a:r>
          <a:endParaRPr lang="en-US" sz="800" kern="1200" dirty="0">
            <a:solidFill>
              <a:srgbClr val="000000"/>
            </a:solidFill>
            <a:latin typeface="Lucida Calligraphy" pitchFamily="66" charset="0"/>
            <a:ea typeface="+mn-ea"/>
            <a:cs typeface="+mn-cs"/>
          </a:endParaRPr>
        </a:p>
      </dsp:txBody>
      <dsp:txXfrm>
        <a:off x="816146" y="815061"/>
        <a:ext cx="495223" cy="362436"/>
      </dsp:txXfrm>
    </dsp:sp>
    <dsp:sp modelId="{EE6300C8-DBB5-41C4-89B3-32C8C06837AD}">
      <dsp:nvSpPr>
        <dsp:cNvPr id="0" name=""/>
        <dsp:cNvSpPr/>
      </dsp:nvSpPr>
      <dsp:spPr>
        <a:xfrm>
          <a:off x="0" y="592294"/>
          <a:ext cx="901793" cy="761468"/>
        </a:xfrm>
        <a:prstGeom prst="gear6">
          <a:avLst/>
        </a:prstGeom>
        <a:solidFill>
          <a:srgbClr val="3333CC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000000"/>
              </a:solidFill>
              <a:latin typeface="Lucida Calligraphy" pitchFamily="66" charset="0"/>
              <a:ea typeface="+mn-ea"/>
              <a:cs typeface="+mn-cs"/>
            </a:rPr>
            <a:t>Power Distr. Network</a:t>
          </a:r>
          <a:endParaRPr lang="en-US" sz="800" kern="1200" dirty="0">
            <a:solidFill>
              <a:srgbClr val="000000"/>
            </a:solidFill>
            <a:latin typeface="Lucida Calligraphy" pitchFamily="66" charset="0"/>
            <a:ea typeface="+mn-ea"/>
            <a:cs typeface="+mn-cs"/>
          </a:endParaRPr>
        </a:p>
      </dsp:txBody>
      <dsp:txXfrm>
        <a:off x="212100" y="785154"/>
        <a:ext cx="477593" cy="375748"/>
      </dsp:txXfrm>
    </dsp:sp>
    <dsp:sp modelId="{CFEDD1D3-DAFC-B948-B994-4F5B8A9C7875}">
      <dsp:nvSpPr>
        <dsp:cNvPr id="0" name=""/>
        <dsp:cNvSpPr/>
      </dsp:nvSpPr>
      <dsp:spPr>
        <a:xfrm rot="20700000">
          <a:off x="469978" y="50817"/>
          <a:ext cx="848653" cy="735054"/>
        </a:xfrm>
        <a:prstGeom prst="gear6">
          <a:avLst/>
        </a:prstGeom>
        <a:solidFill>
          <a:srgbClr val="FFCC99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>
              <a:solidFill>
                <a:srgbClr val="000000"/>
              </a:solidFill>
              <a:latin typeface="Lucida Calligraphy" pitchFamily="66" charset="0"/>
              <a:ea typeface="+mn-ea"/>
              <a:cs typeface="+mn-cs"/>
            </a:rPr>
            <a:t>Power Management</a:t>
          </a:r>
        </a:p>
      </dsp:txBody>
      <dsp:txXfrm rot="-20700000">
        <a:off x="662850" y="205299"/>
        <a:ext cx="462908" cy="426092"/>
      </dsp:txXfrm>
    </dsp:sp>
    <dsp:sp modelId="{FCEE1FAF-ED8B-42F2-B225-7BA5449F9B06}">
      <dsp:nvSpPr>
        <dsp:cNvPr id="0" name=""/>
        <dsp:cNvSpPr/>
      </dsp:nvSpPr>
      <dsp:spPr>
        <a:xfrm>
          <a:off x="634855" y="611071"/>
          <a:ext cx="990264" cy="990264"/>
        </a:xfrm>
        <a:prstGeom prst="circularArrow">
          <a:avLst>
            <a:gd name="adj1" fmla="val 4687"/>
            <a:gd name="adj2" fmla="val 299029"/>
            <a:gd name="adj3" fmla="val 2450891"/>
            <a:gd name="adj4" fmla="val 16009833"/>
            <a:gd name="adj5" fmla="val 5469"/>
          </a:avLst>
        </a:prstGeom>
        <a:solidFill>
          <a:srgbClr val="00CC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2E1EA-850C-4ECA-A3D5-780D7D6FF64B}">
      <dsp:nvSpPr>
        <dsp:cNvPr id="0" name=""/>
        <dsp:cNvSpPr/>
      </dsp:nvSpPr>
      <dsp:spPr>
        <a:xfrm>
          <a:off x="19836" y="667648"/>
          <a:ext cx="719489" cy="7194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CC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89D1C-A0DA-D14C-8003-C97CC215FC4A}">
      <dsp:nvSpPr>
        <dsp:cNvPr id="0" name=""/>
        <dsp:cNvSpPr/>
      </dsp:nvSpPr>
      <dsp:spPr>
        <a:xfrm>
          <a:off x="571535" y="33915"/>
          <a:ext cx="775754" cy="77575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CC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78BA2-F1F2-0348-81FF-AD67F305A861}">
      <dsp:nvSpPr>
        <dsp:cNvPr id="0" name=""/>
        <dsp:cNvSpPr/>
      </dsp:nvSpPr>
      <dsp:spPr>
        <a:xfrm>
          <a:off x="1981191" y="2362201"/>
          <a:ext cx="1736326" cy="1618435"/>
        </a:xfrm>
        <a:prstGeom prst="gear9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Architecture </a:t>
          </a:r>
          <a:endParaRPr lang="en-US" sz="1200" kern="1200" dirty="0"/>
        </a:p>
      </dsp:txBody>
      <dsp:txXfrm>
        <a:off x="2321459" y="2741312"/>
        <a:ext cx="1055790" cy="831909"/>
      </dsp:txXfrm>
    </dsp:sp>
    <dsp:sp modelId="{7ED00AE4-68B9-1540-9A63-7781B4F8649D}">
      <dsp:nvSpPr>
        <dsp:cNvPr id="0" name=""/>
        <dsp:cNvSpPr/>
      </dsp:nvSpPr>
      <dsp:spPr>
        <a:xfrm>
          <a:off x="646175" y="1480473"/>
          <a:ext cx="1737360" cy="173736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Applications</a:t>
          </a:r>
          <a:endParaRPr lang="en-US" sz="1200" kern="1200" dirty="0"/>
        </a:p>
      </dsp:txBody>
      <dsp:txXfrm>
        <a:off x="1083561" y="1920502"/>
        <a:ext cx="862588" cy="857302"/>
      </dsp:txXfrm>
    </dsp:sp>
    <dsp:sp modelId="{BD39F8B1-838A-5D48-BB36-39078DBAC410}">
      <dsp:nvSpPr>
        <dsp:cNvPr id="0" name=""/>
        <dsp:cNvSpPr/>
      </dsp:nvSpPr>
      <dsp:spPr>
        <a:xfrm rot="20700000">
          <a:off x="1639080" y="392451"/>
          <a:ext cx="1702258" cy="1702258"/>
        </a:xfrm>
        <a:prstGeom prst="gear6">
          <a:avLst/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2"/>
              </a:solidFill>
            </a:rPr>
            <a:t>System Software</a:t>
          </a:r>
          <a:endParaRPr lang="en-US" sz="1200" kern="1200" dirty="0">
            <a:solidFill>
              <a:schemeClr val="bg2"/>
            </a:solidFill>
          </a:endParaRPr>
        </a:p>
      </dsp:txBody>
      <dsp:txXfrm rot="-20700000">
        <a:off x="2012435" y="765806"/>
        <a:ext cx="955548" cy="955548"/>
      </dsp:txXfrm>
    </dsp:sp>
    <dsp:sp modelId="{7E314220-5107-024A-9FAD-99226FA40055}">
      <dsp:nvSpPr>
        <dsp:cNvPr id="0" name=""/>
        <dsp:cNvSpPr/>
      </dsp:nvSpPr>
      <dsp:spPr>
        <a:xfrm>
          <a:off x="1854013" y="1683707"/>
          <a:ext cx="3057753" cy="3057753"/>
        </a:xfrm>
        <a:prstGeom prst="circularArrow">
          <a:avLst>
            <a:gd name="adj1" fmla="val 4688"/>
            <a:gd name="adj2" fmla="val 299029"/>
            <a:gd name="adj3" fmla="val 2519661"/>
            <a:gd name="adj4" fmla="val 15853768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74A2B1-D8B0-D642-A2D5-D957E204E068}">
      <dsp:nvSpPr>
        <dsp:cNvPr id="0" name=""/>
        <dsp:cNvSpPr/>
      </dsp:nvSpPr>
      <dsp:spPr>
        <a:xfrm>
          <a:off x="338492" y="1095421"/>
          <a:ext cx="2221649" cy="22216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F5D2BE-016F-4445-96C4-6CB20ADF5C31}">
      <dsp:nvSpPr>
        <dsp:cNvPr id="0" name=""/>
        <dsp:cNvSpPr/>
      </dsp:nvSpPr>
      <dsp:spPr>
        <a:xfrm>
          <a:off x="1225525" y="-91626"/>
          <a:ext cx="2395385" cy="239538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0.58695</cdr:x>
      <cdr:y>0.21328</cdr:y>
    </cdr:from>
    <cdr:to>
      <cdr:x>0.59093</cdr:x>
      <cdr:y>0.91501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884056" y="552555"/>
          <a:ext cx="12775" cy="18180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0.66464</cdr:x>
      <cdr:y>0.19852</cdr:y>
    </cdr:from>
    <cdr:to>
      <cdr:x>0.66962</cdr:x>
      <cdr:y>0.91641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2133435" y="514333"/>
          <a:ext cx="15985" cy="185991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0.1276</cdr:x>
      <cdr:y>0.10294</cdr:y>
    </cdr:from>
    <cdr:to>
      <cdr:x>0.55928</cdr:x>
      <cdr:y>0.23892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09575" y="266700"/>
          <a:ext cx="1385659" cy="35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800" b="1" baseline="0"/>
            <a:t>CPU power is limited, GPU running at max DVFS state</a:t>
          </a:r>
          <a:endParaRPr lang="en-US" sz="800" b="1"/>
        </a:p>
      </cdr:txBody>
    </cdr:sp>
  </cdr:relSizeAnchor>
  <cdr:relSizeAnchor xmlns:cdr="http://schemas.openxmlformats.org/drawingml/2006/chartDrawing">
    <cdr:from>
      <cdr:x>0.53412</cdr:x>
      <cdr:y>0.10294</cdr:y>
    </cdr:from>
    <cdr:to>
      <cdr:x>0.7092</cdr:x>
      <cdr:y>0.21657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714500" y="266700"/>
          <a:ext cx="561979" cy="294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800" b="1"/>
            <a:t>Thermal coupling</a:t>
          </a:r>
        </a:p>
      </cdr:txBody>
    </cdr:sp>
  </cdr:relSizeAnchor>
  <cdr:relSizeAnchor xmlns:cdr="http://schemas.openxmlformats.org/drawingml/2006/chartDrawing">
    <cdr:from>
      <cdr:x>0.69733</cdr:x>
      <cdr:y>0.10294</cdr:y>
    </cdr:from>
    <cdr:to>
      <cdr:x>0.88535</cdr:x>
      <cdr:y>0.23989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238375" y="266700"/>
          <a:ext cx="603518" cy="354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800" b="1" baseline="0"/>
            <a:t>Temp throttling</a:t>
          </a:r>
          <a:endParaRPr lang="en-US" sz="8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999CD4C3-CE2B-4617-867D-D8E460E03C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99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6C523D7-FD64-43B1-8D33-2DFB184D1740}" type="slidenum">
              <a:rPr lang="en-US"/>
              <a:pPr/>
              <a:t>1</a:t>
            </a:fld>
            <a:endParaRPr lang="en-US"/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9320" rIns="95040" bIns="49320" anchor="b"/>
          <a:lstStyle/>
          <a:p>
            <a: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E0F94A9-1A68-4FEE-8F59-4A873041EA12}" type="slidenum">
              <a:rPr lang="en-US" sz="13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pPr algn="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3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1434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64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Asymmetry is below the ISA</a:t>
            </a:r>
            <a:r>
              <a:rPr lang="en-US" baseline="0" dirty="0" smtClean="0"/>
              <a:t> and is both design time as well as operational (DVFS, reconfigurable). </a:t>
            </a:r>
            <a:r>
              <a:rPr lang="en-US" dirty="0" smtClean="0"/>
              <a:t>Now we will focus on heterogeneity</a:t>
            </a:r>
            <a:r>
              <a:rPr lang="en-US" baseline="0" dirty="0" smtClean="0"/>
              <a:t> and not asymmetry. What has changed here? Use the SCC figure here. 8 voltage and 28 frequency islands. Each tile can run at a different frequency. 6 banks of four tiles can run at different voltages, independent V7F control for I/O network and MCs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D01CF08-1F50-49B4-95F8-4AD3394A38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Stand-in picture to fill white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CD4C3-CE2B-4617-867D-D8E460E03CE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688C7-18A7-4C26-9995-31177205A318}" type="slidenum">
              <a:rPr lang="en-US"/>
              <a:pPr/>
              <a:t>28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6"/>
          <p:cNvSpPr txBox="1">
            <a:spLocks noChangeArrowheads="1"/>
          </p:cNvSpPr>
          <p:nvPr userDrawn="1"/>
        </p:nvSpPr>
        <p:spPr bwMode="auto">
          <a:xfrm>
            <a:off x="676275" y="4325938"/>
            <a:ext cx="7737475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Picture 98" descr="coe-blac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725" y="5301615"/>
            <a:ext cx="3006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3"/>
          <p:cNvGrpSpPr>
            <a:grpSpLocks/>
          </p:cNvGrpSpPr>
          <p:nvPr userDrawn="1"/>
        </p:nvGrpSpPr>
        <p:grpSpPr bwMode="auto">
          <a:xfrm>
            <a:off x="7648575" y="252413"/>
            <a:ext cx="1295400" cy="1046162"/>
            <a:chOff x="2170" y="209"/>
            <a:chExt cx="1406" cy="1136"/>
          </a:xfrm>
        </p:grpSpPr>
        <p:sp>
          <p:nvSpPr>
            <p:cNvPr id="6" name="Freeform 104"/>
            <p:cNvSpPr>
              <a:spLocks/>
            </p:cNvSpPr>
            <p:nvPr userDrawn="1"/>
          </p:nvSpPr>
          <p:spPr bwMode="auto">
            <a:xfrm>
              <a:off x="2444" y="419"/>
              <a:ext cx="849" cy="591"/>
            </a:xfrm>
            <a:custGeom>
              <a:avLst/>
              <a:gdLst/>
              <a:ahLst/>
              <a:cxnLst>
                <a:cxn ang="0">
                  <a:pos x="1371" y="0"/>
                </a:cxn>
                <a:cxn ang="0">
                  <a:pos x="1824" y="0"/>
                </a:cxn>
                <a:cxn ang="0">
                  <a:pos x="1824" y="250"/>
                </a:cxn>
                <a:cxn ang="0">
                  <a:pos x="2263" y="250"/>
                </a:cxn>
                <a:cxn ang="0">
                  <a:pos x="2262" y="1570"/>
                </a:cxn>
                <a:cxn ang="0">
                  <a:pos x="15" y="1570"/>
                </a:cxn>
                <a:cxn ang="0">
                  <a:pos x="0" y="250"/>
                </a:cxn>
                <a:cxn ang="0">
                  <a:pos x="479" y="250"/>
                </a:cxn>
                <a:cxn ang="0">
                  <a:pos x="479" y="0"/>
                </a:cxn>
                <a:cxn ang="0">
                  <a:pos x="929" y="0"/>
                </a:cxn>
                <a:cxn ang="0">
                  <a:pos x="929" y="250"/>
                </a:cxn>
                <a:cxn ang="0">
                  <a:pos x="1371" y="250"/>
                </a:cxn>
                <a:cxn ang="0">
                  <a:pos x="1371" y="0"/>
                </a:cxn>
              </a:cxnLst>
              <a:rect l="0" t="0" r="r" b="b"/>
              <a:pathLst>
                <a:path w="2263" h="1570">
                  <a:moveTo>
                    <a:pt x="1371" y="0"/>
                  </a:moveTo>
                  <a:lnTo>
                    <a:pt x="1824" y="0"/>
                  </a:lnTo>
                  <a:lnTo>
                    <a:pt x="1824" y="250"/>
                  </a:lnTo>
                  <a:lnTo>
                    <a:pt x="2263" y="250"/>
                  </a:lnTo>
                  <a:lnTo>
                    <a:pt x="2262" y="1570"/>
                  </a:lnTo>
                  <a:lnTo>
                    <a:pt x="15" y="1570"/>
                  </a:lnTo>
                  <a:lnTo>
                    <a:pt x="0" y="250"/>
                  </a:lnTo>
                  <a:lnTo>
                    <a:pt x="479" y="250"/>
                  </a:lnTo>
                  <a:lnTo>
                    <a:pt x="479" y="0"/>
                  </a:lnTo>
                  <a:lnTo>
                    <a:pt x="929" y="0"/>
                  </a:lnTo>
                  <a:lnTo>
                    <a:pt x="929" y="250"/>
                  </a:lnTo>
                  <a:lnTo>
                    <a:pt x="1371" y="250"/>
                  </a:lnTo>
                  <a:lnTo>
                    <a:pt x="1371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96969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21299999" lon="0" rev="0"/>
              </a:camera>
              <a:lightRig rig="legacyFlat3" dir="r"/>
            </a:scene3d>
            <a:sp3d extrusionH="125400" prstMaterial="legacyMatte">
              <a:bevelT w="13500" h="13500" prst="angle"/>
              <a:bevelB w="13500" h="13500" prst="angle"/>
              <a:extrusionClr>
                <a:srgbClr val="4D4D4D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105"/>
            <p:cNvSpPr>
              <a:spLocks/>
            </p:cNvSpPr>
            <p:nvPr userDrawn="1"/>
          </p:nvSpPr>
          <p:spPr bwMode="auto">
            <a:xfrm>
              <a:off x="2170" y="209"/>
              <a:ext cx="350" cy="165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67" y="0"/>
                </a:cxn>
                <a:cxn ang="0">
                  <a:pos x="367" y="55"/>
                </a:cxn>
                <a:cxn ang="0">
                  <a:pos x="440" y="55"/>
                </a:cxn>
                <a:cxn ang="0">
                  <a:pos x="440" y="0"/>
                </a:cxn>
                <a:cxn ang="0">
                  <a:pos x="513" y="0"/>
                </a:cxn>
                <a:cxn ang="0">
                  <a:pos x="513" y="55"/>
                </a:cxn>
                <a:cxn ang="0">
                  <a:pos x="514" y="243"/>
                </a:cxn>
                <a:cxn ang="0">
                  <a:pos x="1" y="243"/>
                </a:cxn>
                <a:cxn ang="0">
                  <a:pos x="1" y="93"/>
                </a:cxn>
                <a:cxn ang="0">
                  <a:pos x="0" y="0"/>
                </a:cxn>
                <a:cxn ang="0">
                  <a:pos x="74" y="0"/>
                </a:cxn>
                <a:cxn ang="0">
                  <a:pos x="74" y="55"/>
                </a:cxn>
                <a:cxn ang="0">
                  <a:pos x="147" y="55"/>
                </a:cxn>
                <a:cxn ang="0">
                  <a:pos x="147" y="0"/>
                </a:cxn>
                <a:cxn ang="0">
                  <a:pos x="221" y="0"/>
                </a:cxn>
                <a:cxn ang="0">
                  <a:pos x="221" y="55"/>
                </a:cxn>
                <a:cxn ang="0">
                  <a:pos x="293" y="55"/>
                </a:cxn>
                <a:cxn ang="0">
                  <a:pos x="293" y="0"/>
                </a:cxn>
              </a:cxnLst>
              <a:rect l="0" t="0" r="r" b="b"/>
              <a:pathLst>
                <a:path w="514" h="243">
                  <a:moveTo>
                    <a:pt x="293" y="0"/>
                  </a:moveTo>
                  <a:lnTo>
                    <a:pt x="367" y="0"/>
                  </a:lnTo>
                  <a:lnTo>
                    <a:pt x="367" y="55"/>
                  </a:lnTo>
                  <a:lnTo>
                    <a:pt x="440" y="55"/>
                  </a:lnTo>
                  <a:lnTo>
                    <a:pt x="440" y="0"/>
                  </a:lnTo>
                  <a:lnTo>
                    <a:pt x="513" y="0"/>
                  </a:lnTo>
                  <a:lnTo>
                    <a:pt x="513" y="55"/>
                  </a:lnTo>
                  <a:lnTo>
                    <a:pt x="514" y="243"/>
                  </a:lnTo>
                  <a:lnTo>
                    <a:pt x="1" y="243"/>
                  </a:lnTo>
                  <a:lnTo>
                    <a:pt x="1" y="93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55"/>
                  </a:lnTo>
                  <a:lnTo>
                    <a:pt x="147" y="55"/>
                  </a:lnTo>
                  <a:lnTo>
                    <a:pt x="147" y="0"/>
                  </a:lnTo>
                  <a:lnTo>
                    <a:pt x="221" y="0"/>
                  </a:lnTo>
                  <a:lnTo>
                    <a:pt x="221" y="55"/>
                  </a:lnTo>
                  <a:lnTo>
                    <a:pt x="293" y="55"/>
                  </a:lnTo>
                  <a:lnTo>
                    <a:pt x="29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Rectangle 106"/>
            <p:cNvSpPr>
              <a:spLocks noChangeArrowheads="1"/>
            </p:cNvSpPr>
            <p:nvPr userDrawn="1"/>
          </p:nvSpPr>
          <p:spPr bwMode="auto">
            <a:xfrm>
              <a:off x="2235" y="419"/>
              <a:ext cx="222" cy="600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Freeform 107"/>
            <p:cNvSpPr>
              <a:spLocks/>
            </p:cNvSpPr>
            <p:nvPr userDrawn="1"/>
          </p:nvSpPr>
          <p:spPr bwMode="auto">
            <a:xfrm>
              <a:off x="2172" y="383"/>
              <a:ext cx="348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3" y="0"/>
                </a:cxn>
                <a:cxn ang="0">
                  <a:pos x="417" y="44"/>
                </a:cxn>
                <a:cxn ang="0">
                  <a:pos x="95" y="44"/>
                </a:cxn>
                <a:cxn ang="0">
                  <a:pos x="0" y="0"/>
                </a:cxn>
              </a:cxnLst>
              <a:rect l="0" t="0" r="r" b="b"/>
              <a:pathLst>
                <a:path w="513" h="44">
                  <a:moveTo>
                    <a:pt x="0" y="0"/>
                  </a:moveTo>
                  <a:lnTo>
                    <a:pt x="513" y="0"/>
                  </a:lnTo>
                  <a:lnTo>
                    <a:pt x="417" y="44"/>
                  </a:lnTo>
                  <a:lnTo>
                    <a:pt x="95" y="4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Freeform 108"/>
            <p:cNvSpPr>
              <a:spLocks/>
            </p:cNvSpPr>
            <p:nvPr userDrawn="1"/>
          </p:nvSpPr>
          <p:spPr bwMode="auto">
            <a:xfrm>
              <a:off x="3226" y="209"/>
              <a:ext cx="350" cy="165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145" y="0"/>
                </a:cxn>
                <a:cxn ang="0">
                  <a:pos x="145" y="55"/>
                </a:cxn>
                <a:cxn ang="0">
                  <a:pos x="73" y="55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55"/>
                </a:cxn>
                <a:cxn ang="0">
                  <a:pos x="0" y="243"/>
                </a:cxn>
                <a:cxn ang="0">
                  <a:pos x="512" y="243"/>
                </a:cxn>
                <a:cxn ang="0">
                  <a:pos x="512" y="93"/>
                </a:cxn>
                <a:cxn ang="0">
                  <a:pos x="512" y="0"/>
                </a:cxn>
                <a:cxn ang="0">
                  <a:pos x="439" y="0"/>
                </a:cxn>
                <a:cxn ang="0">
                  <a:pos x="439" y="55"/>
                </a:cxn>
                <a:cxn ang="0">
                  <a:pos x="366" y="55"/>
                </a:cxn>
                <a:cxn ang="0">
                  <a:pos x="366" y="0"/>
                </a:cxn>
                <a:cxn ang="0">
                  <a:pos x="293" y="0"/>
                </a:cxn>
                <a:cxn ang="0">
                  <a:pos x="293" y="55"/>
                </a:cxn>
                <a:cxn ang="0">
                  <a:pos x="219" y="55"/>
                </a:cxn>
                <a:cxn ang="0">
                  <a:pos x="219" y="0"/>
                </a:cxn>
              </a:cxnLst>
              <a:rect l="0" t="0" r="r" b="b"/>
              <a:pathLst>
                <a:path w="512" h="243">
                  <a:moveTo>
                    <a:pt x="219" y="0"/>
                  </a:moveTo>
                  <a:lnTo>
                    <a:pt x="145" y="0"/>
                  </a:lnTo>
                  <a:lnTo>
                    <a:pt x="145" y="55"/>
                  </a:lnTo>
                  <a:lnTo>
                    <a:pt x="73" y="55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0" y="243"/>
                  </a:lnTo>
                  <a:lnTo>
                    <a:pt x="512" y="243"/>
                  </a:lnTo>
                  <a:lnTo>
                    <a:pt x="512" y="93"/>
                  </a:lnTo>
                  <a:lnTo>
                    <a:pt x="512" y="0"/>
                  </a:lnTo>
                  <a:lnTo>
                    <a:pt x="439" y="0"/>
                  </a:lnTo>
                  <a:lnTo>
                    <a:pt x="439" y="55"/>
                  </a:lnTo>
                  <a:lnTo>
                    <a:pt x="366" y="55"/>
                  </a:lnTo>
                  <a:lnTo>
                    <a:pt x="366" y="0"/>
                  </a:lnTo>
                  <a:lnTo>
                    <a:pt x="293" y="0"/>
                  </a:lnTo>
                  <a:lnTo>
                    <a:pt x="293" y="55"/>
                  </a:lnTo>
                  <a:lnTo>
                    <a:pt x="219" y="55"/>
                  </a:lnTo>
                  <a:lnTo>
                    <a:pt x="219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" name="Rectangle 109"/>
            <p:cNvSpPr>
              <a:spLocks noChangeArrowheads="1"/>
            </p:cNvSpPr>
            <p:nvPr userDrawn="1"/>
          </p:nvSpPr>
          <p:spPr bwMode="auto">
            <a:xfrm>
              <a:off x="3288" y="421"/>
              <a:ext cx="222" cy="598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Freeform 110"/>
            <p:cNvSpPr>
              <a:spLocks/>
            </p:cNvSpPr>
            <p:nvPr userDrawn="1"/>
          </p:nvSpPr>
          <p:spPr bwMode="auto">
            <a:xfrm>
              <a:off x="3226" y="383"/>
              <a:ext cx="350" cy="29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0" y="0"/>
                </a:cxn>
                <a:cxn ang="0">
                  <a:pos x="96" y="44"/>
                </a:cxn>
                <a:cxn ang="0">
                  <a:pos x="416" y="44"/>
                </a:cxn>
                <a:cxn ang="0">
                  <a:pos x="512" y="0"/>
                </a:cxn>
              </a:cxnLst>
              <a:rect l="0" t="0" r="r" b="b"/>
              <a:pathLst>
                <a:path w="512" h="44">
                  <a:moveTo>
                    <a:pt x="512" y="0"/>
                  </a:moveTo>
                  <a:lnTo>
                    <a:pt x="0" y="0"/>
                  </a:lnTo>
                  <a:lnTo>
                    <a:pt x="96" y="44"/>
                  </a:lnTo>
                  <a:lnTo>
                    <a:pt x="416" y="44"/>
                  </a:lnTo>
                  <a:lnTo>
                    <a:pt x="51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reeform 111"/>
            <p:cNvSpPr>
              <a:spLocks/>
            </p:cNvSpPr>
            <p:nvPr userDrawn="1"/>
          </p:nvSpPr>
          <p:spPr bwMode="auto">
            <a:xfrm>
              <a:off x="2334" y="736"/>
              <a:ext cx="269" cy="295"/>
            </a:xfrm>
            <a:custGeom>
              <a:avLst/>
              <a:gdLst>
                <a:gd name="T0" fmla="*/ 225 w 394"/>
                <a:gd name="T1" fmla="*/ 273 h 436"/>
                <a:gd name="T2" fmla="*/ 182 w 394"/>
                <a:gd name="T3" fmla="*/ 287 h 436"/>
                <a:gd name="T4" fmla="*/ 149 w 394"/>
                <a:gd name="T5" fmla="*/ 293 h 436"/>
                <a:gd name="T6" fmla="*/ 124 w 394"/>
                <a:gd name="T7" fmla="*/ 295 h 436"/>
                <a:gd name="T8" fmla="*/ 98 w 394"/>
                <a:gd name="T9" fmla="*/ 293 h 436"/>
                <a:gd name="T10" fmla="*/ 79 w 394"/>
                <a:gd name="T11" fmla="*/ 288 h 436"/>
                <a:gd name="T12" fmla="*/ 58 w 394"/>
                <a:gd name="T13" fmla="*/ 279 h 436"/>
                <a:gd name="T14" fmla="*/ 34 w 394"/>
                <a:gd name="T15" fmla="*/ 260 h 436"/>
                <a:gd name="T16" fmla="*/ 20 w 394"/>
                <a:gd name="T17" fmla="*/ 242 h 436"/>
                <a:gd name="T18" fmla="*/ 12 w 394"/>
                <a:gd name="T19" fmla="*/ 225 h 436"/>
                <a:gd name="T20" fmla="*/ 3 w 394"/>
                <a:gd name="T21" fmla="*/ 194 h 436"/>
                <a:gd name="T22" fmla="*/ 1 w 394"/>
                <a:gd name="T23" fmla="*/ 156 h 436"/>
                <a:gd name="T24" fmla="*/ 5 w 394"/>
                <a:gd name="T25" fmla="*/ 120 h 436"/>
                <a:gd name="T26" fmla="*/ 16 w 394"/>
                <a:gd name="T27" fmla="*/ 89 h 436"/>
                <a:gd name="T28" fmla="*/ 26 w 394"/>
                <a:gd name="T29" fmla="*/ 68 h 436"/>
                <a:gd name="T30" fmla="*/ 40 w 394"/>
                <a:gd name="T31" fmla="*/ 49 h 436"/>
                <a:gd name="T32" fmla="*/ 59 w 394"/>
                <a:gd name="T33" fmla="*/ 32 h 436"/>
                <a:gd name="T34" fmla="*/ 85 w 394"/>
                <a:gd name="T35" fmla="*/ 16 h 436"/>
                <a:gd name="T36" fmla="*/ 118 w 394"/>
                <a:gd name="T37" fmla="*/ 6 h 436"/>
                <a:gd name="T38" fmla="*/ 145 w 394"/>
                <a:gd name="T39" fmla="*/ 1 h 436"/>
                <a:gd name="T40" fmla="*/ 175 w 394"/>
                <a:gd name="T41" fmla="*/ 0 h 436"/>
                <a:gd name="T42" fmla="*/ 205 w 394"/>
                <a:gd name="T43" fmla="*/ 2 h 436"/>
                <a:gd name="T44" fmla="*/ 228 w 394"/>
                <a:gd name="T45" fmla="*/ 7 h 436"/>
                <a:gd name="T46" fmla="*/ 246 w 394"/>
                <a:gd name="T47" fmla="*/ 18 h 436"/>
                <a:gd name="T48" fmla="*/ 260 w 394"/>
                <a:gd name="T49" fmla="*/ 32 h 436"/>
                <a:gd name="T50" fmla="*/ 266 w 394"/>
                <a:gd name="T51" fmla="*/ 43 h 436"/>
                <a:gd name="T52" fmla="*/ 249 w 394"/>
                <a:gd name="T53" fmla="*/ 78 h 436"/>
                <a:gd name="T54" fmla="*/ 220 w 394"/>
                <a:gd name="T55" fmla="*/ 98 h 436"/>
                <a:gd name="T56" fmla="*/ 218 w 394"/>
                <a:gd name="T57" fmla="*/ 76 h 436"/>
                <a:gd name="T58" fmla="*/ 213 w 394"/>
                <a:gd name="T59" fmla="*/ 55 h 436"/>
                <a:gd name="T60" fmla="*/ 203 w 394"/>
                <a:gd name="T61" fmla="*/ 37 h 436"/>
                <a:gd name="T62" fmla="*/ 189 w 394"/>
                <a:gd name="T63" fmla="*/ 24 h 436"/>
                <a:gd name="T64" fmla="*/ 172 w 394"/>
                <a:gd name="T65" fmla="*/ 18 h 436"/>
                <a:gd name="T66" fmla="*/ 149 w 394"/>
                <a:gd name="T67" fmla="*/ 16 h 436"/>
                <a:gd name="T68" fmla="*/ 136 w 394"/>
                <a:gd name="T69" fmla="*/ 20 h 436"/>
                <a:gd name="T70" fmla="*/ 124 w 394"/>
                <a:gd name="T71" fmla="*/ 24 h 436"/>
                <a:gd name="T72" fmla="*/ 109 w 394"/>
                <a:gd name="T73" fmla="*/ 36 h 436"/>
                <a:gd name="T74" fmla="*/ 91 w 394"/>
                <a:gd name="T75" fmla="*/ 60 h 436"/>
                <a:gd name="T76" fmla="*/ 79 w 394"/>
                <a:gd name="T77" fmla="*/ 91 h 436"/>
                <a:gd name="T78" fmla="*/ 73 w 394"/>
                <a:gd name="T79" fmla="*/ 129 h 436"/>
                <a:gd name="T80" fmla="*/ 74 w 394"/>
                <a:gd name="T81" fmla="*/ 169 h 436"/>
                <a:gd name="T82" fmla="*/ 83 w 394"/>
                <a:gd name="T83" fmla="*/ 204 h 436"/>
                <a:gd name="T84" fmla="*/ 91 w 394"/>
                <a:gd name="T85" fmla="*/ 219 h 436"/>
                <a:gd name="T86" fmla="*/ 99 w 394"/>
                <a:gd name="T87" fmla="*/ 232 h 436"/>
                <a:gd name="T88" fmla="*/ 114 w 394"/>
                <a:gd name="T89" fmla="*/ 246 h 436"/>
                <a:gd name="T90" fmla="*/ 130 w 394"/>
                <a:gd name="T91" fmla="*/ 256 h 436"/>
                <a:gd name="T92" fmla="*/ 161 w 394"/>
                <a:gd name="T93" fmla="*/ 264 h 436"/>
                <a:gd name="T94" fmla="*/ 191 w 394"/>
                <a:gd name="T95" fmla="*/ 263 h 436"/>
                <a:gd name="T96" fmla="*/ 234 w 394"/>
                <a:gd name="T97" fmla="*/ 252 h 436"/>
                <a:gd name="T98" fmla="*/ 260 w 394"/>
                <a:gd name="T99" fmla="*/ 256 h 4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4"/>
                <a:gd name="T151" fmla="*/ 0 h 436"/>
                <a:gd name="T152" fmla="*/ 394 w 394"/>
                <a:gd name="T153" fmla="*/ 436 h 4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4" h="436">
                  <a:moveTo>
                    <a:pt x="381" y="378"/>
                  </a:moveTo>
                  <a:lnTo>
                    <a:pt x="355" y="391"/>
                  </a:lnTo>
                  <a:lnTo>
                    <a:pt x="330" y="403"/>
                  </a:lnTo>
                  <a:lnTo>
                    <a:pt x="304" y="412"/>
                  </a:lnTo>
                  <a:lnTo>
                    <a:pt x="279" y="421"/>
                  </a:lnTo>
                  <a:lnTo>
                    <a:pt x="267" y="424"/>
                  </a:lnTo>
                  <a:lnTo>
                    <a:pt x="255" y="427"/>
                  </a:lnTo>
                  <a:lnTo>
                    <a:pt x="230" y="432"/>
                  </a:lnTo>
                  <a:lnTo>
                    <a:pt x="218" y="433"/>
                  </a:lnTo>
                  <a:lnTo>
                    <a:pt x="206" y="435"/>
                  </a:lnTo>
                  <a:lnTo>
                    <a:pt x="194" y="436"/>
                  </a:lnTo>
                  <a:lnTo>
                    <a:pt x="182" y="436"/>
                  </a:lnTo>
                  <a:lnTo>
                    <a:pt x="163" y="435"/>
                  </a:lnTo>
                  <a:lnTo>
                    <a:pt x="152" y="435"/>
                  </a:lnTo>
                  <a:lnTo>
                    <a:pt x="143" y="433"/>
                  </a:lnTo>
                  <a:lnTo>
                    <a:pt x="134" y="432"/>
                  </a:lnTo>
                  <a:lnTo>
                    <a:pt x="125" y="429"/>
                  </a:lnTo>
                  <a:lnTo>
                    <a:pt x="116" y="426"/>
                  </a:lnTo>
                  <a:lnTo>
                    <a:pt x="107" y="423"/>
                  </a:lnTo>
                  <a:lnTo>
                    <a:pt x="92" y="415"/>
                  </a:lnTo>
                  <a:lnTo>
                    <a:pt x="85" y="412"/>
                  </a:lnTo>
                  <a:lnTo>
                    <a:pt x="77" y="408"/>
                  </a:lnTo>
                  <a:lnTo>
                    <a:pt x="62" y="397"/>
                  </a:lnTo>
                  <a:lnTo>
                    <a:pt x="50" y="385"/>
                  </a:lnTo>
                  <a:lnTo>
                    <a:pt x="44" y="378"/>
                  </a:lnTo>
                  <a:lnTo>
                    <a:pt x="38" y="372"/>
                  </a:lnTo>
                  <a:lnTo>
                    <a:pt x="29" y="357"/>
                  </a:lnTo>
                  <a:lnTo>
                    <a:pt x="24" y="349"/>
                  </a:lnTo>
                  <a:lnTo>
                    <a:pt x="20" y="340"/>
                  </a:lnTo>
                  <a:lnTo>
                    <a:pt x="17" y="333"/>
                  </a:lnTo>
                  <a:lnTo>
                    <a:pt x="14" y="324"/>
                  </a:lnTo>
                  <a:lnTo>
                    <a:pt x="8" y="306"/>
                  </a:lnTo>
                  <a:lnTo>
                    <a:pt x="5" y="286"/>
                  </a:lnTo>
                  <a:lnTo>
                    <a:pt x="2" y="267"/>
                  </a:lnTo>
                  <a:lnTo>
                    <a:pt x="0" y="245"/>
                  </a:lnTo>
                  <a:lnTo>
                    <a:pt x="2" y="230"/>
                  </a:lnTo>
                  <a:lnTo>
                    <a:pt x="2" y="217"/>
                  </a:lnTo>
                  <a:lnTo>
                    <a:pt x="5" y="190"/>
                  </a:lnTo>
                  <a:lnTo>
                    <a:pt x="8" y="178"/>
                  </a:lnTo>
                  <a:lnTo>
                    <a:pt x="11" y="164"/>
                  </a:lnTo>
                  <a:lnTo>
                    <a:pt x="18" y="142"/>
                  </a:lnTo>
                  <a:lnTo>
                    <a:pt x="23" y="131"/>
                  </a:lnTo>
                  <a:lnTo>
                    <a:pt x="27" y="119"/>
                  </a:lnTo>
                  <a:lnTo>
                    <a:pt x="32" y="110"/>
                  </a:lnTo>
                  <a:lnTo>
                    <a:pt x="38" y="100"/>
                  </a:lnTo>
                  <a:lnTo>
                    <a:pt x="46" y="91"/>
                  </a:lnTo>
                  <a:lnTo>
                    <a:pt x="52" y="82"/>
                  </a:lnTo>
                  <a:lnTo>
                    <a:pt x="59" y="73"/>
                  </a:lnTo>
                  <a:lnTo>
                    <a:pt x="68" y="65"/>
                  </a:lnTo>
                  <a:lnTo>
                    <a:pt x="77" y="56"/>
                  </a:lnTo>
                  <a:lnTo>
                    <a:pt x="86" y="48"/>
                  </a:lnTo>
                  <a:lnTo>
                    <a:pt x="104" y="36"/>
                  </a:lnTo>
                  <a:lnTo>
                    <a:pt x="115" y="30"/>
                  </a:lnTo>
                  <a:lnTo>
                    <a:pt x="125" y="24"/>
                  </a:lnTo>
                  <a:lnTo>
                    <a:pt x="137" y="20"/>
                  </a:lnTo>
                  <a:lnTo>
                    <a:pt x="148" y="15"/>
                  </a:lnTo>
                  <a:lnTo>
                    <a:pt x="173" y="9"/>
                  </a:lnTo>
                  <a:lnTo>
                    <a:pt x="185" y="6"/>
                  </a:lnTo>
                  <a:lnTo>
                    <a:pt x="199" y="3"/>
                  </a:lnTo>
                  <a:lnTo>
                    <a:pt x="212" y="2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6" y="0"/>
                  </a:lnTo>
                  <a:lnTo>
                    <a:pt x="271" y="0"/>
                  </a:lnTo>
                  <a:lnTo>
                    <a:pt x="286" y="2"/>
                  </a:lnTo>
                  <a:lnTo>
                    <a:pt x="300" y="3"/>
                  </a:lnTo>
                  <a:lnTo>
                    <a:pt x="312" y="5"/>
                  </a:lnTo>
                  <a:lnTo>
                    <a:pt x="324" y="8"/>
                  </a:lnTo>
                  <a:lnTo>
                    <a:pt x="334" y="11"/>
                  </a:lnTo>
                  <a:lnTo>
                    <a:pt x="345" y="15"/>
                  </a:lnTo>
                  <a:lnTo>
                    <a:pt x="354" y="20"/>
                  </a:lnTo>
                  <a:lnTo>
                    <a:pt x="361" y="26"/>
                  </a:lnTo>
                  <a:lnTo>
                    <a:pt x="369" y="32"/>
                  </a:lnTo>
                  <a:lnTo>
                    <a:pt x="375" y="39"/>
                  </a:lnTo>
                  <a:lnTo>
                    <a:pt x="381" y="47"/>
                  </a:lnTo>
                  <a:lnTo>
                    <a:pt x="384" y="51"/>
                  </a:lnTo>
                  <a:lnTo>
                    <a:pt x="385" y="54"/>
                  </a:lnTo>
                  <a:lnTo>
                    <a:pt x="390" y="64"/>
                  </a:lnTo>
                  <a:lnTo>
                    <a:pt x="393" y="74"/>
                  </a:lnTo>
                  <a:lnTo>
                    <a:pt x="394" y="85"/>
                  </a:lnTo>
                  <a:lnTo>
                    <a:pt x="364" y="116"/>
                  </a:lnTo>
                  <a:lnTo>
                    <a:pt x="349" y="131"/>
                  </a:lnTo>
                  <a:lnTo>
                    <a:pt x="336" y="148"/>
                  </a:lnTo>
                  <a:lnTo>
                    <a:pt x="322" y="145"/>
                  </a:lnTo>
                  <a:lnTo>
                    <a:pt x="321" y="131"/>
                  </a:lnTo>
                  <a:lnTo>
                    <a:pt x="319" y="118"/>
                  </a:lnTo>
                  <a:lnTo>
                    <a:pt x="319" y="112"/>
                  </a:lnTo>
                  <a:lnTo>
                    <a:pt x="318" y="104"/>
                  </a:lnTo>
                  <a:lnTo>
                    <a:pt x="315" y="94"/>
                  </a:lnTo>
                  <a:lnTo>
                    <a:pt x="312" y="82"/>
                  </a:lnTo>
                  <a:lnTo>
                    <a:pt x="307" y="73"/>
                  </a:lnTo>
                  <a:lnTo>
                    <a:pt x="303" y="64"/>
                  </a:lnTo>
                  <a:lnTo>
                    <a:pt x="297" y="54"/>
                  </a:lnTo>
                  <a:lnTo>
                    <a:pt x="291" y="47"/>
                  </a:lnTo>
                  <a:lnTo>
                    <a:pt x="285" y="41"/>
                  </a:lnTo>
                  <a:lnTo>
                    <a:pt x="277" y="35"/>
                  </a:lnTo>
                  <a:lnTo>
                    <a:pt x="268" y="32"/>
                  </a:lnTo>
                  <a:lnTo>
                    <a:pt x="261" y="27"/>
                  </a:lnTo>
                  <a:lnTo>
                    <a:pt x="252" y="26"/>
                  </a:lnTo>
                  <a:lnTo>
                    <a:pt x="241" y="24"/>
                  </a:lnTo>
                  <a:lnTo>
                    <a:pt x="232" y="23"/>
                  </a:lnTo>
                  <a:lnTo>
                    <a:pt x="218" y="24"/>
                  </a:lnTo>
                  <a:lnTo>
                    <a:pt x="211" y="24"/>
                  </a:lnTo>
                  <a:lnTo>
                    <a:pt x="205" y="26"/>
                  </a:lnTo>
                  <a:lnTo>
                    <a:pt x="199" y="29"/>
                  </a:lnTo>
                  <a:lnTo>
                    <a:pt x="193" y="30"/>
                  </a:lnTo>
                  <a:lnTo>
                    <a:pt x="187" y="33"/>
                  </a:lnTo>
                  <a:lnTo>
                    <a:pt x="181" y="36"/>
                  </a:lnTo>
                  <a:lnTo>
                    <a:pt x="170" y="44"/>
                  </a:lnTo>
                  <a:lnTo>
                    <a:pt x="164" y="47"/>
                  </a:lnTo>
                  <a:lnTo>
                    <a:pt x="160" y="53"/>
                  </a:lnTo>
                  <a:lnTo>
                    <a:pt x="151" y="62"/>
                  </a:lnTo>
                  <a:lnTo>
                    <a:pt x="142" y="76"/>
                  </a:lnTo>
                  <a:lnTo>
                    <a:pt x="133" y="88"/>
                  </a:lnTo>
                  <a:lnTo>
                    <a:pt x="127" y="103"/>
                  </a:lnTo>
                  <a:lnTo>
                    <a:pt x="121" y="118"/>
                  </a:lnTo>
                  <a:lnTo>
                    <a:pt x="116" y="134"/>
                  </a:lnTo>
                  <a:lnTo>
                    <a:pt x="112" y="152"/>
                  </a:lnTo>
                  <a:lnTo>
                    <a:pt x="109" y="170"/>
                  </a:lnTo>
                  <a:lnTo>
                    <a:pt x="107" y="190"/>
                  </a:lnTo>
                  <a:lnTo>
                    <a:pt x="107" y="211"/>
                  </a:lnTo>
                  <a:lnTo>
                    <a:pt x="107" y="230"/>
                  </a:lnTo>
                  <a:lnTo>
                    <a:pt x="109" y="250"/>
                  </a:lnTo>
                  <a:lnTo>
                    <a:pt x="112" y="268"/>
                  </a:lnTo>
                  <a:lnTo>
                    <a:pt x="116" y="286"/>
                  </a:lnTo>
                  <a:lnTo>
                    <a:pt x="122" y="301"/>
                  </a:lnTo>
                  <a:lnTo>
                    <a:pt x="125" y="309"/>
                  </a:lnTo>
                  <a:lnTo>
                    <a:pt x="128" y="316"/>
                  </a:lnTo>
                  <a:lnTo>
                    <a:pt x="133" y="324"/>
                  </a:lnTo>
                  <a:lnTo>
                    <a:pt x="136" y="330"/>
                  </a:lnTo>
                  <a:lnTo>
                    <a:pt x="140" y="337"/>
                  </a:lnTo>
                  <a:lnTo>
                    <a:pt x="145" y="343"/>
                  </a:lnTo>
                  <a:lnTo>
                    <a:pt x="155" y="354"/>
                  </a:lnTo>
                  <a:lnTo>
                    <a:pt x="161" y="358"/>
                  </a:lnTo>
                  <a:lnTo>
                    <a:pt x="167" y="364"/>
                  </a:lnTo>
                  <a:lnTo>
                    <a:pt x="179" y="372"/>
                  </a:lnTo>
                  <a:lnTo>
                    <a:pt x="185" y="375"/>
                  </a:lnTo>
                  <a:lnTo>
                    <a:pt x="191" y="379"/>
                  </a:lnTo>
                  <a:lnTo>
                    <a:pt x="206" y="384"/>
                  </a:lnTo>
                  <a:lnTo>
                    <a:pt x="220" y="387"/>
                  </a:lnTo>
                  <a:lnTo>
                    <a:pt x="236" y="390"/>
                  </a:lnTo>
                  <a:lnTo>
                    <a:pt x="253" y="390"/>
                  </a:lnTo>
                  <a:lnTo>
                    <a:pt x="267" y="390"/>
                  </a:lnTo>
                  <a:lnTo>
                    <a:pt x="280" y="388"/>
                  </a:lnTo>
                  <a:lnTo>
                    <a:pt x="294" y="387"/>
                  </a:lnTo>
                  <a:lnTo>
                    <a:pt x="309" y="382"/>
                  </a:lnTo>
                  <a:lnTo>
                    <a:pt x="343" y="372"/>
                  </a:lnTo>
                  <a:lnTo>
                    <a:pt x="364" y="364"/>
                  </a:lnTo>
                  <a:lnTo>
                    <a:pt x="388" y="355"/>
                  </a:lnTo>
                  <a:lnTo>
                    <a:pt x="381" y="3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14" name="Freeform 112"/>
            <p:cNvSpPr>
              <a:spLocks noEditPoints="1"/>
            </p:cNvSpPr>
            <p:nvPr userDrawn="1"/>
          </p:nvSpPr>
          <p:spPr bwMode="auto">
            <a:xfrm>
              <a:off x="2563" y="736"/>
              <a:ext cx="374" cy="298"/>
            </a:xfrm>
            <a:custGeom>
              <a:avLst/>
              <a:gdLst>
                <a:gd name="T0" fmla="*/ 208 w 550"/>
                <a:gd name="T1" fmla="*/ 133 h 438"/>
                <a:gd name="T2" fmla="*/ 192 w 550"/>
                <a:gd name="T3" fmla="*/ 62 h 438"/>
                <a:gd name="T4" fmla="*/ 160 w 550"/>
                <a:gd name="T5" fmla="*/ 116 h 438"/>
                <a:gd name="T6" fmla="*/ 133 w 550"/>
                <a:gd name="T7" fmla="*/ 171 h 438"/>
                <a:gd name="T8" fmla="*/ 148 w 550"/>
                <a:gd name="T9" fmla="*/ 174 h 438"/>
                <a:gd name="T10" fmla="*/ 159 w 550"/>
                <a:gd name="T11" fmla="*/ 176 h 438"/>
                <a:gd name="T12" fmla="*/ 0 w 550"/>
                <a:gd name="T13" fmla="*/ 288 h 438"/>
                <a:gd name="T14" fmla="*/ 35 w 550"/>
                <a:gd name="T15" fmla="*/ 270 h 438"/>
                <a:gd name="T16" fmla="*/ 68 w 550"/>
                <a:gd name="T17" fmla="*/ 237 h 438"/>
                <a:gd name="T18" fmla="*/ 105 w 550"/>
                <a:gd name="T19" fmla="*/ 182 h 438"/>
                <a:gd name="T20" fmla="*/ 145 w 550"/>
                <a:gd name="T21" fmla="*/ 115 h 438"/>
                <a:gd name="T22" fmla="*/ 195 w 550"/>
                <a:gd name="T23" fmla="*/ 20 h 438"/>
                <a:gd name="T24" fmla="*/ 256 w 550"/>
                <a:gd name="T25" fmla="*/ 50 h 438"/>
                <a:gd name="T26" fmla="*/ 279 w 550"/>
                <a:gd name="T27" fmla="*/ 144 h 438"/>
                <a:gd name="T28" fmla="*/ 296 w 550"/>
                <a:gd name="T29" fmla="*/ 212 h 438"/>
                <a:gd name="T30" fmla="*/ 309 w 550"/>
                <a:gd name="T31" fmla="*/ 245 h 438"/>
                <a:gd name="T32" fmla="*/ 313 w 550"/>
                <a:gd name="T33" fmla="*/ 254 h 438"/>
                <a:gd name="T34" fmla="*/ 321 w 550"/>
                <a:gd name="T35" fmla="*/ 261 h 438"/>
                <a:gd name="T36" fmla="*/ 333 w 550"/>
                <a:gd name="T37" fmla="*/ 267 h 438"/>
                <a:gd name="T38" fmla="*/ 345 w 550"/>
                <a:gd name="T39" fmla="*/ 271 h 438"/>
                <a:gd name="T40" fmla="*/ 360 w 550"/>
                <a:gd name="T41" fmla="*/ 272 h 438"/>
                <a:gd name="T42" fmla="*/ 372 w 550"/>
                <a:gd name="T43" fmla="*/ 272 h 438"/>
                <a:gd name="T44" fmla="*/ 374 w 550"/>
                <a:gd name="T45" fmla="*/ 274 h 438"/>
                <a:gd name="T46" fmla="*/ 340 w 550"/>
                <a:gd name="T47" fmla="*/ 286 h 438"/>
                <a:gd name="T48" fmla="*/ 260 w 550"/>
                <a:gd name="T49" fmla="*/ 298 h 438"/>
                <a:gd name="T50" fmla="*/ 241 w 550"/>
                <a:gd name="T51" fmla="*/ 263 h 438"/>
                <a:gd name="T52" fmla="*/ 233 w 550"/>
                <a:gd name="T53" fmla="*/ 231 h 438"/>
                <a:gd name="T54" fmla="*/ 224 w 550"/>
                <a:gd name="T55" fmla="*/ 195 h 438"/>
                <a:gd name="T56" fmla="*/ 171 w 550"/>
                <a:gd name="T57" fmla="*/ 194 h 438"/>
                <a:gd name="T58" fmla="*/ 122 w 550"/>
                <a:gd name="T59" fmla="*/ 195 h 438"/>
                <a:gd name="T60" fmla="*/ 106 w 550"/>
                <a:gd name="T61" fmla="*/ 227 h 438"/>
                <a:gd name="T62" fmla="*/ 105 w 550"/>
                <a:gd name="T63" fmla="*/ 270 h 438"/>
                <a:gd name="T64" fmla="*/ 133 w 550"/>
                <a:gd name="T65" fmla="*/ 272 h 438"/>
                <a:gd name="T66" fmla="*/ 128 w 550"/>
                <a:gd name="T67" fmla="*/ 288 h 438"/>
                <a:gd name="T68" fmla="*/ 64 w 550"/>
                <a:gd name="T69" fmla="*/ 288 h 438"/>
                <a:gd name="T70" fmla="*/ 0 w 550"/>
                <a:gd name="T71" fmla="*/ 288 h 4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38"/>
                <a:gd name="T110" fmla="*/ 550 w 550"/>
                <a:gd name="T111" fmla="*/ 438 h 4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38">
                  <a:moveTo>
                    <a:pt x="321" y="259"/>
                  </a:moveTo>
                  <a:lnTo>
                    <a:pt x="306" y="196"/>
                  </a:lnTo>
                  <a:lnTo>
                    <a:pt x="294" y="148"/>
                  </a:lnTo>
                  <a:lnTo>
                    <a:pt x="282" y="91"/>
                  </a:lnTo>
                  <a:lnTo>
                    <a:pt x="258" y="131"/>
                  </a:lnTo>
                  <a:lnTo>
                    <a:pt x="236" y="170"/>
                  </a:lnTo>
                  <a:lnTo>
                    <a:pt x="216" y="211"/>
                  </a:lnTo>
                  <a:lnTo>
                    <a:pt x="195" y="252"/>
                  </a:lnTo>
                  <a:lnTo>
                    <a:pt x="207" y="255"/>
                  </a:lnTo>
                  <a:lnTo>
                    <a:pt x="218" y="256"/>
                  </a:lnTo>
                  <a:lnTo>
                    <a:pt x="227" y="258"/>
                  </a:lnTo>
                  <a:lnTo>
                    <a:pt x="234" y="259"/>
                  </a:lnTo>
                  <a:lnTo>
                    <a:pt x="321" y="259"/>
                  </a:lnTo>
                  <a:close/>
                  <a:moveTo>
                    <a:pt x="0" y="424"/>
                  </a:moveTo>
                  <a:lnTo>
                    <a:pt x="24" y="402"/>
                  </a:lnTo>
                  <a:lnTo>
                    <a:pt x="52" y="397"/>
                  </a:lnTo>
                  <a:lnTo>
                    <a:pt x="70" y="394"/>
                  </a:lnTo>
                  <a:lnTo>
                    <a:pt x="100" y="349"/>
                  </a:lnTo>
                  <a:lnTo>
                    <a:pt x="128" y="307"/>
                  </a:lnTo>
                  <a:lnTo>
                    <a:pt x="155" y="267"/>
                  </a:lnTo>
                  <a:lnTo>
                    <a:pt x="179" y="226"/>
                  </a:lnTo>
                  <a:lnTo>
                    <a:pt x="213" y="169"/>
                  </a:lnTo>
                  <a:lnTo>
                    <a:pt x="243" y="112"/>
                  </a:lnTo>
                  <a:lnTo>
                    <a:pt x="287" y="29"/>
                  </a:lnTo>
                  <a:lnTo>
                    <a:pt x="362" y="0"/>
                  </a:lnTo>
                  <a:lnTo>
                    <a:pt x="377" y="74"/>
                  </a:lnTo>
                  <a:lnTo>
                    <a:pt x="398" y="163"/>
                  </a:lnTo>
                  <a:lnTo>
                    <a:pt x="410" y="212"/>
                  </a:lnTo>
                  <a:lnTo>
                    <a:pt x="424" y="267"/>
                  </a:lnTo>
                  <a:lnTo>
                    <a:pt x="436" y="312"/>
                  </a:lnTo>
                  <a:lnTo>
                    <a:pt x="449" y="348"/>
                  </a:lnTo>
                  <a:lnTo>
                    <a:pt x="454" y="360"/>
                  </a:lnTo>
                  <a:lnTo>
                    <a:pt x="460" y="369"/>
                  </a:lnTo>
                  <a:lnTo>
                    <a:pt x="461" y="373"/>
                  </a:lnTo>
                  <a:lnTo>
                    <a:pt x="464" y="378"/>
                  </a:lnTo>
                  <a:lnTo>
                    <a:pt x="472" y="384"/>
                  </a:lnTo>
                  <a:lnTo>
                    <a:pt x="479" y="390"/>
                  </a:lnTo>
                  <a:lnTo>
                    <a:pt x="490" y="393"/>
                  </a:lnTo>
                  <a:lnTo>
                    <a:pt x="502" y="397"/>
                  </a:lnTo>
                  <a:lnTo>
                    <a:pt x="508" y="399"/>
                  </a:lnTo>
                  <a:lnTo>
                    <a:pt x="514" y="399"/>
                  </a:lnTo>
                  <a:lnTo>
                    <a:pt x="529" y="400"/>
                  </a:lnTo>
                  <a:lnTo>
                    <a:pt x="544" y="402"/>
                  </a:lnTo>
                  <a:lnTo>
                    <a:pt x="547" y="400"/>
                  </a:lnTo>
                  <a:lnTo>
                    <a:pt x="549" y="400"/>
                  </a:lnTo>
                  <a:lnTo>
                    <a:pt x="550" y="402"/>
                  </a:lnTo>
                  <a:lnTo>
                    <a:pt x="530" y="418"/>
                  </a:lnTo>
                  <a:lnTo>
                    <a:pt x="500" y="421"/>
                  </a:lnTo>
                  <a:lnTo>
                    <a:pt x="467" y="426"/>
                  </a:lnTo>
                  <a:lnTo>
                    <a:pt x="383" y="438"/>
                  </a:lnTo>
                  <a:lnTo>
                    <a:pt x="367" y="423"/>
                  </a:lnTo>
                  <a:lnTo>
                    <a:pt x="355" y="387"/>
                  </a:lnTo>
                  <a:lnTo>
                    <a:pt x="349" y="364"/>
                  </a:lnTo>
                  <a:lnTo>
                    <a:pt x="343" y="339"/>
                  </a:lnTo>
                  <a:lnTo>
                    <a:pt x="340" y="330"/>
                  </a:lnTo>
                  <a:lnTo>
                    <a:pt x="329" y="286"/>
                  </a:lnTo>
                  <a:lnTo>
                    <a:pt x="323" y="286"/>
                  </a:lnTo>
                  <a:lnTo>
                    <a:pt x="252" y="285"/>
                  </a:lnTo>
                  <a:lnTo>
                    <a:pt x="197" y="286"/>
                  </a:lnTo>
                  <a:lnTo>
                    <a:pt x="179" y="286"/>
                  </a:lnTo>
                  <a:lnTo>
                    <a:pt x="168" y="309"/>
                  </a:lnTo>
                  <a:lnTo>
                    <a:pt x="156" y="334"/>
                  </a:lnTo>
                  <a:lnTo>
                    <a:pt x="131" y="394"/>
                  </a:lnTo>
                  <a:lnTo>
                    <a:pt x="155" y="397"/>
                  </a:lnTo>
                  <a:lnTo>
                    <a:pt x="176" y="399"/>
                  </a:lnTo>
                  <a:lnTo>
                    <a:pt x="195" y="400"/>
                  </a:lnTo>
                  <a:lnTo>
                    <a:pt x="213" y="402"/>
                  </a:lnTo>
                  <a:lnTo>
                    <a:pt x="188" y="424"/>
                  </a:lnTo>
                  <a:lnTo>
                    <a:pt x="131" y="424"/>
                  </a:lnTo>
                  <a:lnTo>
                    <a:pt x="94" y="423"/>
                  </a:lnTo>
                  <a:lnTo>
                    <a:pt x="54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15" name="Freeform 113"/>
            <p:cNvSpPr>
              <a:spLocks/>
            </p:cNvSpPr>
            <p:nvPr userDrawn="1"/>
          </p:nvSpPr>
          <p:spPr bwMode="auto">
            <a:xfrm>
              <a:off x="2914" y="735"/>
              <a:ext cx="234" cy="298"/>
            </a:xfrm>
            <a:custGeom>
              <a:avLst/>
              <a:gdLst>
                <a:gd name="T0" fmla="*/ 48 w 344"/>
                <a:gd name="T1" fmla="*/ 200 h 437"/>
                <a:gd name="T2" fmla="*/ 59 w 344"/>
                <a:gd name="T3" fmla="*/ 224 h 437"/>
                <a:gd name="T4" fmla="*/ 73 w 344"/>
                <a:gd name="T5" fmla="*/ 244 h 437"/>
                <a:gd name="T6" fmla="*/ 89 w 344"/>
                <a:gd name="T7" fmla="*/ 259 h 437"/>
                <a:gd name="T8" fmla="*/ 108 w 344"/>
                <a:gd name="T9" fmla="*/ 267 h 437"/>
                <a:gd name="T10" fmla="*/ 130 w 344"/>
                <a:gd name="T11" fmla="*/ 271 h 437"/>
                <a:gd name="T12" fmla="*/ 148 w 344"/>
                <a:gd name="T13" fmla="*/ 267 h 437"/>
                <a:gd name="T14" fmla="*/ 158 w 344"/>
                <a:gd name="T15" fmla="*/ 263 h 437"/>
                <a:gd name="T16" fmla="*/ 168 w 344"/>
                <a:gd name="T17" fmla="*/ 254 h 437"/>
                <a:gd name="T18" fmla="*/ 173 w 344"/>
                <a:gd name="T19" fmla="*/ 244 h 437"/>
                <a:gd name="T20" fmla="*/ 175 w 344"/>
                <a:gd name="T21" fmla="*/ 233 h 437"/>
                <a:gd name="T22" fmla="*/ 172 w 344"/>
                <a:gd name="T23" fmla="*/ 218 h 437"/>
                <a:gd name="T24" fmla="*/ 167 w 344"/>
                <a:gd name="T25" fmla="*/ 209 h 437"/>
                <a:gd name="T26" fmla="*/ 150 w 344"/>
                <a:gd name="T27" fmla="*/ 196 h 437"/>
                <a:gd name="T28" fmla="*/ 130 w 344"/>
                <a:gd name="T29" fmla="*/ 187 h 437"/>
                <a:gd name="T30" fmla="*/ 75 w 344"/>
                <a:gd name="T31" fmla="*/ 162 h 437"/>
                <a:gd name="T32" fmla="*/ 56 w 344"/>
                <a:gd name="T33" fmla="*/ 149 h 437"/>
                <a:gd name="T34" fmla="*/ 45 w 344"/>
                <a:gd name="T35" fmla="*/ 135 h 437"/>
                <a:gd name="T36" fmla="*/ 38 w 344"/>
                <a:gd name="T37" fmla="*/ 119 h 437"/>
                <a:gd name="T38" fmla="*/ 36 w 344"/>
                <a:gd name="T39" fmla="*/ 100 h 437"/>
                <a:gd name="T40" fmla="*/ 39 w 344"/>
                <a:gd name="T41" fmla="*/ 76 h 437"/>
                <a:gd name="T42" fmla="*/ 45 w 344"/>
                <a:gd name="T43" fmla="*/ 63 h 437"/>
                <a:gd name="T44" fmla="*/ 55 w 344"/>
                <a:gd name="T45" fmla="*/ 46 h 437"/>
                <a:gd name="T46" fmla="*/ 80 w 344"/>
                <a:gd name="T47" fmla="*/ 23 h 437"/>
                <a:gd name="T48" fmla="*/ 108 w 344"/>
                <a:gd name="T49" fmla="*/ 7 h 437"/>
                <a:gd name="T50" fmla="*/ 140 w 344"/>
                <a:gd name="T51" fmla="*/ 0 h 437"/>
                <a:gd name="T52" fmla="*/ 171 w 344"/>
                <a:gd name="T53" fmla="*/ 1 h 437"/>
                <a:gd name="T54" fmla="*/ 187 w 344"/>
                <a:gd name="T55" fmla="*/ 7 h 437"/>
                <a:gd name="T56" fmla="*/ 203 w 344"/>
                <a:gd name="T57" fmla="*/ 15 h 437"/>
                <a:gd name="T58" fmla="*/ 214 w 344"/>
                <a:gd name="T59" fmla="*/ 27 h 437"/>
                <a:gd name="T60" fmla="*/ 221 w 344"/>
                <a:gd name="T61" fmla="*/ 41 h 437"/>
                <a:gd name="T62" fmla="*/ 201 w 344"/>
                <a:gd name="T63" fmla="*/ 67 h 437"/>
                <a:gd name="T64" fmla="*/ 172 w 344"/>
                <a:gd name="T65" fmla="*/ 85 h 437"/>
                <a:gd name="T66" fmla="*/ 170 w 344"/>
                <a:gd name="T67" fmla="*/ 65 h 437"/>
                <a:gd name="T68" fmla="*/ 165 w 344"/>
                <a:gd name="T69" fmla="*/ 49 h 437"/>
                <a:gd name="T70" fmla="*/ 155 w 344"/>
                <a:gd name="T71" fmla="*/ 37 h 437"/>
                <a:gd name="T72" fmla="*/ 143 w 344"/>
                <a:gd name="T73" fmla="*/ 29 h 437"/>
                <a:gd name="T74" fmla="*/ 129 w 344"/>
                <a:gd name="T75" fmla="*/ 25 h 437"/>
                <a:gd name="T76" fmla="*/ 108 w 344"/>
                <a:gd name="T77" fmla="*/ 27 h 437"/>
                <a:gd name="T78" fmla="*/ 96 w 344"/>
                <a:gd name="T79" fmla="*/ 35 h 437"/>
                <a:gd name="T80" fmla="*/ 88 w 344"/>
                <a:gd name="T81" fmla="*/ 46 h 437"/>
                <a:gd name="T82" fmla="*/ 86 w 344"/>
                <a:gd name="T83" fmla="*/ 61 h 437"/>
                <a:gd name="T84" fmla="*/ 87 w 344"/>
                <a:gd name="T85" fmla="*/ 75 h 437"/>
                <a:gd name="T86" fmla="*/ 92 w 344"/>
                <a:gd name="T87" fmla="*/ 86 h 437"/>
                <a:gd name="T88" fmla="*/ 101 w 344"/>
                <a:gd name="T89" fmla="*/ 95 h 437"/>
                <a:gd name="T90" fmla="*/ 129 w 344"/>
                <a:gd name="T91" fmla="*/ 110 h 437"/>
                <a:gd name="T92" fmla="*/ 183 w 344"/>
                <a:gd name="T93" fmla="*/ 128 h 437"/>
                <a:gd name="T94" fmla="*/ 210 w 344"/>
                <a:gd name="T95" fmla="*/ 141 h 437"/>
                <a:gd name="T96" fmla="*/ 223 w 344"/>
                <a:gd name="T97" fmla="*/ 151 h 437"/>
                <a:gd name="T98" fmla="*/ 230 w 344"/>
                <a:gd name="T99" fmla="*/ 166 h 437"/>
                <a:gd name="T100" fmla="*/ 234 w 344"/>
                <a:gd name="T101" fmla="*/ 181 h 437"/>
                <a:gd name="T102" fmla="*/ 231 w 344"/>
                <a:gd name="T103" fmla="*/ 207 h 437"/>
                <a:gd name="T104" fmla="*/ 220 w 344"/>
                <a:gd name="T105" fmla="*/ 232 h 437"/>
                <a:gd name="T106" fmla="*/ 203 w 344"/>
                <a:gd name="T107" fmla="*/ 250 h 437"/>
                <a:gd name="T108" fmla="*/ 176 w 344"/>
                <a:gd name="T109" fmla="*/ 273 h 437"/>
                <a:gd name="T110" fmla="*/ 141 w 344"/>
                <a:gd name="T111" fmla="*/ 290 h 437"/>
                <a:gd name="T112" fmla="*/ 112 w 344"/>
                <a:gd name="T113" fmla="*/ 297 h 437"/>
                <a:gd name="T114" fmla="*/ 78 w 344"/>
                <a:gd name="T115" fmla="*/ 298 h 437"/>
                <a:gd name="T116" fmla="*/ 51 w 344"/>
                <a:gd name="T117" fmla="*/ 292 h 437"/>
                <a:gd name="T118" fmla="*/ 34 w 344"/>
                <a:gd name="T119" fmla="*/ 285 h 437"/>
                <a:gd name="T120" fmla="*/ 18 w 344"/>
                <a:gd name="T121" fmla="*/ 273 h 437"/>
                <a:gd name="T122" fmla="*/ 4 w 344"/>
                <a:gd name="T123" fmla="*/ 260 h 4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4"/>
                <a:gd name="T187" fmla="*/ 0 h 437"/>
                <a:gd name="T188" fmla="*/ 344 w 344"/>
                <a:gd name="T189" fmla="*/ 437 h 4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4" h="437">
                  <a:moveTo>
                    <a:pt x="0" y="373"/>
                  </a:moveTo>
                  <a:lnTo>
                    <a:pt x="66" y="280"/>
                  </a:lnTo>
                  <a:lnTo>
                    <a:pt x="71" y="293"/>
                  </a:lnTo>
                  <a:lnTo>
                    <a:pt x="75" y="305"/>
                  </a:lnTo>
                  <a:lnTo>
                    <a:pt x="80" y="317"/>
                  </a:lnTo>
                  <a:lnTo>
                    <a:pt x="86" y="329"/>
                  </a:lnTo>
                  <a:lnTo>
                    <a:pt x="92" y="340"/>
                  </a:lnTo>
                  <a:lnTo>
                    <a:pt x="99" y="349"/>
                  </a:lnTo>
                  <a:lnTo>
                    <a:pt x="107" y="358"/>
                  </a:lnTo>
                  <a:lnTo>
                    <a:pt x="114" y="367"/>
                  </a:lnTo>
                  <a:lnTo>
                    <a:pt x="123" y="373"/>
                  </a:lnTo>
                  <a:lnTo>
                    <a:pt x="131" y="380"/>
                  </a:lnTo>
                  <a:lnTo>
                    <a:pt x="140" y="385"/>
                  </a:lnTo>
                  <a:lnTo>
                    <a:pt x="150" y="389"/>
                  </a:lnTo>
                  <a:lnTo>
                    <a:pt x="159" y="392"/>
                  </a:lnTo>
                  <a:lnTo>
                    <a:pt x="170" y="395"/>
                  </a:lnTo>
                  <a:lnTo>
                    <a:pt x="180" y="397"/>
                  </a:lnTo>
                  <a:lnTo>
                    <a:pt x="191" y="397"/>
                  </a:lnTo>
                  <a:lnTo>
                    <a:pt x="204" y="395"/>
                  </a:lnTo>
                  <a:lnTo>
                    <a:pt x="212" y="395"/>
                  </a:lnTo>
                  <a:lnTo>
                    <a:pt x="218" y="392"/>
                  </a:lnTo>
                  <a:lnTo>
                    <a:pt x="224" y="391"/>
                  </a:lnTo>
                  <a:lnTo>
                    <a:pt x="228" y="388"/>
                  </a:lnTo>
                  <a:lnTo>
                    <a:pt x="233" y="385"/>
                  </a:lnTo>
                  <a:lnTo>
                    <a:pt x="239" y="382"/>
                  </a:lnTo>
                  <a:lnTo>
                    <a:pt x="242" y="377"/>
                  </a:lnTo>
                  <a:lnTo>
                    <a:pt x="247" y="373"/>
                  </a:lnTo>
                  <a:lnTo>
                    <a:pt x="250" y="368"/>
                  </a:lnTo>
                  <a:lnTo>
                    <a:pt x="253" y="364"/>
                  </a:lnTo>
                  <a:lnTo>
                    <a:pt x="254" y="358"/>
                  </a:lnTo>
                  <a:lnTo>
                    <a:pt x="256" y="353"/>
                  </a:lnTo>
                  <a:lnTo>
                    <a:pt x="257" y="347"/>
                  </a:lnTo>
                  <a:lnTo>
                    <a:pt x="257" y="341"/>
                  </a:lnTo>
                  <a:lnTo>
                    <a:pt x="256" y="331"/>
                  </a:lnTo>
                  <a:lnTo>
                    <a:pt x="254" y="325"/>
                  </a:lnTo>
                  <a:lnTo>
                    <a:pt x="253" y="320"/>
                  </a:lnTo>
                  <a:lnTo>
                    <a:pt x="251" y="316"/>
                  </a:lnTo>
                  <a:lnTo>
                    <a:pt x="248" y="311"/>
                  </a:lnTo>
                  <a:lnTo>
                    <a:pt x="245" y="307"/>
                  </a:lnTo>
                  <a:lnTo>
                    <a:pt x="242" y="302"/>
                  </a:lnTo>
                  <a:lnTo>
                    <a:pt x="233" y="295"/>
                  </a:lnTo>
                  <a:lnTo>
                    <a:pt x="221" y="287"/>
                  </a:lnTo>
                  <a:lnTo>
                    <a:pt x="215" y="284"/>
                  </a:lnTo>
                  <a:lnTo>
                    <a:pt x="207" y="280"/>
                  </a:lnTo>
                  <a:lnTo>
                    <a:pt x="191" y="274"/>
                  </a:lnTo>
                  <a:lnTo>
                    <a:pt x="161" y="262"/>
                  </a:lnTo>
                  <a:lnTo>
                    <a:pt x="134" y="249"/>
                  </a:lnTo>
                  <a:lnTo>
                    <a:pt x="110" y="237"/>
                  </a:lnTo>
                  <a:lnTo>
                    <a:pt x="99" y="231"/>
                  </a:lnTo>
                  <a:lnTo>
                    <a:pt x="90" y="224"/>
                  </a:lnTo>
                  <a:lnTo>
                    <a:pt x="83" y="218"/>
                  </a:lnTo>
                  <a:lnTo>
                    <a:pt x="77" y="212"/>
                  </a:lnTo>
                  <a:lnTo>
                    <a:pt x="71" y="204"/>
                  </a:lnTo>
                  <a:lnTo>
                    <a:pt x="66" y="198"/>
                  </a:lnTo>
                  <a:lnTo>
                    <a:pt x="62" y="189"/>
                  </a:lnTo>
                  <a:lnTo>
                    <a:pt x="59" y="182"/>
                  </a:lnTo>
                  <a:lnTo>
                    <a:pt x="56" y="174"/>
                  </a:lnTo>
                  <a:lnTo>
                    <a:pt x="54" y="165"/>
                  </a:lnTo>
                  <a:lnTo>
                    <a:pt x="53" y="156"/>
                  </a:lnTo>
                  <a:lnTo>
                    <a:pt x="53" y="146"/>
                  </a:lnTo>
                  <a:lnTo>
                    <a:pt x="54" y="132"/>
                  </a:lnTo>
                  <a:lnTo>
                    <a:pt x="56" y="119"/>
                  </a:lnTo>
                  <a:lnTo>
                    <a:pt x="57" y="111"/>
                  </a:lnTo>
                  <a:lnTo>
                    <a:pt x="60" y="105"/>
                  </a:lnTo>
                  <a:lnTo>
                    <a:pt x="63" y="98"/>
                  </a:lnTo>
                  <a:lnTo>
                    <a:pt x="66" y="92"/>
                  </a:lnTo>
                  <a:lnTo>
                    <a:pt x="72" y="80"/>
                  </a:lnTo>
                  <a:lnTo>
                    <a:pt x="77" y="74"/>
                  </a:lnTo>
                  <a:lnTo>
                    <a:pt x="81" y="68"/>
                  </a:lnTo>
                  <a:lnTo>
                    <a:pt x="92" y="55"/>
                  </a:lnTo>
                  <a:lnTo>
                    <a:pt x="104" y="43"/>
                  </a:lnTo>
                  <a:lnTo>
                    <a:pt x="117" y="33"/>
                  </a:lnTo>
                  <a:lnTo>
                    <a:pt x="131" y="24"/>
                  </a:lnTo>
                  <a:lnTo>
                    <a:pt x="146" y="16"/>
                  </a:lnTo>
                  <a:lnTo>
                    <a:pt x="159" y="10"/>
                  </a:lnTo>
                  <a:lnTo>
                    <a:pt x="174" y="6"/>
                  </a:lnTo>
                  <a:lnTo>
                    <a:pt x="191" y="1"/>
                  </a:lnTo>
                  <a:lnTo>
                    <a:pt x="206" y="0"/>
                  </a:lnTo>
                  <a:lnTo>
                    <a:pt x="222" y="0"/>
                  </a:lnTo>
                  <a:lnTo>
                    <a:pt x="242" y="0"/>
                  </a:lnTo>
                  <a:lnTo>
                    <a:pt x="251" y="1"/>
                  </a:lnTo>
                  <a:lnTo>
                    <a:pt x="259" y="4"/>
                  </a:lnTo>
                  <a:lnTo>
                    <a:pt x="268" y="7"/>
                  </a:lnTo>
                  <a:lnTo>
                    <a:pt x="275" y="10"/>
                  </a:lnTo>
                  <a:lnTo>
                    <a:pt x="283" y="13"/>
                  </a:lnTo>
                  <a:lnTo>
                    <a:pt x="290" y="18"/>
                  </a:lnTo>
                  <a:lnTo>
                    <a:pt x="298" y="22"/>
                  </a:lnTo>
                  <a:lnTo>
                    <a:pt x="304" y="28"/>
                  </a:lnTo>
                  <a:lnTo>
                    <a:pt x="310" y="34"/>
                  </a:lnTo>
                  <a:lnTo>
                    <a:pt x="314" y="40"/>
                  </a:lnTo>
                  <a:lnTo>
                    <a:pt x="319" y="46"/>
                  </a:lnTo>
                  <a:lnTo>
                    <a:pt x="322" y="52"/>
                  </a:lnTo>
                  <a:lnTo>
                    <a:pt x="325" y="60"/>
                  </a:lnTo>
                  <a:lnTo>
                    <a:pt x="328" y="66"/>
                  </a:lnTo>
                  <a:lnTo>
                    <a:pt x="311" y="83"/>
                  </a:lnTo>
                  <a:lnTo>
                    <a:pt x="295" y="98"/>
                  </a:lnTo>
                  <a:lnTo>
                    <a:pt x="278" y="114"/>
                  </a:lnTo>
                  <a:lnTo>
                    <a:pt x="263" y="131"/>
                  </a:lnTo>
                  <a:lnTo>
                    <a:pt x="253" y="125"/>
                  </a:lnTo>
                  <a:lnTo>
                    <a:pt x="253" y="114"/>
                  </a:lnTo>
                  <a:lnTo>
                    <a:pt x="251" y="105"/>
                  </a:lnTo>
                  <a:lnTo>
                    <a:pt x="250" y="96"/>
                  </a:lnTo>
                  <a:lnTo>
                    <a:pt x="248" y="87"/>
                  </a:lnTo>
                  <a:lnTo>
                    <a:pt x="245" y="80"/>
                  </a:lnTo>
                  <a:lnTo>
                    <a:pt x="242" y="72"/>
                  </a:lnTo>
                  <a:lnTo>
                    <a:pt x="238" y="66"/>
                  </a:lnTo>
                  <a:lnTo>
                    <a:pt x="233" y="58"/>
                  </a:lnTo>
                  <a:lnTo>
                    <a:pt x="228" y="54"/>
                  </a:lnTo>
                  <a:lnTo>
                    <a:pt x="224" y="49"/>
                  </a:lnTo>
                  <a:lnTo>
                    <a:pt x="218" y="45"/>
                  </a:lnTo>
                  <a:lnTo>
                    <a:pt x="210" y="42"/>
                  </a:lnTo>
                  <a:lnTo>
                    <a:pt x="204" y="39"/>
                  </a:lnTo>
                  <a:lnTo>
                    <a:pt x="197" y="37"/>
                  </a:lnTo>
                  <a:lnTo>
                    <a:pt x="189" y="36"/>
                  </a:lnTo>
                  <a:lnTo>
                    <a:pt x="182" y="36"/>
                  </a:lnTo>
                  <a:lnTo>
                    <a:pt x="170" y="36"/>
                  </a:lnTo>
                  <a:lnTo>
                    <a:pt x="159" y="39"/>
                  </a:lnTo>
                  <a:lnTo>
                    <a:pt x="153" y="42"/>
                  </a:lnTo>
                  <a:lnTo>
                    <a:pt x="149" y="43"/>
                  </a:lnTo>
                  <a:lnTo>
                    <a:pt x="141" y="51"/>
                  </a:lnTo>
                  <a:lnTo>
                    <a:pt x="137" y="54"/>
                  </a:lnTo>
                  <a:lnTo>
                    <a:pt x="134" y="58"/>
                  </a:lnTo>
                  <a:lnTo>
                    <a:pt x="129" y="68"/>
                  </a:lnTo>
                  <a:lnTo>
                    <a:pt x="126" y="78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8"/>
                  </a:lnTo>
                  <a:lnTo>
                    <a:pt x="126" y="104"/>
                  </a:lnTo>
                  <a:lnTo>
                    <a:pt x="128" y="110"/>
                  </a:lnTo>
                  <a:lnTo>
                    <a:pt x="131" y="116"/>
                  </a:lnTo>
                  <a:lnTo>
                    <a:pt x="132" y="122"/>
                  </a:lnTo>
                  <a:lnTo>
                    <a:pt x="135" y="126"/>
                  </a:lnTo>
                  <a:lnTo>
                    <a:pt x="140" y="132"/>
                  </a:lnTo>
                  <a:lnTo>
                    <a:pt x="143" y="137"/>
                  </a:lnTo>
                  <a:lnTo>
                    <a:pt x="149" y="140"/>
                  </a:lnTo>
                  <a:lnTo>
                    <a:pt x="155" y="144"/>
                  </a:lnTo>
                  <a:lnTo>
                    <a:pt x="170" y="153"/>
                  </a:lnTo>
                  <a:lnTo>
                    <a:pt x="189" y="161"/>
                  </a:lnTo>
                  <a:lnTo>
                    <a:pt x="212" y="168"/>
                  </a:lnTo>
                  <a:lnTo>
                    <a:pt x="244" y="179"/>
                  </a:lnTo>
                  <a:lnTo>
                    <a:pt x="269" y="188"/>
                  </a:lnTo>
                  <a:lnTo>
                    <a:pt x="281" y="192"/>
                  </a:lnTo>
                  <a:lnTo>
                    <a:pt x="290" y="197"/>
                  </a:lnTo>
                  <a:lnTo>
                    <a:pt x="308" y="207"/>
                  </a:lnTo>
                  <a:lnTo>
                    <a:pt x="316" y="212"/>
                  </a:lnTo>
                  <a:lnTo>
                    <a:pt x="322" y="218"/>
                  </a:lnTo>
                  <a:lnTo>
                    <a:pt x="328" y="222"/>
                  </a:lnTo>
                  <a:lnTo>
                    <a:pt x="332" y="230"/>
                  </a:lnTo>
                  <a:lnTo>
                    <a:pt x="335" y="236"/>
                  </a:lnTo>
                  <a:lnTo>
                    <a:pt x="338" y="243"/>
                  </a:lnTo>
                  <a:lnTo>
                    <a:pt x="341" y="249"/>
                  </a:lnTo>
                  <a:lnTo>
                    <a:pt x="343" y="259"/>
                  </a:lnTo>
                  <a:lnTo>
                    <a:pt x="344" y="266"/>
                  </a:lnTo>
                  <a:lnTo>
                    <a:pt x="344" y="275"/>
                  </a:lnTo>
                  <a:lnTo>
                    <a:pt x="344" y="290"/>
                  </a:lnTo>
                  <a:lnTo>
                    <a:pt x="340" y="304"/>
                  </a:lnTo>
                  <a:lnTo>
                    <a:pt x="335" y="319"/>
                  </a:lnTo>
                  <a:lnTo>
                    <a:pt x="328" y="332"/>
                  </a:lnTo>
                  <a:lnTo>
                    <a:pt x="323" y="340"/>
                  </a:lnTo>
                  <a:lnTo>
                    <a:pt x="317" y="347"/>
                  </a:lnTo>
                  <a:lnTo>
                    <a:pt x="307" y="361"/>
                  </a:lnTo>
                  <a:lnTo>
                    <a:pt x="299" y="367"/>
                  </a:lnTo>
                  <a:lnTo>
                    <a:pt x="292" y="374"/>
                  </a:lnTo>
                  <a:lnTo>
                    <a:pt x="277" y="386"/>
                  </a:lnTo>
                  <a:lnTo>
                    <a:pt x="259" y="400"/>
                  </a:lnTo>
                  <a:lnTo>
                    <a:pt x="242" y="410"/>
                  </a:lnTo>
                  <a:lnTo>
                    <a:pt x="224" y="419"/>
                  </a:lnTo>
                  <a:lnTo>
                    <a:pt x="207" y="425"/>
                  </a:lnTo>
                  <a:lnTo>
                    <a:pt x="191" y="431"/>
                  </a:lnTo>
                  <a:lnTo>
                    <a:pt x="174" y="434"/>
                  </a:lnTo>
                  <a:lnTo>
                    <a:pt x="165" y="436"/>
                  </a:lnTo>
                  <a:lnTo>
                    <a:pt x="155" y="437"/>
                  </a:lnTo>
                  <a:lnTo>
                    <a:pt x="137" y="437"/>
                  </a:lnTo>
                  <a:lnTo>
                    <a:pt x="114" y="437"/>
                  </a:lnTo>
                  <a:lnTo>
                    <a:pt x="104" y="436"/>
                  </a:lnTo>
                  <a:lnTo>
                    <a:pt x="93" y="434"/>
                  </a:lnTo>
                  <a:lnTo>
                    <a:pt x="75" y="428"/>
                  </a:lnTo>
                  <a:lnTo>
                    <a:pt x="66" y="425"/>
                  </a:lnTo>
                  <a:lnTo>
                    <a:pt x="57" y="422"/>
                  </a:lnTo>
                  <a:lnTo>
                    <a:pt x="50" y="418"/>
                  </a:lnTo>
                  <a:lnTo>
                    <a:pt x="41" y="413"/>
                  </a:lnTo>
                  <a:lnTo>
                    <a:pt x="33" y="407"/>
                  </a:lnTo>
                  <a:lnTo>
                    <a:pt x="26" y="401"/>
                  </a:lnTo>
                  <a:lnTo>
                    <a:pt x="19" y="395"/>
                  </a:lnTo>
                  <a:lnTo>
                    <a:pt x="13" y="388"/>
                  </a:lnTo>
                  <a:lnTo>
                    <a:pt x="6" y="38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16" name="Freeform 114"/>
            <p:cNvSpPr>
              <a:spLocks/>
            </p:cNvSpPr>
            <p:nvPr userDrawn="1"/>
          </p:nvSpPr>
          <p:spPr bwMode="auto">
            <a:xfrm>
              <a:off x="3137" y="743"/>
              <a:ext cx="274" cy="291"/>
            </a:xfrm>
            <a:custGeom>
              <a:avLst/>
              <a:gdLst>
                <a:gd name="T0" fmla="*/ 0 w 404"/>
                <a:gd name="T1" fmla="*/ 281 h 427"/>
                <a:gd name="T2" fmla="*/ 15 w 404"/>
                <a:gd name="T3" fmla="*/ 265 h 427"/>
                <a:gd name="T4" fmla="*/ 31 w 404"/>
                <a:gd name="T5" fmla="*/ 263 h 427"/>
                <a:gd name="T6" fmla="*/ 41 w 404"/>
                <a:gd name="T7" fmla="*/ 261 h 427"/>
                <a:gd name="T8" fmla="*/ 47 w 404"/>
                <a:gd name="T9" fmla="*/ 260 h 427"/>
                <a:gd name="T10" fmla="*/ 53 w 404"/>
                <a:gd name="T11" fmla="*/ 212 h 427"/>
                <a:gd name="T12" fmla="*/ 57 w 404"/>
                <a:gd name="T13" fmla="*/ 165 h 427"/>
                <a:gd name="T14" fmla="*/ 61 w 404"/>
                <a:gd name="T15" fmla="*/ 124 h 427"/>
                <a:gd name="T16" fmla="*/ 61 w 404"/>
                <a:gd name="T17" fmla="*/ 122 h 427"/>
                <a:gd name="T18" fmla="*/ 66 w 404"/>
                <a:gd name="T19" fmla="*/ 20 h 427"/>
                <a:gd name="T20" fmla="*/ 41 w 404"/>
                <a:gd name="T21" fmla="*/ 18 h 427"/>
                <a:gd name="T22" fmla="*/ 27 w 404"/>
                <a:gd name="T23" fmla="*/ 16 h 427"/>
                <a:gd name="T24" fmla="*/ 13 w 404"/>
                <a:gd name="T25" fmla="*/ 15 h 427"/>
                <a:gd name="T26" fmla="*/ 31 w 404"/>
                <a:gd name="T27" fmla="*/ 0 h 427"/>
                <a:gd name="T28" fmla="*/ 193 w 404"/>
                <a:gd name="T29" fmla="*/ 0 h 427"/>
                <a:gd name="T30" fmla="*/ 174 w 404"/>
                <a:gd name="T31" fmla="*/ 15 h 427"/>
                <a:gd name="T32" fmla="*/ 165 w 404"/>
                <a:gd name="T33" fmla="*/ 17 h 427"/>
                <a:gd name="T34" fmla="*/ 156 w 404"/>
                <a:gd name="T35" fmla="*/ 19 h 427"/>
                <a:gd name="T36" fmla="*/ 146 w 404"/>
                <a:gd name="T37" fmla="*/ 20 h 427"/>
                <a:gd name="T38" fmla="*/ 138 w 404"/>
                <a:gd name="T39" fmla="*/ 20 h 427"/>
                <a:gd name="T40" fmla="*/ 134 w 404"/>
                <a:gd name="T41" fmla="*/ 41 h 427"/>
                <a:gd name="T42" fmla="*/ 132 w 404"/>
                <a:gd name="T43" fmla="*/ 63 h 427"/>
                <a:gd name="T44" fmla="*/ 130 w 404"/>
                <a:gd name="T45" fmla="*/ 87 h 427"/>
                <a:gd name="T46" fmla="*/ 128 w 404"/>
                <a:gd name="T47" fmla="*/ 112 h 427"/>
                <a:gd name="T48" fmla="*/ 128 w 404"/>
                <a:gd name="T49" fmla="*/ 123 h 427"/>
                <a:gd name="T50" fmla="*/ 125 w 404"/>
                <a:gd name="T51" fmla="*/ 157 h 427"/>
                <a:gd name="T52" fmla="*/ 121 w 404"/>
                <a:gd name="T53" fmla="*/ 215 h 427"/>
                <a:gd name="T54" fmla="*/ 119 w 404"/>
                <a:gd name="T55" fmla="*/ 260 h 427"/>
                <a:gd name="T56" fmla="*/ 142 w 404"/>
                <a:gd name="T57" fmla="*/ 265 h 427"/>
                <a:gd name="T58" fmla="*/ 152 w 404"/>
                <a:gd name="T59" fmla="*/ 265 h 427"/>
                <a:gd name="T60" fmla="*/ 159 w 404"/>
                <a:gd name="T61" fmla="*/ 264 h 427"/>
                <a:gd name="T62" fmla="*/ 166 w 404"/>
                <a:gd name="T63" fmla="*/ 264 h 427"/>
                <a:gd name="T64" fmla="*/ 172 w 404"/>
                <a:gd name="T65" fmla="*/ 262 h 427"/>
                <a:gd name="T66" fmla="*/ 178 w 404"/>
                <a:gd name="T67" fmla="*/ 261 h 427"/>
                <a:gd name="T68" fmla="*/ 184 w 404"/>
                <a:gd name="T69" fmla="*/ 258 h 427"/>
                <a:gd name="T70" fmla="*/ 189 w 404"/>
                <a:gd name="T71" fmla="*/ 256 h 427"/>
                <a:gd name="T72" fmla="*/ 195 w 404"/>
                <a:gd name="T73" fmla="*/ 252 h 427"/>
                <a:gd name="T74" fmla="*/ 199 w 404"/>
                <a:gd name="T75" fmla="*/ 249 h 427"/>
                <a:gd name="T76" fmla="*/ 203 w 404"/>
                <a:gd name="T77" fmla="*/ 243 h 427"/>
                <a:gd name="T78" fmla="*/ 210 w 404"/>
                <a:gd name="T79" fmla="*/ 236 h 427"/>
                <a:gd name="T80" fmla="*/ 216 w 404"/>
                <a:gd name="T81" fmla="*/ 226 h 427"/>
                <a:gd name="T82" fmla="*/ 222 w 404"/>
                <a:gd name="T83" fmla="*/ 216 h 427"/>
                <a:gd name="T84" fmla="*/ 239 w 404"/>
                <a:gd name="T85" fmla="*/ 191 h 427"/>
                <a:gd name="T86" fmla="*/ 259 w 404"/>
                <a:gd name="T87" fmla="*/ 155 h 427"/>
                <a:gd name="T88" fmla="*/ 274 w 404"/>
                <a:gd name="T89" fmla="*/ 172 h 427"/>
                <a:gd name="T90" fmla="*/ 266 w 404"/>
                <a:gd name="T91" fmla="*/ 200 h 427"/>
                <a:gd name="T92" fmla="*/ 258 w 404"/>
                <a:gd name="T93" fmla="*/ 228 h 427"/>
                <a:gd name="T94" fmla="*/ 250 w 404"/>
                <a:gd name="T95" fmla="*/ 258 h 427"/>
                <a:gd name="T96" fmla="*/ 243 w 404"/>
                <a:gd name="T97" fmla="*/ 291 h 427"/>
                <a:gd name="T98" fmla="*/ 229 w 404"/>
                <a:gd name="T99" fmla="*/ 289 h 427"/>
                <a:gd name="T100" fmla="*/ 216 w 404"/>
                <a:gd name="T101" fmla="*/ 287 h 427"/>
                <a:gd name="T102" fmla="*/ 201 w 404"/>
                <a:gd name="T103" fmla="*/ 286 h 427"/>
                <a:gd name="T104" fmla="*/ 187 w 404"/>
                <a:gd name="T105" fmla="*/ 284 h 427"/>
                <a:gd name="T106" fmla="*/ 170 w 404"/>
                <a:gd name="T107" fmla="*/ 284 h 427"/>
                <a:gd name="T108" fmla="*/ 152 w 404"/>
                <a:gd name="T109" fmla="*/ 283 h 427"/>
                <a:gd name="T110" fmla="*/ 113 w 404"/>
                <a:gd name="T111" fmla="*/ 281 h 427"/>
                <a:gd name="T112" fmla="*/ 0 w 404"/>
                <a:gd name="T113" fmla="*/ 281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427"/>
                <a:gd name="T173" fmla="*/ 404 w 404"/>
                <a:gd name="T174" fmla="*/ 427 h 4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427">
                  <a:moveTo>
                    <a:pt x="0" y="413"/>
                  </a:moveTo>
                  <a:lnTo>
                    <a:pt x="22" y="389"/>
                  </a:lnTo>
                  <a:lnTo>
                    <a:pt x="46" y="386"/>
                  </a:lnTo>
                  <a:lnTo>
                    <a:pt x="60" y="383"/>
                  </a:lnTo>
                  <a:lnTo>
                    <a:pt x="70" y="382"/>
                  </a:lnTo>
                  <a:lnTo>
                    <a:pt x="78" y="311"/>
                  </a:lnTo>
                  <a:lnTo>
                    <a:pt x="84" y="242"/>
                  </a:lnTo>
                  <a:lnTo>
                    <a:pt x="90" y="182"/>
                  </a:lnTo>
                  <a:lnTo>
                    <a:pt x="90" y="179"/>
                  </a:lnTo>
                  <a:lnTo>
                    <a:pt x="97" y="30"/>
                  </a:lnTo>
                  <a:lnTo>
                    <a:pt x="60" y="27"/>
                  </a:lnTo>
                  <a:lnTo>
                    <a:pt x="40" y="24"/>
                  </a:lnTo>
                  <a:lnTo>
                    <a:pt x="19" y="22"/>
                  </a:lnTo>
                  <a:lnTo>
                    <a:pt x="45" y="0"/>
                  </a:lnTo>
                  <a:lnTo>
                    <a:pt x="284" y="0"/>
                  </a:lnTo>
                  <a:lnTo>
                    <a:pt x="257" y="22"/>
                  </a:lnTo>
                  <a:lnTo>
                    <a:pt x="243" y="25"/>
                  </a:lnTo>
                  <a:lnTo>
                    <a:pt x="230" y="28"/>
                  </a:lnTo>
                  <a:lnTo>
                    <a:pt x="216" y="30"/>
                  </a:lnTo>
                  <a:lnTo>
                    <a:pt x="203" y="30"/>
                  </a:lnTo>
                  <a:lnTo>
                    <a:pt x="198" y="60"/>
                  </a:lnTo>
                  <a:lnTo>
                    <a:pt x="195" y="93"/>
                  </a:lnTo>
                  <a:lnTo>
                    <a:pt x="192" y="128"/>
                  </a:lnTo>
                  <a:lnTo>
                    <a:pt x="189" y="164"/>
                  </a:lnTo>
                  <a:lnTo>
                    <a:pt x="189" y="180"/>
                  </a:lnTo>
                  <a:lnTo>
                    <a:pt x="185" y="231"/>
                  </a:lnTo>
                  <a:lnTo>
                    <a:pt x="179" y="316"/>
                  </a:lnTo>
                  <a:lnTo>
                    <a:pt x="176" y="382"/>
                  </a:lnTo>
                  <a:lnTo>
                    <a:pt x="210" y="389"/>
                  </a:lnTo>
                  <a:lnTo>
                    <a:pt x="224" y="389"/>
                  </a:lnTo>
                  <a:lnTo>
                    <a:pt x="234" y="388"/>
                  </a:lnTo>
                  <a:lnTo>
                    <a:pt x="245" y="388"/>
                  </a:lnTo>
                  <a:lnTo>
                    <a:pt x="254" y="385"/>
                  </a:lnTo>
                  <a:lnTo>
                    <a:pt x="263" y="383"/>
                  </a:lnTo>
                  <a:lnTo>
                    <a:pt x="272" y="379"/>
                  </a:lnTo>
                  <a:lnTo>
                    <a:pt x="279" y="376"/>
                  </a:lnTo>
                  <a:lnTo>
                    <a:pt x="287" y="370"/>
                  </a:lnTo>
                  <a:lnTo>
                    <a:pt x="293" y="365"/>
                  </a:lnTo>
                  <a:lnTo>
                    <a:pt x="300" y="356"/>
                  </a:lnTo>
                  <a:lnTo>
                    <a:pt x="309" y="346"/>
                  </a:lnTo>
                  <a:lnTo>
                    <a:pt x="318" y="332"/>
                  </a:lnTo>
                  <a:lnTo>
                    <a:pt x="327" y="317"/>
                  </a:lnTo>
                  <a:lnTo>
                    <a:pt x="352" y="280"/>
                  </a:lnTo>
                  <a:lnTo>
                    <a:pt x="382" y="228"/>
                  </a:lnTo>
                  <a:lnTo>
                    <a:pt x="404" y="253"/>
                  </a:lnTo>
                  <a:lnTo>
                    <a:pt x="392" y="293"/>
                  </a:lnTo>
                  <a:lnTo>
                    <a:pt x="380" y="335"/>
                  </a:lnTo>
                  <a:lnTo>
                    <a:pt x="368" y="379"/>
                  </a:lnTo>
                  <a:lnTo>
                    <a:pt x="358" y="427"/>
                  </a:lnTo>
                  <a:lnTo>
                    <a:pt x="338" y="424"/>
                  </a:lnTo>
                  <a:lnTo>
                    <a:pt x="318" y="421"/>
                  </a:lnTo>
                  <a:lnTo>
                    <a:pt x="297" y="419"/>
                  </a:lnTo>
                  <a:lnTo>
                    <a:pt x="275" y="416"/>
                  </a:lnTo>
                  <a:lnTo>
                    <a:pt x="251" y="416"/>
                  </a:lnTo>
                  <a:lnTo>
                    <a:pt x="224" y="415"/>
                  </a:lnTo>
                  <a:lnTo>
                    <a:pt x="167" y="413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17" name="Freeform 115"/>
            <p:cNvSpPr>
              <a:spLocks noEditPoints="1"/>
            </p:cNvSpPr>
            <p:nvPr userDrawn="1"/>
          </p:nvSpPr>
          <p:spPr bwMode="auto">
            <a:xfrm>
              <a:off x="2220" y="1245"/>
              <a:ext cx="53" cy="66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25" y="7"/>
                </a:cxn>
                <a:cxn ang="0">
                  <a:pos x="20" y="11"/>
                </a:cxn>
                <a:cxn ang="0">
                  <a:pos x="15" y="21"/>
                </a:cxn>
                <a:cxn ang="0">
                  <a:pos x="12" y="32"/>
                </a:cxn>
                <a:cxn ang="0">
                  <a:pos x="9" y="51"/>
                </a:cxn>
                <a:cxn ang="0">
                  <a:pos x="10" y="55"/>
                </a:cxn>
                <a:cxn ang="0">
                  <a:pos x="13" y="55"/>
                </a:cxn>
                <a:cxn ang="0">
                  <a:pos x="19" y="51"/>
                </a:cxn>
                <a:cxn ang="0">
                  <a:pos x="28" y="41"/>
                </a:cxn>
                <a:cxn ang="0">
                  <a:pos x="36" y="25"/>
                </a:cxn>
                <a:cxn ang="0">
                  <a:pos x="40" y="9"/>
                </a:cxn>
                <a:cxn ang="0">
                  <a:pos x="26" y="48"/>
                </a:cxn>
                <a:cxn ang="0">
                  <a:pos x="18" y="57"/>
                </a:cxn>
                <a:cxn ang="0">
                  <a:pos x="10" y="62"/>
                </a:cxn>
                <a:cxn ang="0">
                  <a:pos x="4" y="64"/>
                </a:cxn>
                <a:cxn ang="0">
                  <a:pos x="1" y="62"/>
                </a:cxn>
                <a:cxn ang="0">
                  <a:pos x="0" y="59"/>
                </a:cxn>
                <a:cxn ang="0">
                  <a:pos x="1" y="46"/>
                </a:cxn>
                <a:cxn ang="0">
                  <a:pos x="7" y="22"/>
                </a:cxn>
                <a:cxn ang="0">
                  <a:pos x="11" y="13"/>
                </a:cxn>
                <a:cxn ang="0">
                  <a:pos x="21" y="5"/>
                </a:cxn>
                <a:cxn ang="0">
                  <a:pos x="27" y="1"/>
                </a:cxn>
                <a:cxn ang="0">
                  <a:pos x="37" y="1"/>
                </a:cxn>
                <a:cxn ang="0">
                  <a:pos x="50" y="0"/>
                </a:cxn>
                <a:cxn ang="0">
                  <a:pos x="46" y="19"/>
                </a:cxn>
                <a:cxn ang="0">
                  <a:pos x="40" y="46"/>
                </a:cxn>
                <a:cxn ang="0">
                  <a:pos x="40" y="55"/>
                </a:cxn>
                <a:cxn ang="0">
                  <a:pos x="43" y="55"/>
                </a:cxn>
                <a:cxn ang="0">
                  <a:pos x="50" y="49"/>
                </a:cxn>
                <a:cxn ang="0">
                  <a:pos x="45" y="58"/>
                </a:cxn>
                <a:cxn ang="0">
                  <a:pos x="38" y="62"/>
                </a:cxn>
                <a:cxn ang="0">
                  <a:pos x="33" y="64"/>
                </a:cxn>
                <a:cxn ang="0">
                  <a:pos x="30" y="63"/>
                </a:cxn>
                <a:cxn ang="0">
                  <a:pos x="29" y="59"/>
                </a:cxn>
                <a:cxn ang="0">
                  <a:pos x="33" y="37"/>
                </a:cxn>
              </a:cxnLst>
              <a:rect l="0" t="0" r="r" b="b"/>
              <a:pathLst>
                <a:path w="51" h="64">
                  <a:moveTo>
                    <a:pt x="40" y="9"/>
                  </a:moveTo>
                  <a:lnTo>
                    <a:pt x="35" y="8"/>
                  </a:lnTo>
                  <a:lnTo>
                    <a:pt x="30" y="7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11"/>
                  </a:lnTo>
                  <a:lnTo>
                    <a:pt x="18" y="14"/>
                  </a:lnTo>
                  <a:lnTo>
                    <a:pt x="15" y="21"/>
                  </a:lnTo>
                  <a:lnTo>
                    <a:pt x="14" y="26"/>
                  </a:lnTo>
                  <a:lnTo>
                    <a:pt x="12" y="32"/>
                  </a:lnTo>
                  <a:lnTo>
                    <a:pt x="10" y="43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3" y="55"/>
                  </a:lnTo>
                  <a:lnTo>
                    <a:pt x="14" y="55"/>
                  </a:lnTo>
                  <a:lnTo>
                    <a:pt x="19" y="51"/>
                  </a:lnTo>
                  <a:lnTo>
                    <a:pt x="23" y="47"/>
                  </a:lnTo>
                  <a:lnTo>
                    <a:pt x="28" y="41"/>
                  </a:lnTo>
                  <a:lnTo>
                    <a:pt x="32" y="33"/>
                  </a:lnTo>
                  <a:lnTo>
                    <a:pt x="36" y="25"/>
                  </a:lnTo>
                  <a:lnTo>
                    <a:pt x="38" y="17"/>
                  </a:lnTo>
                  <a:lnTo>
                    <a:pt x="40" y="9"/>
                  </a:lnTo>
                  <a:close/>
                  <a:moveTo>
                    <a:pt x="33" y="37"/>
                  </a:moveTo>
                  <a:lnTo>
                    <a:pt x="26" y="48"/>
                  </a:lnTo>
                  <a:lnTo>
                    <a:pt x="22" y="53"/>
                  </a:lnTo>
                  <a:lnTo>
                    <a:pt x="18" y="57"/>
                  </a:lnTo>
                  <a:lnTo>
                    <a:pt x="14" y="60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3" y="34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7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5" y="3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46" y="19"/>
                  </a:lnTo>
                  <a:lnTo>
                    <a:pt x="42" y="34"/>
                  </a:lnTo>
                  <a:lnTo>
                    <a:pt x="40" y="46"/>
                  </a:lnTo>
                  <a:lnTo>
                    <a:pt x="39" y="53"/>
                  </a:lnTo>
                  <a:lnTo>
                    <a:pt x="40" y="55"/>
                  </a:lnTo>
                  <a:lnTo>
                    <a:pt x="41" y="55"/>
                  </a:lnTo>
                  <a:lnTo>
                    <a:pt x="43" y="55"/>
                  </a:lnTo>
                  <a:lnTo>
                    <a:pt x="45" y="54"/>
                  </a:lnTo>
                  <a:lnTo>
                    <a:pt x="50" y="49"/>
                  </a:lnTo>
                  <a:lnTo>
                    <a:pt x="51" y="53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8" y="62"/>
                  </a:lnTo>
                  <a:lnTo>
                    <a:pt x="36" y="63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30" y="63"/>
                  </a:lnTo>
                  <a:lnTo>
                    <a:pt x="30" y="61"/>
                  </a:lnTo>
                  <a:lnTo>
                    <a:pt x="29" y="59"/>
                  </a:lnTo>
                  <a:lnTo>
                    <a:pt x="30" y="51"/>
                  </a:lnTo>
                  <a:lnTo>
                    <a:pt x="33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" name="Freeform 116"/>
            <p:cNvSpPr>
              <a:spLocks/>
            </p:cNvSpPr>
            <p:nvPr userDrawn="1"/>
          </p:nvSpPr>
          <p:spPr bwMode="auto">
            <a:xfrm>
              <a:off x="2282" y="1247"/>
              <a:ext cx="65" cy="64"/>
            </a:xfrm>
            <a:custGeom>
              <a:avLst/>
              <a:gdLst/>
              <a:ahLst/>
              <a:cxnLst>
                <a:cxn ang="0">
                  <a:pos x="7" y="45"/>
                </a:cxn>
                <a:cxn ang="0">
                  <a:pos x="13" y="18"/>
                </a:cxn>
                <a:cxn ang="0">
                  <a:pos x="13" y="9"/>
                </a:cxn>
                <a:cxn ang="0">
                  <a:pos x="10" y="9"/>
                </a:cxn>
                <a:cxn ang="0">
                  <a:pos x="1" y="14"/>
                </a:cxn>
                <a:cxn ang="0">
                  <a:pos x="7" y="7"/>
                </a:cxn>
                <a:cxn ang="0">
                  <a:pos x="17" y="1"/>
                </a:cxn>
                <a:cxn ang="0">
                  <a:pos x="22" y="0"/>
                </a:cxn>
                <a:cxn ang="0">
                  <a:pos x="23" y="2"/>
                </a:cxn>
                <a:cxn ang="0">
                  <a:pos x="23" y="7"/>
                </a:cxn>
                <a:cxn ang="0">
                  <a:pos x="19" y="28"/>
                </a:cxn>
                <a:cxn ang="0">
                  <a:pos x="28" y="17"/>
                </a:cxn>
                <a:cxn ang="0">
                  <a:pos x="37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7" y="1"/>
                </a:cxn>
                <a:cxn ang="0">
                  <a:pos x="58" y="4"/>
                </a:cxn>
                <a:cxn ang="0">
                  <a:pos x="54" y="26"/>
                </a:cxn>
                <a:cxn ang="0">
                  <a:pos x="49" y="46"/>
                </a:cxn>
                <a:cxn ang="0">
                  <a:pos x="48" y="54"/>
                </a:cxn>
                <a:cxn ang="0">
                  <a:pos x="51" y="54"/>
                </a:cxn>
                <a:cxn ang="0">
                  <a:pos x="57" y="51"/>
                </a:cxn>
                <a:cxn ang="0">
                  <a:pos x="62" y="51"/>
                </a:cxn>
                <a:cxn ang="0">
                  <a:pos x="50" y="59"/>
                </a:cxn>
                <a:cxn ang="0">
                  <a:pos x="41" y="62"/>
                </a:cxn>
                <a:cxn ang="0">
                  <a:pos x="38" y="61"/>
                </a:cxn>
                <a:cxn ang="0">
                  <a:pos x="38" y="58"/>
                </a:cxn>
                <a:cxn ang="0">
                  <a:pos x="40" y="44"/>
                </a:cxn>
                <a:cxn ang="0">
                  <a:pos x="45" y="28"/>
                </a:cxn>
                <a:cxn ang="0">
                  <a:pos x="48" y="12"/>
                </a:cxn>
                <a:cxn ang="0">
                  <a:pos x="46" y="9"/>
                </a:cxn>
                <a:cxn ang="0">
                  <a:pos x="43" y="9"/>
                </a:cxn>
                <a:cxn ang="0">
                  <a:pos x="36" y="13"/>
                </a:cxn>
                <a:cxn ang="0">
                  <a:pos x="25" y="24"/>
                </a:cxn>
                <a:cxn ang="0">
                  <a:pos x="21" y="31"/>
                </a:cxn>
                <a:cxn ang="0">
                  <a:pos x="15" y="49"/>
                </a:cxn>
                <a:cxn ang="0">
                  <a:pos x="8" y="61"/>
                </a:cxn>
                <a:cxn ang="0">
                  <a:pos x="3" y="61"/>
                </a:cxn>
              </a:cxnLst>
              <a:rect l="0" t="0" r="r" b="b"/>
              <a:pathLst>
                <a:path w="62" h="62">
                  <a:moveTo>
                    <a:pt x="3" y="61"/>
                  </a:moveTo>
                  <a:lnTo>
                    <a:pt x="7" y="45"/>
                  </a:lnTo>
                  <a:lnTo>
                    <a:pt x="10" y="30"/>
                  </a:lnTo>
                  <a:lnTo>
                    <a:pt x="13" y="18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22" y="13"/>
                  </a:lnTo>
                  <a:lnTo>
                    <a:pt x="19" y="28"/>
                  </a:lnTo>
                  <a:lnTo>
                    <a:pt x="23" y="22"/>
                  </a:lnTo>
                  <a:lnTo>
                    <a:pt x="28" y="17"/>
                  </a:lnTo>
                  <a:lnTo>
                    <a:pt x="32" y="12"/>
                  </a:lnTo>
                  <a:lnTo>
                    <a:pt x="37" y="8"/>
                  </a:lnTo>
                  <a:lnTo>
                    <a:pt x="42" y="4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7" y="12"/>
                  </a:lnTo>
                  <a:lnTo>
                    <a:pt x="54" y="26"/>
                  </a:lnTo>
                  <a:lnTo>
                    <a:pt x="51" y="35"/>
                  </a:lnTo>
                  <a:lnTo>
                    <a:pt x="49" y="46"/>
                  </a:lnTo>
                  <a:lnTo>
                    <a:pt x="48" y="51"/>
                  </a:lnTo>
                  <a:lnTo>
                    <a:pt x="48" y="54"/>
                  </a:lnTo>
                  <a:lnTo>
                    <a:pt x="49" y="54"/>
                  </a:lnTo>
                  <a:lnTo>
                    <a:pt x="51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60" y="48"/>
                  </a:lnTo>
                  <a:lnTo>
                    <a:pt x="62" y="51"/>
                  </a:lnTo>
                  <a:lnTo>
                    <a:pt x="55" y="56"/>
                  </a:lnTo>
                  <a:lnTo>
                    <a:pt x="50" y="59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40" y="62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8" y="53"/>
                  </a:lnTo>
                  <a:lnTo>
                    <a:pt x="40" y="44"/>
                  </a:lnTo>
                  <a:lnTo>
                    <a:pt x="42" y="38"/>
                  </a:lnTo>
                  <a:lnTo>
                    <a:pt x="45" y="28"/>
                  </a:lnTo>
                  <a:lnTo>
                    <a:pt x="47" y="18"/>
                  </a:lnTo>
                  <a:lnTo>
                    <a:pt x="48" y="12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3" y="9"/>
                  </a:lnTo>
                  <a:lnTo>
                    <a:pt x="41" y="10"/>
                  </a:lnTo>
                  <a:lnTo>
                    <a:pt x="36" y="13"/>
                  </a:lnTo>
                  <a:lnTo>
                    <a:pt x="30" y="18"/>
                  </a:lnTo>
                  <a:lnTo>
                    <a:pt x="25" y="24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18" y="39"/>
                  </a:lnTo>
                  <a:lnTo>
                    <a:pt x="15" y="49"/>
                  </a:lnTo>
                  <a:lnTo>
                    <a:pt x="12" y="60"/>
                  </a:lnTo>
                  <a:lnTo>
                    <a:pt x="8" y="61"/>
                  </a:lnTo>
                  <a:lnTo>
                    <a:pt x="4" y="62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" name="Freeform 117"/>
            <p:cNvSpPr>
              <a:spLocks noEditPoints="1"/>
            </p:cNvSpPr>
            <p:nvPr userDrawn="1"/>
          </p:nvSpPr>
          <p:spPr bwMode="auto">
            <a:xfrm>
              <a:off x="2356" y="1212"/>
              <a:ext cx="60" cy="98"/>
            </a:xfrm>
            <a:custGeom>
              <a:avLst/>
              <a:gdLst/>
              <a:ahLst/>
              <a:cxnLst>
                <a:cxn ang="0">
                  <a:pos x="32" y="73"/>
                </a:cxn>
                <a:cxn ang="0">
                  <a:pos x="24" y="83"/>
                </a:cxn>
                <a:cxn ang="0">
                  <a:pos x="16" y="90"/>
                </a:cxn>
                <a:cxn ang="0">
                  <a:pos x="8" y="94"/>
                </a:cxn>
                <a:cxn ang="0">
                  <a:pos x="4" y="94"/>
                </a:cxn>
                <a:cxn ang="0">
                  <a:pos x="1" y="91"/>
                </a:cxn>
                <a:cxn ang="0">
                  <a:pos x="0" y="83"/>
                </a:cxn>
                <a:cxn ang="0">
                  <a:pos x="3" y="61"/>
                </a:cxn>
                <a:cxn ang="0">
                  <a:pos x="6" y="51"/>
                </a:cxn>
                <a:cxn ang="0">
                  <a:pos x="13" y="42"/>
                </a:cxn>
                <a:cxn ang="0">
                  <a:pos x="21" y="35"/>
                </a:cxn>
                <a:cxn ang="0">
                  <a:pos x="27" y="33"/>
                </a:cxn>
                <a:cxn ang="0">
                  <a:pos x="33" y="32"/>
                </a:cxn>
                <a:cxn ang="0">
                  <a:pos x="44" y="33"/>
                </a:cxn>
                <a:cxn ang="0">
                  <a:pos x="47" y="14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37" y="5"/>
                </a:cxn>
                <a:cxn ang="0">
                  <a:pos x="57" y="0"/>
                </a:cxn>
                <a:cxn ang="0">
                  <a:pos x="46" y="63"/>
                </a:cxn>
                <a:cxn ang="0">
                  <a:pos x="43" y="83"/>
                </a:cxn>
                <a:cxn ang="0">
                  <a:pos x="44" y="86"/>
                </a:cxn>
                <a:cxn ang="0">
                  <a:pos x="48" y="84"/>
                </a:cxn>
                <a:cxn ang="0">
                  <a:pos x="54" y="79"/>
                </a:cxn>
                <a:cxn ang="0">
                  <a:pos x="49" y="87"/>
                </a:cxn>
                <a:cxn ang="0">
                  <a:pos x="39" y="93"/>
                </a:cxn>
                <a:cxn ang="0">
                  <a:pos x="34" y="94"/>
                </a:cxn>
                <a:cxn ang="0">
                  <a:pos x="32" y="92"/>
                </a:cxn>
                <a:cxn ang="0">
                  <a:pos x="33" y="82"/>
                </a:cxn>
                <a:cxn ang="0">
                  <a:pos x="42" y="40"/>
                </a:cxn>
                <a:cxn ang="0">
                  <a:pos x="28" y="37"/>
                </a:cxn>
                <a:cxn ang="0">
                  <a:pos x="22" y="39"/>
                </a:cxn>
                <a:cxn ang="0">
                  <a:pos x="19" y="41"/>
                </a:cxn>
                <a:cxn ang="0">
                  <a:pos x="16" y="48"/>
                </a:cxn>
                <a:cxn ang="0">
                  <a:pos x="12" y="60"/>
                </a:cxn>
                <a:cxn ang="0">
                  <a:pos x="9" y="80"/>
                </a:cxn>
                <a:cxn ang="0">
                  <a:pos x="10" y="84"/>
                </a:cxn>
                <a:cxn ang="0">
                  <a:pos x="12" y="86"/>
                </a:cxn>
                <a:cxn ang="0">
                  <a:pos x="15" y="85"/>
                </a:cxn>
                <a:cxn ang="0">
                  <a:pos x="23" y="80"/>
                </a:cxn>
                <a:cxn ang="0">
                  <a:pos x="30" y="72"/>
                </a:cxn>
                <a:cxn ang="0">
                  <a:pos x="38" y="58"/>
                </a:cxn>
                <a:cxn ang="0">
                  <a:pos x="42" y="40"/>
                </a:cxn>
              </a:cxnLst>
              <a:rect l="0" t="0" r="r" b="b"/>
              <a:pathLst>
                <a:path w="59" h="94">
                  <a:moveTo>
                    <a:pt x="37" y="67"/>
                  </a:moveTo>
                  <a:lnTo>
                    <a:pt x="32" y="73"/>
                  </a:lnTo>
                  <a:lnTo>
                    <a:pt x="28" y="79"/>
                  </a:lnTo>
                  <a:lnTo>
                    <a:pt x="24" y="83"/>
                  </a:lnTo>
                  <a:lnTo>
                    <a:pt x="20" y="87"/>
                  </a:lnTo>
                  <a:lnTo>
                    <a:pt x="16" y="90"/>
                  </a:lnTo>
                  <a:lnTo>
                    <a:pt x="12" y="92"/>
                  </a:lnTo>
                  <a:lnTo>
                    <a:pt x="8" y="94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3" y="94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1" y="72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6" y="51"/>
                  </a:lnTo>
                  <a:lnTo>
                    <a:pt x="10" y="45"/>
                  </a:lnTo>
                  <a:lnTo>
                    <a:pt x="13" y="42"/>
                  </a:lnTo>
                  <a:lnTo>
                    <a:pt x="15" y="39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7" y="33"/>
                  </a:lnTo>
                  <a:lnTo>
                    <a:pt x="30" y="32"/>
                  </a:lnTo>
                  <a:lnTo>
                    <a:pt x="33" y="32"/>
                  </a:lnTo>
                  <a:lnTo>
                    <a:pt x="38" y="32"/>
                  </a:lnTo>
                  <a:lnTo>
                    <a:pt x="44" y="33"/>
                  </a:lnTo>
                  <a:lnTo>
                    <a:pt x="46" y="21"/>
                  </a:lnTo>
                  <a:lnTo>
                    <a:pt x="47" y="14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6" y="8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5"/>
                  </a:lnTo>
                  <a:lnTo>
                    <a:pt x="49" y="3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46" y="63"/>
                  </a:lnTo>
                  <a:lnTo>
                    <a:pt x="43" y="77"/>
                  </a:lnTo>
                  <a:lnTo>
                    <a:pt x="43" y="83"/>
                  </a:lnTo>
                  <a:lnTo>
                    <a:pt x="43" y="85"/>
                  </a:lnTo>
                  <a:lnTo>
                    <a:pt x="44" y="86"/>
                  </a:lnTo>
                  <a:lnTo>
                    <a:pt x="46" y="85"/>
                  </a:lnTo>
                  <a:lnTo>
                    <a:pt x="48" y="84"/>
                  </a:lnTo>
                  <a:lnTo>
                    <a:pt x="51" y="82"/>
                  </a:lnTo>
                  <a:lnTo>
                    <a:pt x="54" y="79"/>
                  </a:lnTo>
                  <a:lnTo>
                    <a:pt x="56" y="82"/>
                  </a:lnTo>
                  <a:lnTo>
                    <a:pt x="49" y="87"/>
                  </a:lnTo>
                  <a:lnTo>
                    <a:pt x="43" y="91"/>
                  </a:lnTo>
                  <a:lnTo>
                    <a:pt x="39" y="93"/>
                  </a:lnTo>
                  <a:lnTo>
                    <a:pt x="35" y="94"/>
                  </a:lnTo>
                  <a:lnTo>
                    <a:pt x="34" y="94"/>
                  </a:lnTo>
                  <a:lnTo>
                    <a:pt x="33" y="93"/>
                  </a:lnTo>
                  <a:lnTo>
                    <a:pt x="32" y="92"/>
                  </a:lnTo>
                  <a:lnTo>
                    <a:pt x="32" y="90"/>
                  </a:lnTo>
                  <a:lnTo>
                    <a:pt x="33" y="82"/>
                  </a:lnTo>
                  <a:lnTo>
                    <a:pt x="37" y="67"/>
                  </a:lnTo>
                  <a:close/>
                  <a:moveTo>
                    <a:pt x="42" y="40"/>
                  </a:moveTo>
                  <a:lnTo>
                    <a:pt x="35" y="38"/>
                  </a:lnTo>
                  <a:lnTo>
                    <a:pt x="28" y="37"/>
                  </a:lnTo>
                  <a:lnTo>
                    <a:pt x="25" y="38"/>
                  </a:lnTo>
                  <a:lnTo>
                    <a:pt x="22" y="39"/>
                  </a:lnTo>
                  <a:lnTo>
                    <a:pt x="21" y="40"/>
                  </a:lnTo>
                  <a:lnTo>
                    <a:pt x="19" y="41"/>
                  </a:lnTo>
                  <a:lnTo>
                    <a:pt x="17" y="45"/>
                  </a:lnTo>
                  <a:lnTo>
                    <a:pt x="16" y="48"/>
                  </a:lnTo>
                  <a:lnTo>
                    <a:pt x="15" y="51"/>
                  </a:lnTo>
                  <a:lnTo>
                    <a:pt x="12" y="60"/>
                  </a:lnTo>
                  <a:lnTo>
                    <a:pt x="10" y="71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10" y="84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4" y="86"/>
                  </a:lnTo>
                  <a:lnTo>
                    <a:pt x="15" y="85"/>
                  </a:lnTo>
                  <a:lnTo>
                    <a:pt x="20" y="82"/>
                  </a:lnTo>
                  <a:lnTo>
                    <a:pt x="23" y="80"/>
                  </a:lnTo>
                  <a:lnTo>
                    <a:pt x="25" y="77"/>
                  </a:lnTo>
                  <a:lnTo>
                    <a:pt x="30" y="72"/>
                  </a:lnTo>
                  <a:lnTo>
                    <a:pt x="34" y="65"/>
                  </a:lnTo>
                  <a:lnTo>
                    <a:pt x="38" y="58"/>
                  </a:lnTo>
                  <a:lnTo>
                    <a:pt x="40" y="49"/>
                  </a:lnTo>
                  <a:lnTo>
                    <a:pt x="42" y="4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" name="Freeform 118"/>
            <p:cNvSpPr>
              <a:spLocks/>
            </p:cNvSpPr>
            <p:nvPr userDrawn="1"/>
          </p:nvSpPr>
          <p:spPr bwMode="auto">
            <a:xfrm>
              <a:off x="2459" y="1216"/>
              <a:ext cx="60" cy="95"/>
            </a:xfrm>
            <a:custGeom>
              <a:avLst/>
              <a:gdLst/>
              <a:ahLst/>
              <a:cxnLst>
                <a:cxn ang="0">
                  <a:pos x="1" y="82"/>
                </a:cxn>
                <a:cxn ang="0">
                  <a:pos x="7" y="69"/>
                </a:cxn>
                <a:cxn ang="0">
                  <a:pos x="6" y="75"/>
                </a:cxn>
                <a:cxn ang="0">
                  <a:pos x="7" y="81"/>
                </a:cxn>
                <a:cxn ang="0">
                  <a:pos x="10" y="84"/>
                </a:cxn>
                <a:cxn ang="0">
                  <a:pos x="19" y="87"/>
                </a:cxn>
                <a:cxn ang="0">
                  <a:pos x="29" y="87"/>
                </a:cxn>
                <a:cxn ang="0">
                  <a:pos x="37" y="84"/>
                </a:cxn>
                <a:cxn ang="0">
                  <a:pos x="42" y="79"/>
                </a:cxn>
                <a:cxn ang="0">
                  <a:pos x="45" y="71"/>
                </a:cxn>
                <a:cxn ang="0">
                  <a:pos x="46" y="64"/>
                </a:cxn>
                <a:cxn ang="0">
                  <a:pos x="44" y="59"/>
                </a:cxn>
                <a:cxn ang="0">
                  <a:pos x="41" y="56"/>
                </a:cxn>
                <a:cxn ang="0">
                  <a:pos x="29" y="51"/>
                </a:cxn>
                <a:cxn ang="0">
                  <a:pos x="20" y="48"/>
                </a:cxn>
                <a:cxn ang="0">
                  <a:pos x="15" y="46"/>
                </a:cxn>
                <a:cxn ang="0">
                  <a:pos x="10" y="39"/>
                </a:cxn>
                <a:cxn ang="0">
                  <a:pos x="8" y="30"/>
                </a:cxn>
                <a:cxn ang="0">
                  <a:pos x="10" y="18"/>
                </a:cxn>
                <a:cxn ang="0">
                  <a:pos x="13" y="13"/>
                </a:cxn>
                <a:cxn ang="0">
                  <a:pos x="20" y="7"/>
                </a:cxn>
                <a:cxn ang="0">
                  <a:pos x="28" y="2"/>
                </a:cxn>
                <a:cxn ang="0">
                  <a:pos x="40" y="0"/>
                </a:cxn>
                <a:cxn ang="0">
                  <a:pos x="50" y="1"/>
                </a:cxn>
                <a:cxn ang="0">
                  <a:pos x="58" y="4"/>
                </a:cxn>
                <a:cxn ang="0">
                  <a:pos x="55" y="22"/>
                </a:cxn>
                <a:cxn ang="0">
                  <a:pos x="52" y="21"/>
                </a:cxn>
                <a:cxn ang="0">
                  <a:pos x="52" y="15"/>
                </a:cxn>
                <a:cxn ang="0">
                  <a:pos x="50" y="10"/>
                </a:cxn>
                <a:cxn ang="0">
                  <a:pos x="46" y="7"/>
                </a:cxn>
                <a:cxn ang="0">
                  <a:pos x="40" y="6"/>
                </a:cxn>
                <a:cxn ang="0">
                  <a:pos x="32" y="6"/>
                </a:cxn>
                <a:cxn ang="0">
                  <a:pos x="25" y="9"/>
                </a:cxn>
                <a:cxn ang="0">
                  <a:pos x="20" y="14"/>
                </a:cxn>
                <a:cxn ang="0">
                  <a:pos x="17" y="22"/>
                </a:cxn>
                <a:cxn ang="0">
                  <a:pos x="17" y="29"/>
                </a:cxn>
                <a:cxn ang="0">
                  <a:pos x="19" y="33"/>
                </a:cxn>
                <a:cxn ang="0">
                  <a:pos x="22" y="37"/>
                </a:cxn>
                <a:cxn ang="0">
                  <a:pos x="31" y="41"/>
                </a:cxn>
                <a:cxn ang="0">
                  <a:pos x="44" y="45"/>
                </a:cxn>
                <a:cxn ang="0">
                  <a:pos x="51" y="49"/>
                </a:cxn>
                <a:cxn ang="0">
                  <a:pos x="54" y="55"/>
                </a:cxn>
                <a:cxn ang="0">
                  <a:pos x="55" y="62"/>
                </a:cxn>
                <a:cxn ang="0">
                  <a:pos x="55" y="69"/>
                </a:cxn>
                <a:cxn ang="0">
                  <a:pos x="53" y="74"/>
                </a:cxn>
                <a:cxn ang="0">
                  <a:pos x="47" y="82"/>
                </a:cxn>
                <a:cxn ang="0">
                  <a:pos x="42" y="86"/>
                </a:cxn>
                <a:cxn ang="0">
                  <a:pos x="33" y="91"/>
                </a:cxn>
                <a:cxn ang="0">
                  <a:pos x="18" y="93"/>
                </a:cxn>
                <a:cxn ang="0">
                  <a:pos x="7" y="92"/>
                </a:cxn>
                <a:cxn ang="0">
                  <a:pos x="0" y="89"/>
                </a:cxn>
              </a:cxnLst>
              <a:rect l="0" t="0" r="r" b="b"/>
              <a:pathLst>
                <a:path w="58" h="93">
                  <a:moveTo>
                    <a:pt x="0" y="89"/>
                  </a:moveTo>
                  <a:lnTo>
                    <a:pt x="1" y="82"/>
                  </a:lnTo>
                  <a:lnTo>
                    <a:pt x="3" y="69"/>
                  </a:lnTo>
                  <a:lnTo>
                    <a:pt x="7" y="69"/>
                  </a:lnTo>
                  <a:lnTo>
                    <a:pt x="7" y="70"/>
                  </a:lnTo>
                  <a:lnTo>
                    <a:pt x="6" y="75"/>
                  </a:lnTo>
                  <a:lnTo>
                    <a:pt x="7" y="79"/>
                  </a:lnTo>
                  <a:lnTo>
                    <a:pt x="7" y="81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4" y="86"/>
                  </a:lnTo>
                  <a:lnTo>
                    <a:pt x="19" y="87"/>
                  </a:lnTo>
                  <a:lnTo>
                    <a:pt x="24" y="87"/>
                  </a:lnTo>
                  <a:lnTo>
                    <a:pt x="29" y="87"/>
                  </a:lnTo>
                  <a:lnTo>
                    <a:pt x="33" y="86"/>
                  </a:lnTo>
                  <a:lnTo>
                    <a:pt x="37" y="84"/>
                  </a:lnTo>
                  <a:lnTo>
                    <a:pt x="40" y="82"/>
                  </a:lnTo>
                  <a:lnTo>
                    <a:pt x="42" y="79"/>
                  </a:lnTo>
                  <a:lnTo>
                    <a:pt x="44" y="75"/>
                  </a:lnTo>
                  <a:lnTo>
                    <a:pt x="45" y="71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45" y="61"/>
                  </a:lnTo>
                  <a:lnTo>
                    <a:pt x="44" y="59"/>
                  </a:lnTo>
                  <a:lnTo>
                    <a:pt x="43" y="57"/>
                  </a:lnTo>
                  <a:lnTo>
                    <a:pt x="41" y="56"/>
                  </a:lnTo>
                  <a:lnTo>
                    <a:pt x="38" y="54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0" y="48"/>
                  </a:lnTo>
                  <a:lnTo>
                    <a:pt x="17" y="47"/>
                  </a:lnTo>
                  <a:lnTo>
                    <a:pt x="15" y="46"/>
                  </a:lnTo>
                  <a:lnTo>
                    <a:pt x="12" y="43"/>
                  </a:lnTo>
                  <a:lnTo>
                    <a:pt x="10" y="39"/>
                  </a:lnTo>
                  <a:lnTo>
                    <a:pt x="9" y="35"/>
                  </a:lnTo>
                  <a:lnTo>
                    <a:pt x="8" y="30"/>
                  </a:lnTo>
                  <a:lnTo>
                    <a:pt x="9" y="24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3" y="13"/>
                  </a:lnTo>
                  <a:lnTo>
                    <a:pt x="17" y="9"/>
                  </a:lnTo>
                  <a:lnTo>
                    <a:pt x="20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4" y="1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1"/>
                  </a:lnTo>
                  <a:lnTo>
                    <a:pt x="54" y="3"/>
                  </a:lnTo>
                  <a:lnTo>
                    <a:pt x="58" y="4"/>
                  </a:lnTo>
                  <a:lnTo>
                    <a:pt x="56" y="14"/>
                  </a:lnTo>
                  <a:lnTo>
                    <a:pt x="55" y="22"/>
                  </a:lnTo>
                  <a:lnTo>
                    <a:pt x="52" y="22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2" y="15"/>
                  </a:lnTo>
                  <a:lnTo>
                    <a:pt x="51" y="13"/>
                  </a:lnTo>
                  <a:lnTo>
                    <a:pt x="50" y="10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3" y="6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32" y="6"/>
                  </a:lnTo>
                  <a:lnTo>
                    <a:pt x="29" y="7"/>
                  </a:lnTo>
                  <a:lnTo>
                    <a:pt x="25" y="9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8" y="31"/>
                  </a:lnTo>
                  <a:lnTo>
                    <a:pt x="19" y="33"/>
                  </a:lnTo>
                  <a:lnTo>
                    <a:pt x="20" y="35"/>
                  </a:lnTo>
                  <a:lnTo>
                    <a:pt x="22" y="37"/>
                  </a:lnTo>
                  <a:lnTo>
                    <a:pt x="24" y="38"/>
                  </a:lnTo>
                  <a:lnTo>
                    <a:pt x="31" y="41"/>
                  </a:lnTo>
                  <a:lnTo>
                    <a:pt x="34" y="42"/>
                  </a:lnTo>
                  <a:lnTo>
                    <a:pt x="44" y="45"/>
                  </a:lnTo>
                  <a:lnTo>
                    <a:pt x="48" y="47"/>
                  </a:lnTo>
                  <a:lnTo>
                    <a:pt x="51" y="49"/>
                  </a:lnTo>
                  <a:lnTo>
                    <a:pt x="53" y="52"/>
                  </a:lnTo>
                  <a:lnTo>
                    <a:pt x="54" y="55"/>
                  </a:lnTo>
                  <a:lnTo>
                    <a:pt x="55" y="58"/>
                  </a:lnTo>
                  <a:lnTo>
                    <a:pt x="55" y="62"/>
                  </a:lnTo>
                  <a:lnTo>
                    <a:pt x="55" y="66"/>
                  </a:lnTo>
                  <a:lnTo>
                    <a:pt x="55" y="69"/>
                  </a:lnTo>
                  <a:lnTo>
                    <a:pt x="54" y="72"/>
                  </a:lnTo>
                  <a:lnTo>
                    <a:pt x="53" y="74"/>
                  </a:lnTo>
                  <a:lnTo>
                    <a:pt x="50" y="80"/>
                  </a:lnTo>
                  <a:lnTo>
                    <a:pt x="47" y="82"/>
                  </a:lnTo>
                  <a:lnTo>
                    <a:pt x="45" y="84"/>
                  </a:lnTo>
                  <a:lnTo>
                    <a:pt x="42" y="86"/>
                  </a:lnTo>
                  <a:lnTo>
                    <a:pt x="39" y="88"/>
                  </a:lnTo>
                  <a:lnTo>
                    <a:pt x="33" y="91"/>
                  </a:lnTo>
                  <a:lnTo>
                    <a:pt x="26" y="93"/>
                  </a:lnTo>
                  <a:lnTo>
                    <a:pt x="18" y="93"/>
                  </a:lnTo>
                  <a:lnTo>
                    <a:pt x="12" y="93"/>
                  </a:lnTo>
                  <a:lnTo>
                    <a:pt x="7" y="92"/>
                  </a:lnTo>
                  <a:lnTo>
                    <a:pt x="3" y="9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" name="Freeform 119"/>
            <p:cNvSpPr>
              <a:spLocks/>
            </p:cNvSpPr>
            <p:nvPr userDrawn="1"/>
          </p:nvSpPr>
          <p:spPr bwMode="auto">
            <a:xfrm>
              <a:off x="2525" y="1247"/>
              <a:ext cx="65" cy="9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5" y="4"/>
                </a:cxn>
                <a:cxn ang="0">
                  <a:pos x="25" y="15"/>
                </a:cxn>
                <a:cxn ang="0">
                  <a:pos x="23" y="38"/>
                </a:cxn>
                <a:cxn ang="0">
                  <a:pos x="23" y="51"/>
                </a:cxn>
                <a:cxn ang="0">
                  <a:pos x="25" y="52"/>
                </a:cxn>
                <a:cxn ang="0">
                  <a:pos x="28" y="51"/>
                </a:cxn>
                <a:cxn ang="0">
                  <a:pos x="35" y="44"/>
                </a:cxn>
                <a:cxn ang="0">
                  <a:pos x="44" y="30"/>
                </a:cxn>
                <a:cxn ang="0">
                  <a:pos x="51" y="12"/>
                </a:cxn>
                <a:cxn ang="0">
                  <a:pos x="53" y="2"/>
                </a:cxn>
                <a:cxn ang="0">
                  <a:pos x="63" y="1"/>
                </a:cxn>
                <a:cxn ang="0">
                  <a:pos x="54" y="31"/>
                </a:cxn>
                <a:cxn ang="0">
                  <a:pos x="44" y="61"/>
                </a:cxn>
                <a:cxn ang="0">
                  <a:pos x="37" y="76"/>
                </a:cxn>
                <a:cxn ang="0">
                  <a:pos x="29" y="87"/>
                </a:cxn>
                <a:cxn ang="0">
                  <a:pos x="21" y="94"/>
                </a:cxn>
                <a:cxn ang="0">
                  <a:pos x="11" y="96"/>
                </a:cxn>
                <a:cxn ang="0">
                  <a:pos x="5" y="94"/>
                </a:cxn>
                <a:cxn ang="0">
                  <a:pos x="2" y="92"/>
                </a:cxn>
                <a:cxn ang="0">
                  <a:pos x="0" y="87"/>
                </a:cxn>
                <a:cxn ang="0">
                  <a:pos x="0" y="84"/>
                </a:cxn>
                <a:cxn ang="0">
                  <a:pos x="8" y="82"/>
                </a:cxn>
                <a:cxn ang="0">
                  <a:pos x="10" y="88"/>
                </a:cxn>
                <a:cxn ang="0">
                  <a:pos x="12" y="90"/>
                </a:cxn>
                <a:cxn ang="0">
                  <a:pos x="16" y="91"/>
                </a:cxn>
                <a:cxn ang="0">
                  <a:pos x="23" y="88"/>
                </a:cxn>
                <a:cxn ang="0">
                  <a:pos x="27" y="85"/>
                </a:cxn>
                <a:cxn ang="0">
                  <a:pos x="33" y="73"/>
                </a:cxn>
                <a:cxn ang="0">
                  <a:pos x="39" y="53"/>
                </a:cxn>
                <a:cxn ang="0">
                  <a:pos x="35" y="48"/>
                </a:cxn>
                <a:cxn ang="0">
                  <a:pos x="29" y="55"/>
                </a:cxn>
                <a:cxn ang="0">
                  <a:pos x="23" y="60"/>
                </a:cxn>
                <a:cxn ang="0">
                  <a:pos x="19" y="62"/>
                </a:cxn>
                <a:cxn ang="0">
                  <a:pos x="15" y="60"/>
                </a:cxn>
                <a:cxn ang="0">
                  <a:pos x="14" y="56"/>
                </a:cxn>
                <a:cxn ang="0">
                  <a:pos x="14" y="36"/>
                </a:cxn>
                <a:cxn ang="0">
                  <a:pos x="16" y="15"/>
                </a:cxn>
                <a:cxn ang="0">
                  <a:pos x="15" y="10"/>
                </a:cxn>
                <a:cxn ang="0">
                  <a:pos x="13" y="8"/>
                </a:cxn>
                <a:cxn ang="0">
                  <a:pos x="4" y="14"/>
                </a:cxn>
              </a:cxnLst>
              <a:rect l="0" t="0" r="r" b="b"/>
              <a:pathLst>
                <a:path w="63" h="96">
                  <a:moveTo>
                    <a:pt x="2" y="12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15"/>
                  </a:lnTo>
                  <a:lnTo>
                    <a:pt x="24" y="27"/>
                  </a:lnTo>
                  <a:lnTo>
                    <a:pt x="23" y="38"/>
                  </a:lnTo>
                  <a:lnTo>
                    <a:pt x="23" y="46"/>
                  </a:lnTo>
                  <a:lnTo>
                    <a:pt x="23" y="51"/>
                  </a:lnTo>
                  <a:lnTo>
                    <a:pt x="24" y="52"/>
                  </a:lnTo>
                  <a:lnTo>
                    <a:pt x="25" y="52"/>
                  </a:lnTo>
                  <a:lnTo>
                    <a:pt x="26" y="52"/>
                  </a:lnTo>
                  <a:lnTo>
                    <a:pt x="28" y="51"/>
                  </a:lnTo>
                  <a:lnTo>
                    <a:pt x="32" y="49"/>
                  </a:lnTo>
                  <a:lnTo>
                    <a:pt x="35" y="44"/>
                  </a:lnTo>
                  <a:lnTo>
                    <a:pt x="40" y="37"/>
                  </a:lnTo>
                  <a:lnTo>
                    <a:pt x="44" y="30"/>
                  </a:lnTo>
                  <a:lnTo>
                    <a:pt x="48" y="21"/>
                  </a:lnTo>
                  <a:lnTo>
                    <a:pt x="51" y="12"/>
                  </a:lnTo>
                  <a:lnTo>
                    <a:pt x="52" y="7"/>
                  </a:lnTo>
                  <a:lnTo>
                    <a:pt x="53" y="2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59" y="13"/>
                  </a:lnTo>
                  <a:lnTo>
                    <a:pt x="54" y="31"/>
                  </a:lnTo>
                  <a:lnTo>
                    <a:pt x="48" y="49"/>
                  </a:lnTo>
                  <a:lnTo>
                    <a:pt x="44" y="61"/>
                  </a:lnTo>
                  <a:lnTo>
                    <a:pt x="41" y="69"/>
                  </a:lnTo>
                  <a:lnTo>
                    <a:pt x="37" y="76"/>
                  </a:lnTo>
                  <a:lnTo>
                    <a:pt x="33" y="82"/>
                  </a:lnTo>
                  <a:lnTo>
                    <a:pt x="29" y="87"/>
                  </a:lnTo>
                  <a:lnTo>
                    <a:pt x="25" y="91"/>
                  </a:lnTo>
                  <a:lnTo>
                    <a:pt x="21" y="94"/>
                  </a:lnTo>
                  <a:lnTo>
                    <a:pt x="16" y="96"/>
                  </a:lnTo>
                  <a:lnTo>
                    <a:pt x="11" y="96"/>
                  </a:lnTo>
                  <a:lnTo>
                    <a:pt x="7" y="95"/>
                  </a:lnTo>
                  <a:lnTo>
                    <a:pt x="5" y="94"/>
                  </a:lnTo>
                  <a:lnTo>
                    <a:pt x="3" y="93"/>
                  </a:lnTo>
                  <a:lnTo>
                    <a:pt x="2" y="92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7" y="79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0" y="88"/>
                  </a:lnTo>
                  <a:lnTo>
                    <a:pt x="11" y="89"/>
                  </a:lnTo>
                  <a:lnTo>
                    <a:pt x="12" y="90"/>
                  </a:lnTo>
                  <a:lnTo>
                    <a:pt x="14" y="91"/>
                  </a:lnTo>
                  <a:lnTo>
                    <a:pt x="16" y="91"/>
                  </a:lnTo>
                  <a:lnTo>
                    <a:pt x="20" y="90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7" y="85"/>
                  </a:lnTo>
                  <a:lnTo>
                    <a:pt x="30" y="80"/>
                  </a:lnTo>
                  <a:lnTo>
                    <a:pt x="33" y="73"/>
                  </a:lnTo>
                  <a:lnTo>
                    <a:pt x="36" y="64"/>
                  </a:lnTo>
                  <a:lnTo>
                    <a:pt x="39" y="53"/>
                  </a:lnTo>
                  <a:lnTo>
                    <a:pt x="43" y="39"/>
                  </a:lnTo>
                  <a:lnTo>
                    <a:pt x="35" y="48"/>
                  </a:lnTo>
                  <a:lnTo>
                    <a:pt x="32" y="52"/>
                  </a:lnTo>
                  <a:lnTo>
                    <a:pt x="29" y="55"/>
                  </a:lnTo>
                  <a:lnTo>
                    <a:pt x="26" y="58"/>
                  </a:lnTo>
                  <a:lnTo>
                    <a:pt x="23" y="60"/>
                  </a:lnTo>
                  <a:lnTo>
                    <a:pt x="21" y="61"/>
                  </a:lnTo>
                  <a:lnTo>
                    <a:pt x="19" y="62"/>
                  </a:lnTo>
                  <a:lnTo>
                    <a:pt x="16" y="61"/>
                  </a:lnTo>
                  <a:lnTo>
                    <a:pt x="15" y="60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3" y="51"/>
                  </a:lnTo>
                  <a:lnTo>
                    <a:pt x="14" y="36"/>
                  </a:lnTo>
                  <a:lnTo>
                    <a:pt x="15" y="24"/>
                  </a:lnTo>
                  <a:lnTo>
                    <a:pt x="16" y="15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9" y="10"/>
                  </a:lnTo>
                  <a:lnTo>
                    <a:pt x="4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2" name="Freeform 120"/>
            <p:cNvSpPr>
              <a:spLocks/>
            </p:cNvSpPr>
            <p:nvPr userDrawn="1"/>
          </p:nvSpPr>
          <p:spPr bwMode="auto">
            <a:xfrm>
              <a:off x="2594" y="1247"/>
              <a:ext cx="43" cy="64"/>
            </a:xfrm>
            <a:custGeom>
              <a:avLst/>
              <a:gdLst/>
              <a:ahLst/>
              <a:cxnLst>
                <a:cxn ang="0">
                  <a:pos x="2" y="51"/>
                </a:cxn>
                <a:cxn ang="0">
                  <a:pos x="6" y="43"/>
                </a:cxn>
                <a:cxn ang="0">
                  <a:pos x="9" y="55"/>
                </a:cxn>
                <a:cxn ang="0">
                  <a:pos x="15" y="58"/>
                </a:cxn>
                <a:cxn ang="0">
                  <a:pos x="22" y="58"/>
                </a:cxn>
                <a:cxn ang="0">
                  <a:pos x="27" y="56"/>
                </a:cxn>
                <a:cxn ang="0">
                  <a:pos x="31" y="52"/>
                </a:cxn>
                <a:cxn ang="0">
                  <a:pos x="33" y="48"/>
                </a:cxn>
                <a:cxn ang="0">
                  <a:pos x="33" y="43"/>
                </a:cxn>
                <a:cxn ang="0">
                  <a:pos x="31" y="40"/>
                </a:cxn>
                <a:cxn ang="0">
                  <a:pos x="27" y="37"/>
                </a:cxn>
                <a:cxn ang="0">
                  <a:pos x="19" y="34"/>
                </a:cxn>
                <a:cxn ang="0">
                  <a:pos x="13" y="32"/>
                </a:cxn>
                <a:cxn ang="0">
                  <a:pos x="8" y="28"/>
                </a:cxn>
                <a:cxn ang="0">
                  <a:pos x="6" y="23"/>
                </a:cxn>
                <a:cxn ang="0">
                  <a:pos x="6" y="17"/>
                </a:cxn>
                <a:cxn ang="0">
                  <a:pos x="9" y="11"/>
                </a:cxn>
                <a:cxn ang="0">
                  <a:pos x="13" y="6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2" y="3"/>
                </a:cxn>
                <a:cxn ang="0">
                  <a:pos x="40" y="18"/>
                </a:cxn>
                <a:cxn ang="0">
                  <a:pos x="37" y="13"/>
                </a:cxn>
                <a:cxn ang="0">
                  <a:pos x="36" y="10"/>
                </a:cxn>
                <a:cxn ang="0">
                  <a:pos x="34" y="7"/>
                </a:cxn>
                <a:cxn ang="0">
                  <a:pos x="25" y="5"/>
                </a:cxn>
                <a:cxn ang="0">
                  <a:pos x="20" y="5"/>
                </a:cxn>
                <a:cxn ang="0">
                  <a:pos x="16" y="8"/>
                </a:cxn>
                <a:cxn ang="0">
                  <a:pos x="14" y="11"/>
                </a:cxn>
                <a:cxn ang="0">
                  <a:pos x="13" y="16"/>
                </a:cxn>
                <a:cxn ang="0">
                  <a:pos x="15" y="22"/>
                </a:cxn>
                <a:cxn ang="0">
                  <a:pos x="19" y="24"/>
                </a:cxn>
                <a:cxn ang="0">
                  <a:pos x="26" y="27"/>
                </a:cxn>
                <a:cxn ang="0">
                  <a:pos x="33" y="29"/>
                </a:cxn>
                <a:cxn ang="0">
                  <a:pos x="37" y="32"/>
                </a:cxn>
                <a:cxn ang="0">
                  <a:pos x="40" y="35"/>
                </a:cxn>
                <a:cxn ang="0">
                  <a:pos x="41" y="40"/>
                </a:cxn>
                <a:cxn ang="0">
                  <a:pos x="40" y="47"/>
                </a:cxn>
                <a:cxn ang="0">
                  <a:pos x="37" y="53"/>
                </a:cxn>
                <a:cxn ang="0">
                  <a:pos x="33" y="56"/>
                </a:cxn>
                <a:cxn ang="0">
                  <a:pos x="29" y="59"/>
                </a:cxn>
                <a:cxn ang="0">
                  <a:pos x="18" y="63"/>
                </a:cxn>
                <a:cxn ang="0">
                  <a:pos x="6" y="62"/>
                </a:cxn>
                <a:cxn ang="0">
                  <a:pos x="0" y="60"/>
                </a:cxn>
              </a:cxnLst>
              <a:rect l="0" t="0" r="r" b="b"/>
              <a:pathLst>
                <a:path w="42" h="63">
                  <a:moveTo>
                    <a:pt x="0" y="60"/>
                  </a:moveTo>
                  <a:lnTo>
                    <a:pt x="2" y="51"/>
                  </a:lnTo>
                  <a:lnTo>
                    <a:pt x="3" y="43"/>
                  </a:lnTo>
                  <a:lnTo>
                    <a:pt x="6" y="43"/>
                  </a:lnTo>
                  <a:lnTo>
                    <a:pt x="6" y="53"/>
                  </a:lnTo>
                  <a:lnTo>
                    <a:pt x="9" y="55"/>
                  </a:lnTo>
                  <a:lnTo>
                    <a:pt x="12" y="57"/>
                  </a:lnTo>
                  <a:lnTo>
                    <a:pt x="15" y="58"/>
                  </a:lnTo>
                  <a:lnTo>
                    <a:pt x="19" y="58"/>
                  </a:lnTo>
                  <a:lnTo>
                    <a:pt x="22" y="58"/>
                  </a:lnTo>
                  <a:lnTo>
                    <a:pt x="24" y="57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3" y="43"/>
                  </a:lnTo>
                  <a:lnTo>
                    <a:pt x="32" y="41"/>
                  </a:lnTo>
                  <a:lnTo>
                    <a:pt x="31" y="40"/>
                  </a:lnTo>
                  <a:lnTo>
                    <a:pt x="29" y="38"/>
                  </a:lnTo>
                  <a:lnTo>
                    <a:pt x="27" y="37"/>
                  </a:lnTo>
                  <a:lnTo>
                    <a:pt x="25" y="36"/>
                  </a:lnTo>
                  <a:lnTo>
                    <a:pt x="19" y="34"/>
                  </a:lnTo>
                  <a:lnTo>
                    <a:pt x="18" y="34"/>
                  </a:lnTo>
                  <a:lnTo>
                    <a:pt x="13" y="32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7" y="26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7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2" y="3"/>
                  </a:lnTo>
                  <a:lnTo>
                    <a:pt x="41" y="10"/>
                  </a:lnTo>
                  <a:lnTo>
                    <a:pt x="40" y="18"/>
                  </a:lnTo>
                  <a:lnTo>
                    <a:pt x="37" y="18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0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4" y="26"/>
                  </a:lnTo>
                  <a:lnTo>
                    <a:pt x="26" y="27"/>
                  </a:lnTo>
                  <a:lnTo>
                    <a:pt x="30" y="28"/>
                  </a:lnTo>
                  <a:lnTo>
                    <a:pt x="33" y="29"/>
                  </a:lnTo>
                  <a:lnTo>
                    <a:pt x="35" y="30"/>
                  </a:lnTo>
                  <a:lnTo>
                    <a:pt x="37" y="32"/>
                  </a:lnTo>
                  <a:lnTo>
                    <a:pt x="39" y="33"/>
                  </a:lnTo>
                  <a:lnTo>
                    <a:pt x="40" y="35"/>
                  </a:lnTo>
                  <a:lnTo>
                    <a:pt x="41" y="38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0" y="47"/>
                  </a:lnTo>
                  <a:lnTo>
                    <a:pt x="39" y="49"/>
                  </a:lnTo>
                  <a:lnTo>
                    <a:pt x="37" y="53"/>
                  </a:lnTo>
                  <a:lnTo>
                    <a:pt x="35" y="54"/>
                  </a:lnTo>
                  <a:lnTo>
                    <a:pt x="33" y="56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4" y="61"/>
                  </a:lnTo>
                  <a:lnTo>
                    <a:pt x="18" y="63"/>
                  </a:lnTo>
                  <a:lnTo>
                    <a:pt x="13" y="63"/>
                  </a:lnTo>
                  <a:lnTo>
                    <a:pt x="6" y="62"/>
                  </a:lnTo>
                  <a:lnTo>
                    <a:pt x="3" y="6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3" name="Freeform 121"/>
            <p:cNvSpPr>
              <a:spLocks/>
            </p:cNvSpPr>
            <p:nvPr userDrawn="1"/>
          </p:nvSpPr>
          <p:spPr bwMode="auto">
            <a:xfrm>
              <a:off x="2651" y="1223"/>
              <a:ext cx="34" cy="88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0" y="33"/>
                </a:cxn>
                <a:cxn ang="0">
                  <a:pos x="0" y="31"/>
                </a:cxn>
                <a:cxn ang="0">
                  <a:pos x="7" y="28"/>
                </a:cxn>
                <a:cxn ang="0">
                  <a:pos x="12" y="26"/>
                </a:cxn>
                <a:cxn ang="0">
                  <a:pos x="14" y="13"/>
                </a:cxn>
                <a:cxn ang="0">
                  <a:pos x="15" y="4"/>
                </a:cxn>
                <a:cxn ang="0">
                  <a:pos x="19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4" y="9"/>
                </a:cxn>
                <a:cxn ang="0">
                  <a:pos x="20" y="27"/>
                </a:cxn>
                <a:cxn ang="0">
                  <a:pos x="26" y="27"/>
                </a:cxn>
                <a:cxn ang="0">
                  <a:pos x="34" y="26"/>
                </a:cxn>
                <a:cxn ang="0">
                  <a:pos x="33" y="29"/>
                </a:cxn>
                <a:cxn ang="0">
                  <a:pos x="33" y="33"/>
                </a:cxn>
                <a:cxn ang="0">
                  <a:pos x="19" y="33"/>
                </a:cxn>
                <a:cxn ang="0">
                  <a:pos x="16" y="49"/>
                </a:cxn>
                <a:cxn ang="0">
                  <a:pos x="15" y="54"/>
                </a:cxn>
                <a:cxn ang="0">
                  <a:pos x="13" y="66"/>
                </a:cxn>
                <a:cxn ang="0">
                  <a:pos x="12" y="73"/>
                </a:cxn>
                <a:cxn ang="0">
                  <a:pos x="13" y="75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9" y="74"/>
                </a:cxn>
                <a:cxn ang="0">
                  <a:pos x="22" y="72"/>
                </a:cxn>
                <a:cxn ang="0">
                  <a:pos x="27" y="68"/>
                </a:cxn>
                <a:cxn ang="0">
                  <a:pos x="28" y="71"/>
                </a:cxn>
                <a:cxn ang="0">
                  <a:pos x="21" y="77"/>
                </a:cxn>
                <a:cxn ang="0">
                  <a:pos x="15" y="81"/>
                </a:cxn>
                <a:cxn ang="0">
                  <a:pos x="12" y="82"/>
                </a:cxn>
                <a:cxn ang="0">
                  <a:pos x="10" y="83"/>
                </a:cxn>
                <a:cxn ang="0">
                  <a:pos x="6" y="84"/>
                </a:cxn>
                <a:cxn ang="0">
                  <a:pos x="4" y="84"/>
                </a:cxn>
                <a:cxn ang="0">
                  <a:pos x="2" y="83"/>
                </a:cxn>
                <a:cxn ang="0">
                  <a:pos x="2" y="82"/>
                </a:cxn>
                <a:cxn ang="0">
                  <a:pos x="1" y="80"/>
                </a:cxn>
                <a:cxn ang="0">
                  <a:pos x="2" y="75"/>
                </a:cxn>
                <a:cxn ang="0">
                  <a:pos x="4" y="66"/>
                </a:cxn>
                <a:cxn ang="0">
                  <a:pos x="6" y="56"/>
                </a:cxn>
                <a:cxn ang="0">
                  <a:pos x="10" y="33"/>
                </a:cxn>
              </a:cxnLst>
              <a:rect l="0" t="0" r="r" b="b"/>
              <a:pathLst>
                <a:path w="34" h="84">
                  <a:moveTo>
                    <a:pt x="10" y="33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7" y="28"/>
                  </a:lnTo>
                  <a:lnTo>
                    <a:pt x="12" y="26"/>
                  </a:lnTo>
                  <a:lnTo>
                    <a:pt x="14" y="13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4" y="9"/>
                  </a:lnTo>
                  <a:lnTo>
                    <a:pt x="20" y="27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16" y="49"/>
                  </a:lnTo>
                  <a:lnTo>
                    <a:pt x="15" y="54"/>
                  </a:lnTo>
                  <a:lnTo>
                    <a:pt x="13" y="66"/>
                  </a:lnTo>
                  <a:lnTo>
                    <a:pt x="12" y="73"/>
                  </a:lnTo>
                  <a:lnTo>
                    <a:pt x="13" y="75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4"/>
                  </a:lnTo>
                  <a:lnTo>
                    <a:pt x="22" y="72"/>
                  </a:lnTo>
                  <a:lnTo>
                    <a:pt x="27" y="68"/>
                  </a:lnTo>
                  <a:lnTo>
                    <a:pt x="28" y="71"/>
                  </a:lnTo>
                  <a:lnTo>
                    <a:pt x="21" y="77"/>
                  </a:lnTo>
                  <a:lnTo>
                    <a:pt x="15" y="81"/>
                  </a:lnTo>
                  <a:lnTo>
                    <a:pt x="12" y="82"/>
                  </a:lnTo>
                  <a:lnTo>
                    <a:pt x="10" y="83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2" y="83"/>
                  </a:lnTo>
                  <a:lnTo>
                    <a:pt x="2" y="82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4" name="Freeform 122"/>
            <p:cNvSpPr>
              <a:spLocks noEditPoints="1"/>
            </p:cNvSpPr>
            <p:nvPr userDrawn="1"/>
          </p:nvSpPr>
          <p:spPr bwMode="auto">
            <a:xfrm>
              <a:off x="2690" y="1247"/>
              <a:ext cx="47" cy="64"/>
            </a:xfrm>
            <a:custGeom>
              <a:avLst/>
              <a:gdLst/>
              <a:ahLst/>
              <a:cxnLst>
                <a:cxn ang="0">
                  <a:pos x="17" y="30"/>
                </a:cxn>
                <a:cxn ang="0">
                  <a:pos x="26" y="26"/>
                </a:cxn>
                <a:cxn ang="0">
                  <a:pos x="32" y="21"/>
                </a:cxn>
                <a:cxn ang="0">
                  <a:pos x="36" y="15"/>
                </a:cxn>
                <a:cxn ang="0">
                  <a:pos x="36" y="9"/>
                </a:cxn>
                <a:cxn ang="0">
                  <a:pos x="32" y="5"/>
                </a:cxn>
                <a:cxn ang="0">
                  <a:pos x="26" y="5"/>
                </a:cxn>
                <a:cxn ang="0">
                  <a:pos x="21" y="9"/>
                </a:cxn>
                <a:cxn ang="0">
                  <a:pos x="16" y="15"/>
                </a:cxn>
                <a:cxn ang="0">
                  <a:pos x="13" y="25"/>
                </a:cxn>
                <a:cxn ang="0">
                  <a:pos x="40" y="51"/>
                </a:cxn>
                <a:cxn ang="0">
                  <a:pos x="27" y="60"/>
                </a:cxn>
                <a:cxn ang="0">
                  <a:pos x="14" y="63"/>
                </a:cxn>
                <a:cxn ang="0">
                  <a:pos x="7" y="62"/>
                </a:cxn>
                <a:cxn ang="0">
                  <a:pos x="3" y="59"/>
                </a:cxn>
                <a:cxn ang="0">
                  <a:pos x="0" y="54"/>
                </a:cxn>
                <a:cxn ang="0">
                  <a:pos x="0" y="47"/>
                </a:cxn>
                <a:cxn ang="0">
                  <a:pos x="0" y="37"/>
                </a:cxn>
                <a:cxn ang="0">
                  <a:pos x="3" y="28"/>
                </a:cxn>
                <a:cxn ang="0">
                  <a:pos x="8" y="16"/>
                </a:cxn>
                <a:cxn ang="0">
                  <a:pos x="13" y="10"/>
                </a:cxn>
                <a:cxn ang="0">
                  <a:pos x="22" y="4"/>
                </a:cxn>
                <a:cxn ang="0">
                  <a:pos x="29" y="1"/>
                </a:cxn>
                <a:cxn ang="0">
                  <a:pos x="34" y="0"/>
                </a:cxn>
                <a:cxn ang="0">
                  <a:pos x="41" y="2"/>
                </a:cxn>
                <a:cxn ang="0">
                  <a:pos x="44" y="4"/>
                </a:cxn>
                <a:cxn ang="0">
                  <a:pos x="45" y="8"/>
                </a:cxn>
                <a:cxn ang="0">
                  <a:pos x="45" y="14"/>
                </a:cxn>
                <a:cxn ang="0">
                  <a:pos x="41" y="21"/>
                </a:cxn>
                <a:cxn ang="0">
                  <a:pos x="33" y="27"/>
                </a:cxn>
                <a:cxn ang="0">
                  <a:pos x="19" y="32"/>
                </a:cxn>
                <a:cxn ang="0">
                  <a:pos x="10" y="40"/>
                </a:cxn>
                <a:cxn ang="0">
                  <a:pos x="10" y="50"/>
                </a:cxn>
                <a:cxn ang="0">
                  <a:pos x="13" y="55"/>
                </a:cxn>
                <a:cxn ang="0">
                  <a:pos x="19" y="57"/>
                </a:cxn>
                <a:cxn ang="0">
                  <a:pos x="29" y="55"/>
                </a:cxn>
                <a:cxn ang="0">
                  <a:pos x="40" y="48"/>
                </a:cxn>
              </a:cxnLst>
              <a:rect l="0" t="0" r="r" b="b"/>
              <a:pathLst>
                <a:path w="45" h="63">
                  <a:moveTo>
                    <a:pt x="11" y="31"/>
                  </a:moveTo>
                  <a:lnTo>
                    <a:pt x="17" y="30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1"/>
                  </a:lnTo>
                  <a:lnTo>
                    <a:pt x="34" y="18"/>
                  </a:lnTo>
                  <a:lnTo>
                    <a:pt x="36" y="15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2"/>
                  </a:lnTo>
                  <a:lnTo>
                    <a:pt x="16" y="15"/>
                  </a:lnTo>
                  <a:lnTo>
                    <a:pt x="14" y="20"/>
                  </a:lnTo>
                  <a:lnTo>
                    <a:pt x="13" y="25"/>
                  </a:lnTo>
                  <a:lnTo>
                    <a:pt x="11" y="31"/>
                  </a:lnTo>
                  <a:close/>
                  <a:moveTo>
                    <a:pt x="40" y="51"/>
                  </a:moveTo>
                  <a:lnTo>
                    <a:pt x="34" y="56"/>
                  </a:lnTo>
                  <a:lnTo>
                    <a:pt x="27" y="60"/>
                  </a:lnTo>
                  <a:lnTo>
                    <a:pt x="20" y="63"/>
                  </a:lnTo>
                  <a:lnTo>
                    <a:pt x="14" y="63"/>
                  </a:lnTo>
                  <a:lnTo>
                    <a:pt x="10" y="63"/>
                  </a:lnTo>
                  <a:lnTo>
                    <a:pt x="7" y="62"/>
                  </a:lnTo>
                  <a:lnTo>
                    <a:pt x="5" y="61"/>
                  </a:lnTo>
                  <a:lnTo>
                    <a:pt x="3" y="59"/>
                  </a:lnTo>
                  <a:lnTo>
                    <a:pt x="2" y="57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2" y="3"/>
                  </a:lnTo>
                  <a:lnTo>
                    <a:pt x="44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3" y="18"/>
                  </a:lnTo>
                  <a:lnTo>
                    <a:pt x="41" y="21"/>
                  </a:lnTo>
                  <a:lnTo>
                    <a:pt x="37" y="24"/>
                  </a:lnTo>
                  <a:lnTo>
                    <a:pt x="33" y="27"/>
                  </a:lnTo>
                  <a:lnTo>
                    <a:pt x="27" y="29"/>
                  </a:lnTo>
                  <a:lnTo>
                    <a:pt x="19" y="32"/>
                  </a:lnTo>
                  <a:lnTo>
                    <a:pt x="11" y="35"/>
                  </a:lnTo>
                  <a:lnTo>
                    <a:pt x="10" y="40"/>
                  </a:lnTo>
                  <a:lnTo>
                    <a:pt x="9" y="45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3" y="55"/>
                  </a:lnTo>
                  <a:lnTo>
                    <a:pt x="15" y="56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29" y="55"/>
                  </a:lnTo>
                  <a:lnTo>
                    <a:pt x="35" y="52"/>
                  </a:lnTo>
                  <a:lnTo>
                    <a:pt x="40" y="48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5" name="Freeform 123"/>
            <p:cNvSpPr>
              <a:spLocks/>
            </p:cNvSpPr>
            <p:nvPr userDrawn="1"/>
          </p:nvSpPr>
          <p:spPr bwMode="auto">
            <a:xfrm>
              <a:off x="2744" y="1247"/>
              <a:ext cx="91" cy="64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11" y="18"/>
                </a:cxn>
                <a:cxn ang="0">
                  <a:pos x="12" y="9"/>
                </a:cxn>
                <a:cxn ang="0">
                  <a:pos x="10" y="8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30" y="10"/>
                </a:cxn>
                <a:cxn ang="0">
                  <a:pos x="39" y="4"/>
                </a:cxn>
                <a:cxn ang="0">
                  <a:pos x="47" y="0"/>
                </a:cxn>
                <a:cxn ang="0">
                  <a:pos x="52" y="0"/>
                </a:cxn>
                <a:cxn ang="0">
                  <a:pos x="54" y="2"/>
                </a:cxn>
                <a:cxn ang="0">
                  <a:pos x="53" y="11"/>
                </a:cxn>
                <a:cxn ang="0">
                  <a:pos x="54" y="19"/>
                </a:cxn>
                <a:cxn ang="0">
                  <a:pos x="63" y="10"/>
                </a:cxn>
                <a:cxn ang="0">
                  <a:pos x="72" y="4"/>
                </a:cxn>
                <a:cxn ang="0">
                  <a:pos x="80" y="0"/>
                </a:cxn>
                <a:cxn ang="0">
                  <a:pos x="85" y="0"/>
                </a:cxn>
                <a:cxn ang="0">
                  <a:pos x="87" y="2"/>
                </a:cxn>
                <a:cxn ang="0">
                  <a:pos x="87" y="6"/>
                </a:cxn>
                <a:cxn ang="0">
                  <a:pos x="83" y="23"/>
                </a:cxn>
                <a:cxn ang="0">
                  <a:pos x="77" y="45"/>
                </a:cxn>
                <a:cxn ang="0">
                  <a:pos x="77" y="53"/>
                </a:cxn>
                <a:cxn ang="0">
                  <a:pos x="80" y="53"/>
                </a:cxn>
                <a:cxn ang="0">
                  <a:pos x="85" y="51"/>
                </a:cxn>
                <a:cxn ang="0">
                  <a:pos x="89" y="51"/>
                </a:cxn>
                <a:cxn ang="0">
                  <a:pos x="78" y="59"/>
                </a:cxn>
                <a:cxn ang="0">
                  <a:pos x="70" y="61"/>
                </a:cxn>
                <a:cxn ang="0">
                  <a:pos x="67" y="60"/>
                </a:cxn>
                <a:cxn ang="0">
                  <a:pos x="66" y="57"/>
                </a:cxn>
                <a:cxn ang="0">
                  <a:pos x="68" y="46"/>
                </a:cxn>
                <a:cxn ang="0">
                  <a:pos x="73" y="29"/>
                </a:cxn>
                <a:cxn ang="0">
                  <a:pos x="76" y="10"/>
                </a:cxn>
                <a:cxn ang="0">
                  <a:pos x="74" y="8"/>
                </a:cxn>
                <a:cxn ang="0">
                  <a:pos x="70" y="9"/>
                </a:cxn>
                <a:cxn ang="0">
                  <a:pos x="61" y="16"/>
                </a:cxn>
                <a:cxn ang="0">
                  <a:pos x="54" y="25"/>
                </a:cxn>
                <a:cxn ang="0">
                  <a:pos x="50" y="31"/>
                </a:cxn>
                <a:cxn ang="0">
                  <a:pos x="47" y="39"/>
                </a:cxn>
                <a:cxn ang="0">
                  <a:pos x="43" y="59"/>
                </a:cxn>
                <a:cxn ang="0">
                  <a:pos x="35" y="61"/>
                </a:cxn>
                <a:cxn ang="0">
                  <a:pos x="37" y="44"/>
                </a:cxn>
                <a:cxn ang="0">
                  <a:pos x="43" y="18"/>
                </a:cxn>
                <a:cxn ang="0">
                  <a:pos x="43" y="9"/>
                </a:cxn>
                <a:cxn ang="0">
                  <a:pos x="41" y="8"/>
                </a:cxn>
                <a:cxn ang="0">
                  <a:pos x="38" y="9"/>
                </a:cxn>
                <a:cxn ang="0">
                  <a:pos x="31" y="14"/>
                </a:cxn>
                <a:cxn ang="0">
                  <a:pos x="25" y="21"/>
                </a:cxn>
                <a:cxn ang="0">
                  <a:pos x="19" y="32"/>
                </a:cxn>
                <a:cxn ang="0">
                  <a:pos x="14" y="47"/>
                </a:cxn>
                <a:cxn ang="0">
                  <a:pos x="7" y="60"/>
                </a:cxn>
                <a:cxn ang="0">
                  <a:pos x="2" y="60"/>
                </a:cxn>
              </a:cxnLst>
              <a:rect l="0" t="0" r="r" b="b"/>
              <a:pathLst>
                <a:path w="89" h="61">
                  <a:moveTo>
                    <a:pt x="2" y="60"/>
                  </a:moveTo>
                  <a:lnTo>
                    <a:pt x="6" y="43"/>
                  </a:lnTo>
                  <a:lnTo>
                    <a:pt x="9" y="29"/>
                  </a:lnTo>
                  <a:lnTo>
                    <a:pt x="11" y="18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6" y="9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2" y="11"/>
                  </a:lnTo>
                  <a:lnTo>
                    <a:pt x="19" y="25"/>
                  </a:lnTo>
                  <a:lnTo>
                    <a:pt x="22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5" y="7"/>
                  </a:lnTo>
                  <a:lnTo>
                    <a:pt x="39" y="4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53" y="11"/>
                  </a:lnTo>
                  <a:lnTo>
                    <a:pt x="50" y="25"/>
                  </a:lnTo>
                  <a:lnTo>
                    <a:pt x="54" y="19"/>
                  </a:lnTo>
                  <a:lnTo>
                    <a:pt x="58" y="15"/>
                  </a:lnTo>
                  <a:lnTo>
                    <a:pt x="63" y="10"/>
                  </a:lnTo>
                  <a:lnTo>
                    <a:pt x="67" y="7"/>
                  </a:lnTo>
                  <a:lnTo>
                    <a:pt x="72" y="4"/>
                  </a:lnTo>
                  <a:lnTo>
                    <a:pt x="76" y="1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2"/>
                  </a:lnTo>
                  <a:lnTo>
                    <a:pt x="87" y="3"/>
                  </a:lnTo>
                  <a:lnTo>
                    <a:pt x="87" y="6"/>
                  </a:lnTo>
                  <a:lnTo>
                    <a:pt x="86" y="10"/>
                  </a:lnTo>
                  <a:lnTo>
                    <a:pt x="83" y="23"/>
                  </a:lnTo>
                  <a:lnTo>
                    <a:pt x="80" y="34"/>
                  </a:lnTo>
                  <a:lnTo>
                    <a:pt x="77" y="45"/>
                  </a:lnTo>
                  <a:lnTo>
                    <a:pt x="76" y="50"/>
                  </a:lnTo>
                  <a:lnTo>
                    <a:pt x="77" y="53"/>
                  </a:lnTo>
                  <a:lnTo>
                    <a:pt x="78" y="54"/>
                  </a:lnTo>
                  <a:lnTo>
                    <a:pt x="80" y="53"/>
                  </a:lnTo>
                  <a:lnTo>
                    <a:pt x="82" y="52"/>
                  </a:lnTo>
                  <a:lnTo>
                    <a:pt x="85" y="51"/>
                  </a:lnTo>
                  <a:lnTo>
                    <a:pt x="88" y="48"/>
                  </a:lnTo>
                  <a:lnTo>
                    <a:pt x="89" y="51"/>
                  </a:lnTo>
                  <a:lnTo>
                    <a:pt x="83" y="55"/>
                  </a:lnTo>
                  <a:lnTo>
                    <a:pt x="78" y="59"/>
                  </a:lnTo>
                  <a:lnTo>
                    <a:pt x="73" y="61"/>
                  </a:lnTo>
                  <a:lnTo>
                    <a:pt x="70" y="61"/>
                  </a:lnTo>
                  <a:lnTo>
                    <a:pt x="68" y="61"/>
                  </a:lnTo>
                  <a:lnTo>
                    <a:pt x="67" y="60"/>
                  </a:lnTo>
                  <a:lnTo>
                    <a:pt x="66" y="59"/>
                  </a:lnTo>
                  <a:lnTo>
                    <a:pt x="66" y="57"/>
                  </a:lnTo>
                  <a:lnTo>
                    <a:pt x="66" y="53"/>
                  </a:lnTo>
                  <a:lnTo>
                    <a:pt x="68" y="46"/>
                  </a:lnTo>
                  <a:lnTo>
                    <a:pt x="70" y="39"/>
                  </a:lnTo>
                  <a:lnTo>
                    <a:pt x="73" y="29"/>
                  </a:lnTo>
                  <a:lnTo>
                    <a:pt x="75" y="17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9"/>
                  </a:lnTo>
                  <a:lnTo>
                    <a:pt x="66" y="12"/>
                  </a:lnTo>
                  <a:lnTo>
                    <a:pt x="61" y="16"/>
                  </a:lnTo>
                  <a:lnTo>
                    <a:pt x="56" y="22"/>
                  </a:lnTo>
                  <a:lnTo>
                    <a:pt x="54" y="25"/>
                  </a:lnTo>
                  <a:lnTo>
                    <a:pt x="52" y="28"/>
                  </a:lnTo>
                  <a:lnTo>
                    <a:pt x="50" y="31"/>
                  </a:lnTo>
                  <a:lnTo>
                    <a:pt x="49" y="35"/>
                  </a:lnTo>
                  <a:lnTo>
                    <a:pt x="47" y="39"/>
                  </a:lnTo>
                  <a:lnTo>
                    <a:pt x="46" y="45"/>
                  </a:lnTo>
                  <a:lnTo>
                    <a:pt x="43" y="59"/>
                  </a:lnTo>
                  <a:lnTo>
                    <a:pt x="38" y="60"/>
                  </a:lnTo>
                  <a:lnTo>
                    <a:pt x="35" y="61"/>
                  </a:lnTo>
                  <a:lnTo>
                    <a:pt x="33" y="60"/>
                  </a:lnTo>
                  <a:lnTo>
                    <a:pt x="37" y="44"/>
                  </a:lnTo>
                  <a:lnTo>
                    <a:pt x="41" y="30"/>
                  </a:lnTo>
                  <a:lnTo>
                    <a:pt x="43" y="18"/>
                  </a:lnTo>
                  <a:lnTo>
                    <a:pt x="44" y="12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38" y="9"/>
                  </a:lnTo>
                  <a:lnTo>
                    <a:pt x="34" y="12"/>
                  </a:lnTo>
                  <a:lnTo>
                    <a:pt x="31" y="14"/>
                  </a:lnTo>
                  <a:lnTo>
                    <a:pt x="29" y="16"/>
                  </a:lnTo>
                  <a:lnTo>
                    <a:pt x="25" y="21"/>
                  </a:lnTo>
                  <a:lnTo>
                    <a:pt x="20" y="28"/>
                  </a:lnTo>
                  <a:lnTo>
                    <a:pt x="19" y="32"/>
                  </a:lnTo>
                  <a:lnTo>
                    <a:pt x="17" y="36"/>
                  </a:lnTo>
                  <a:lnTo>
                    <a:pt x="14" y="47"/>
                  </a:lnTo>
                  <a:lnTo>
                    <a:pt x="11" y="59"/>
                  </a:lnTo>
                  <a:lnTo>
                    <a:pt x="7" y="60"/>
                  </a:lnTo>
                  <a:lnTo>
                    <a:pt x="3" y="61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6" name="Freeform 124"/>
            <p:cNvSpPr>
              <a:spLocks/>
            </p:cNvSpPr>
            <p:nvPr userDrawn="1"/>
          </p:nvSpPr>
          <p:spPr bwMode="auto">
            <a:xfrm>
              <a:off x="2844" y="1247"/>
              <a:ext cx="45" cy="64"/>
            </a:xfrm>
            <a:custGeom>
              <a:avLst/>
              <a:gdLst/>
              <a:ahLst/>
              <a:cxnLst>
                <a:cxn ang="0">
                  <a:pos x="2" y="51"/>
                </a:cxn>
                <a:cxn ang="0">
                  <a:pos x="6" y="43"/>
                </a:cxn>
                <a:cxn ang="0">
                  <a:pos x="8" y="55"/>
                </a:cxn>
                <a:cxn ang="0">
                  <a:pos x="15" y="58"/>
                </a:cxn>
                <a:cxn ang="0">
                  <a:pos x="21" y="58"/>
                </a:cxn>
                <a:cxn ang="0">
                  <a:pos x="27" y="56"/>
                </a:cxn>
                <a:cxn ang="0">
                  <a:pos x="31" y="52"/>
                </a:cxn>
                <a:cxn ang="0">
                  <a:pos x="33" y="48"/>
                </a:cxn>
                <a:cxn ang="0">
                  <a:pos x="33" y="43"/>
                </a:cxn>
                <a:cxn ang="0">
                  <a:pos x="32" y="40"/>
                </a:cxn>
                <a:cxn ang="0">
                  <a:pos x="28" y="37"/>
                </a:cxn>
                <a:cxn ang="0">
                  <a:pos x="18" y="34"/>
                </a:cxn>
                <a:cxn ang="0">
                  <a:pos x="9" y="29"/>
                </a:cxn>
                <a:cxn ang="0">
                  <a:pos x="6" y="26"/>
                </a:cxn>
                <a:cxn ang="0">
                  <a:pos x="5" y="21"/>
                </a:cxn>
                <a:cxn ang="0">
                  <a:pos x="7" y="13"/>
                </a:cxn>
                <a:cxn ang="0">
                  <a:pos x="9" y="9"/>
                </a:cxn>
                <a:cxn ang="0">
                  <a:pos x="16" y="3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0" y="1"/>
                </a:cxn>
                <a:cxn ang="0">
                  <a:pos x="41" y="10"/>
                </a:cxn>
                <a:cxn ang="0">
                  <a:pos x="38" y="18"/>
                </a:cxn>
                <a:cxn ang="0">
                  <a:pos x="37" y="11"/>
                </a:cxn>
                <a:cxn ang="0">
                  <a:pos x="36" y="8"/>
                </a:cxn>
                <a:cxn ang="0">
                  <a:pos x="31" y="5"/>
                </a:cxn>
                <a:cxn ang="0">
                  <a:pos x="22" y="5"/>
                </a:cxn>
                <a:cxn ang="0">
                  <a:pos x="18" y="6"/>
                </a:cxn>
                <a:cxn ang="0">
                  <a:pos x="14" y="9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16" y="23"/>
                </a:cxn>
                <a:cxn ang="0">
                  <a:pos x="25" y="26"/>
                </a:cxn>
                <a:cxn ang="0">
                  <a:pos x="31" y="28"/>
                </a:cxn>
                <a:cxn ang="0">
                  <a:pos x="36" y="30"/>
                </a:cxn>
                <a:cxn ang="0">
                  <a:pos x="40" y="33"/>
                </a:cxn>
                <a:cxn ang="0">
                  <a:pos x="42" y="38"/>
                </a:cxn>
                <a:cxn ang="0">
                  <a:pos x="41" y="44"/>
                </a:cxn>
                <a:cxn ang="0">
                  <a:pos x="40" y="49"/>
                </a:cxn>
                <a:cxn ang="0">
                  <a:pos x="36" y="54"/>
                </a:cxn>
                <a:cxn ang="0">
                  <a:pos x="31" y="58"/>
                </a:cxn>
                <a:cxn ang="0">
                  <a:pos x="24" y="61"/>
                </a:cxn>
                <a:cxn ang="0">
                  <a:pos x="12" y="63"/>
                </a:cxn>
                <a:cxn ang="0">
                  <a:pos x="3" y="61"/>
                </a:cxn>
              </a:cxnLst>
              <a:rect l="0" t="0" r="r" b="b"/>
              <a:pathLst>
                <a:path w="43" h="63">
                  <a:moveTo>
                    <a:pt x="0" y="60"/>
                  </a:moveTo>
                  <a:lnTo>
                    <a:pt x="2" y="51"/>
                  </a:lnTo>
                  <a:lnTo>
                    <a:pt x="3" y="43"/>
                  </a:lnTo>
                  <a:lnTo>
                    <a:pt x="6" y="43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11" y="57"/>
                  </a:lnTo>
                  <a:lnTo>
                    <a:pt x="15" y="58"/>
                  </a:lnTo>
                  <a:lnTo>
                    <a:pt x="18" y="58"/>
                  </a:lnTo>
                  <a:lnTo>
                    <a:pt x="21" y="58"/>
                  </a:lnTo>
                  <a:lnTo>
                    <a:pt x="25" y="57"/>
                  </a:lnTo>
                  <a:lnTo>
                    <a:pt x="27" y="56"/>
                  </a:lnTo>
                  <a:lnTo>
                    <a:pt x="30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4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8" y="37"/>
                  </a:lnTo>
                  <a:lnTo>
                    <a:pt x="26" y="36"/>
                  </a:lnTo>
                  <a:lnTo>
                    <a:pt x="18" y="34"/>
                  </a:lnTo>
                  <a:lnTo>
                    <a:pt x="12" y="32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5" y="21"/>
                  </a:lnTo>
                  <a:lnTo>
                    <a:pt x="6" y="17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1" y="10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8" y="13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3" y="19"/>
                  </a:lnTo>
                  <a:lnTo>
                    <a:pt x="15" y="22"/>
                  </a:lnTo>
                  <a:lnTo>
                    <a:pt x="16" y="23"/>
                  </a:lnTo>
                  <a:lnTo>
                    <a:pt x="18" y="24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31" y="28"/>
                  </a:lnTo>
                  <a:lnTo>
                    <a:pt x="34" y="29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1" y="35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53"/>
                  </a:lnTo>
                  <a:lnTo>
                    <a:pt x="36" y="54"/>
                  </a:lnTo>
                  <a:lnTo>
                    <a:pt x="34" y="56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4" y="61"/>
                  </a:lnTo>
                  <a:lnTo>
                    <a:pt x="18" y="63"/>
                  </a:lnTo>
                  <a:lnTo>
                    <a:pt x="12" y="63"/>
                  </a:lnTo>
                  <a:lnTo>
                    <a:pt x="6" y="62"/>
                  </a:lnTo>
                  <a:lnTo>
                    <a:pt x="3" y="6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7" name="Freeform 125"/>
            <p:cNvSpPr>
              <a:spLocks/>
            </p:cNvSpPr>
            <p:nvPr userDrawn="1"/>
          </p:nvSpPr>
          <p:spPr bwMode="auto">
            <a:xfrm>
              <a:off x="2932" y="1217"/>
              <a:ext cx="65" cy="91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0" y="86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1"/>
                </a:cxn>
                <a:cxn ang="0">
                  <a:pos x="8" y="78"/>
                </a:cxn>
                <a:cxn ang="0">
                  <a:pos x="11" y="66"/>
                </a:cxn>
                <a:cxn ang="0">
                  <a:pos x="11" y="62"/>
                </a:cxn>
                <a:cxn ang="0">
                  <a:pos x="16" y="36"/>
                </a:cxn>
                <a:cxn ang="0">
                  <a:pos x="16" y="34"/>
                </a:cxn>
                <a:cxn ang="0">
                  <a:pos x="19" y="16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9" y="5"/>
                </a:cxn>
                <a:cxn ang="0">
                  <a:pos x="16" y="4"/>
                </a:cxn>
                <a:cxn ang="0">
                  <a:pos x="13" y="3"/>
                </a:cxn>
                <a:cxn ang="0">
                  <a:pos x="9" y="3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36" y="0"/>
                </a:cxn>
                <a:cxn ang="0">
                  <a:pos x="43" y="0"/>
                </a:cxn>
                <a:cxn ang="0">
                  <a:pos x="42" y="3"/>
                </a:cxn>
                <a:cxn ang="0">
                  <a:pos x="39" y="3"/>
                </a:cxn>
                <a:cxn ang="0">
                  <a:pos x="36" y="4"/>
                </a:cxn>
                <a:cxn ang="0">
                  <a:pos x="34" y="4"/>
                </a:cxn>
                <a:cxn ang="0">
                  <a:pos x="32" y="6"/>
                </a:cxn>
                <a:cxn ang="0">
                  <a:pos x="31" y="7"/>
                </a:cxn>
                <a:cxn ang="0">
                  <a:pos x="29" y="17"/>
                </a:cxn>
                <a:cxn ang="0">
                  <a:pos x="26" y="35"/>
                </a:cxn>
                <a:cxn ang="0">
                  <a:pos x="18" y="83"/>
                </a:cxn>
                <a:cxn ang="0">
                  <a:pos x="24" y="84"/>
                </a:cxn>
                <a:cxn ang="0">
                  <a:pos x="31" y="84"/>
                </a:cxn>
                <a:cxn ang="0">
                  <a:pos x="48" y="83"/>
                </a:cxn>
                <a:cxn ang="0">
                  <a:pos x="53" y="83"/>
                </a:cxn>
                <a:cxn ang="0">
                  <a:pos x="55" y="81"/>
                </a:cxn>
                <a:cxn ang="0">
                  <a:pos x="56" y="80"/>
                </a:cxn>
                <a:cxn ang="0">
                  <a:pos x="57" y="78"/>
                </a:cxn>
                <a:cxn ang="0">
                  <a:pos x="58" y="74"/>
                </a:cxn>
                <a:cxn ang="0">
                  <a:pos x="60" y="68"/>
                </a:cxn>
                <a:cxn ang="0">
                  <a:pos x="63" y="68"/>
                </a:cxn>
                <a:cxn ang="0">
                  <a:pos x="62" y="78"/>
                </a:cxn>
                <a:cxn ang="0">
                  <a:pos x="60" y="89"/>
                </a:cxn>
                <a:cxn ang="0">
                  <a:pos x="41" y="89"/>
                </a:cxn>
                <a:cxn ang="0">
                  <a:pos x="13" y="89"/>
                </a:cxn>
                <a:cxn ang="0">
                  <a:pos x="5" y="89"/>
                </a:cxn>
                <a:cxn ang="0">
                  <a:pos x="0" y="89"/>
                </a:cxn>
              </a:cxnLst>
              <a:rect l="0" t="0" r="r" b="b"/>
              <a:pathLst>
                <a:path w="63" h="89">
                  <a:moveTo>
                    <a:pt x="0" y="89"/>
                  </a:moveTo>
                  <a:lnTo>
                    <a:pt x="0" y="86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1"/>
                  </a:lnTo>
                  <a:lnTo>
                    <a:pt x="8" y="78"/>
                  </a:lnTo>
                  <a:lnTo>
                    <a:pt x="11" y="66"/>
                  </a:lnTo>
                  <a:lnTo>
                    <a:pt x="11" y="62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9" y="16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9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29" y="17"/>
                  </a:lnTo>
                  <a:lnTo>
                    <a:pt x="26" y="35"/>
                  </a:lnTo>
                  <a:lnTo>
                    <a:pt x="18" y="83"/>
                  </a:lnTo>
                  <a:lnTo>
                    <a:pt x="24" y="84"/>
                  </a:lnTo>
                  <a:lnTo>
                    <a:pt x="31" y="84"/>
                  </a:lnTo>
                  <a:lnTo>
                    <a:pt x="48" y="83"/>
                  </a:lnTo>
                  <a:lnTo>
                    <a:pt x="53" y="83"/>
                  </a:lnTo>
                  <a:lnTo>
                    <a:pt x="55" y="81"/>
                  </a:lnTo>
                  <a:lnTo>
                    <a:pt x="56" y="80"/>
                  </a:lnTo>
                  <a:lnTo>
                    <a:pt x="57" y="78"/>
                  </a:lnTo>
                  <a:lnTo>
                    <a:pt x="58" y="74"/>
                  </a:lnTo>
                  <a:lnTo>
                    <a:pt x="60" y="68"/>
                  </a:lnTo>
                  <a:lnTo>
                    <a:pt x="63" y="68"/>
                  </a:lnTo>
                  <a:lnTo>
                    <a:pt x="62" y="78"/>
                  </a:lnTo>
                  <a:lnTo>
                    <a:pt x="60" y="89"/>
                  </a:lnTo>
                  <a:lnTo>
                    <a:pt x="41" y="89"/>
                  </a:lnTo>
                  <a:lnTo>
                    <a:pt x="13" y="89"/>
                  </a:lnTo>
                  <a:lnTo>
                    <a:pt x="5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8" name="Freeform 126"/>
            <p:cNvSpPr>
              <a:spLocks noEditPoints="1"/>
            </p:cNvSpPr>
            <p:nvPr userDrawn="1"/>
          </p:nvSpPr>
          <p:spPr bwMode="auto">
            <a:xfrm>
              <a:off x="3006" y="1245"/>
              <a:ext cx="52" cy="66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26" y="7"/>
                </a:cxn>
                <a:cxn ang="0">
                  <a:pos x="21" y="11"/>
                </a:cxn>
                <a:cxn ang="0">
                  <a:pos x="15" y="21"/>
                </a:cxn>
                <a:cxn ang="0">
                  <a:pos x="13" y="32"/>
                </a:cxn>
                <a:cxn ang="0">
                  <a:pos x="9" y="51"/>
                </a:cxn>
                <a:cxn ang="0">
                  <a:pos x="11" y="55"/>
                </a:cxn>
                <a:cxn ang="0">
                  <a:pos x="13" y="55"/>
                </a:cxn>
                <a:cxn ang="0">
                  <a:pos x="19" y="51"/>
                </a:cxn>
                <a:cxn ang="0">
                  <a:pos x="28" y="41"/>
                </a:cxn>
                <a:cxn ang="0">
                  <a:pos x="36" y="25"/>
                </a:cxn>
                <a:cxn ang="0">
                  <a:pos x="40" y="9"/>
                </a:cxn>
                <a:cxn ang="0">
                  <a:pos x="26" y="48"/>
                </a:cxn>
                <a:cxn ang="0">
                  <a:pos x="18" y="57"/>
                </a:cxn>
                <a:cxn ang="0">
                  <a:pos x="11" y="62"/>
                </a:cxn>
                <a:cxn ang="0">
                  <a:pos x="5" y="64"/>
                </a:cxn>
                <a:cxn ang="0">
                  <a:pos x="2" y="62"/>
                </a:cxn>
                <a:cxn ang="0">
                  <a:pos x="1" y="59"/>
                </a:cxn>
                <a:cxn ang="0">
                  <a:pos x="1" y="46"/>
                </a:cxn>
                <a:cxn ang="0">
                  <a:pos x="8" y="22"/>
                </a:cxn>
                <a:cxn ang="0">
                  <a:pos x="11" y="13"/>
                </a:cxn>
                <a:cxn ang="0">
                  <a:pos x="21" y="5"/>
                </a:cxn>
                <a:cxn ang="0">
                  <a:pos x="28" y="1"/>
                </a:cxn>
                <a:cxn ang="0">
                  <a:pos x="38" y="1"/>
                </a:cxn>
                <a:cxn ang="0">
                  <a:pos x="50" y="0"/>
                </a:cxn>
                <a:cxn ang="0">
                  <a:pos x="46" y="19"/>
                </a:cxn>
                <a:cxn ang="0">
                  <a:pos x="40" y="46"/>
                </a:cxn>
                <a:cxn ang="0">
                  <a:pos x="40" y="55"/>
                </a:cxn>
                <a:cxn ang="0">
                  <a:pos x="42" y="55"/>
                </a:cxn>
                <a:cxn ang="0">
                  <a:pos x="45" y="54"/>
                </a:cxn>
                <a:cxn ang="0">
                  <a:pos x="51" y="53"/>
                </a:cxn>
                <a:cxn ang="0">
                  <a:pos x="40" y="61"/>
                </a:cxn>
                <a:cxn ang="0">
                  <a:pos x="36" y="63"/>
                </a:cxn>
                <a:cxn ang="0">
                  <a:pos x="32" y="64"/>
                </a:cxn>
                <a:cxn ang="0">
                  <a:pos x="30" y="61"/>
                </a:cxn>
                <a:cxn ang="0">
                  <a:pos x="31" y="51"/>
                </a:cxn>
              </a:cxnLst>
              <a:rect l="0" t="0" r="r" b="b"/>
              <a:pathLst>
                <a:path w="51" h="64">
                  <a:moveTo>
                    <a:pt x="40" y="9"/>
                  </a:moveTo>
                  <a:lnTo>
                    <a:pt x="35" y="8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21"/>
                  </a:lnTo>
                  <a:lnTo>
                    <a:pt x="14" y="26"/>
                  </a:lnTo>
                  <a:lnTo>
                    <a:pt x="13" y="32"/>
                  </a:lnTo>
                  <a:lnTo>
                    <a:pt x="10" y="43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1" y="55"/>
                  </a:lnTo>
                  <a:lnTo>
                    <a:pt x="12" y="56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9" y="51"/>
                  </a:lnTo>
                  <a:lnTo>
                    <a:pt x="24" y="47"/>
                  </a:lnTo>
                  <a:lnTo>
                    <a:pt x="28" y="41"/>
                  </a:lnTo>
                  <a:lnTo>
                    <a:pt x="33" y="33"/>
                  </a:lnTo>
                  <a:lnTo>
                    <a:pt x="36" y="25"/>
                  </a:lnTo>
                  <a:lnTo>
                    <a:pt x="39" y="17"/>
                  </a:lnTo>
                  <a:lnTo>
                    <a:pt x="40" y="9"/>
                  </a:lnTo>
                  <a:close/>
                  <a:moveTo>
                    <a:pt x="34" y="37"/>
                  </a:moveTo>
                  <a:lnTo>
                    <a:pt x="26" y="48"/>
                  </a:lnTo>
                  <a:lnTo>
                    <a:pt x="22" y="53"/>
                  </a:lnTo>
                  <a:lnTo>
                    <a:pt x="18" y="57"/>
                  </a:lnTo>
                  <a:lnTo>
                    <a:pt x="14" y="60"/>
                  </a:lnTo>
                  <a:lnTo>
                    <a:pt x="11" y="62"/>
                  </a:lnTo>
                  <a:lnTo>
                    <a:pt x="8" y="64"/>
                  </a:lnTo>
                  <a:lnTo>
                    <a:pt x="5" y="64"/>
                  </a:lnTo>
                  <a:lnTo>
                    <a:pt x="3" y="63"/>
                  </a:lnTo>
                  <a:lnTo>
                    <a:pt x="2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4" y="34"/>
                  </a:lnTo>
                  <a:lnTo>
                    <a:pt x="8" y="22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6" y="3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46" y="19"/>
                  </a:lnTo>
                  <a:lnTo>
                    <a:pt x="43" y="34"/>
                  </a:lnTo>
                  <a:lnTo>
                    <a:pt x="40" y="46"/>
                  </a:lnTo>
                  <a:lnTo>
                    <a:pt x="40" y="53"/>
                  </a:lnTo>
                  <a:lnTo>
                    <a:pt x="40" y="55"/>
                  </a:lnTo>
                  <a:lnTo>
                    <a:pt x="41" y="55"/>
                  </a:lnTo>
                  <a:lnTo>
                    <a:pt x="42" y="55"/>
                  </a:lnTo>
                  <a:lnTo>
                    <a:pt x="43" y="55"/>
                  </a:lnTo>
                  <a:lnTo>
                    <a:pt x="45" y="54"/>
                  </a:lnTo>
                  <a:lnTo>
                    <a:pt x="50" y="49"/>
                  </a:lnTo>
                  <a:lnTo>
                    <a:pt x="51" y="53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8" y="62"/>
                  </a:lnTo>
                  <a:lnTo>
                    <a:pt x="36" y="63"/>
                  </a:lnTo>
                  <a:lnTo>
                    <a:pt x="33" y="64"/>
                  </a:lnTo>
                  <a:lnTo>
                    <a:pt x="32" y="64"/>
                  </a:lnTo>
                  <a:lnTo>
                    <a:pt x="31" y="63"/>
                  </a:lnTo>
                  <a:lnTo>
                    <a:pt x="30" y="61"/>
                  </a:lnTo>
                  <a:lnTo>
                    <a:pt x="30" y="59"/>
                  </a:lnTo>
                  <a:lnTo>
                    <a:pt x="31" y="51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9" name="Freeform 127"/>
            <p:cNvSpPr>
              <a:spLocks noEditPoints="1"/>
            </p:cNvSpPr>
            <p:nvPr userDrawn="1"/>
          </p:nvSpPr>
          <p:spPr bwMode="auto">
            <a:xfrm>
              <a:off x="3068" y="1212"/>
              <a:ext cx="52" cy="98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24" y="45"/>
                </a:cxn>
                <a:cxn ang="0">
                  <a:pos x="18" y="52"/>
                </a:cxn>
                <a:cxn ang="0">
                  <a:pos x="13" y="63"/>
                </a:cxn>
                <a:cxn ang="0">
                  <a:pos x="10" y="80"/>
                </a:cxn>
                <a:cxn ang="0">
                  <a:pos x="12" y="87"/>
                </a:cxn>
                <a:cxn ang="0">
                  <a:pos x="15" y="89"/>
                </a:cxn>
                <a:cxn ang="0">
                  <a:pos x="18" y="90"/>
                </a:cxn>
                <a:cxn ang="0">
                  <a:pos x="26" y="88"/>
                </a:cxn>
                <a:cxn ang="0">
                  <a:pos x="30" y="85"/>
                </a:cxn>
                <a:cxn ang="0">
                  <a:pos x="35" y="77"/>
                </a:cxn>
                <a:cxn ang="0">
                  <a:pos x="40" y="63"/>
                </a:cxn>
                <a:cxn ang="0">
                  <a:pos x="42" y="48"/>
                </a:cxn>
                <a:cxn ang="0">
                  <a:pos x="40" y="41"/>
                </a:cxn>
                <a:cxn ang="0">
                  <a:pos x="39" y="40"/>
                </a:cxn>
                <a:cxn ang="0">
                  <a:pos x="5" y="58"/>
                </a:cxn>
                <a:cxn ang="0">
                  <a:pos x="12" y="18"/>
                </a:cxn>
                <a:cxn ang="0">
                  <a:pos x="13" y="10"/>
                </a:cxn>
                <a:cxn ang="0">
                  <a:pos x="9" y="8"/>
                </a:cxn>
                <a:cxn ang="0">
                  <a:pos x="3" y="8"/>
                </a:cxn>
                <a:cxn ang="0">
                  <a:pos x="10" y="4"/>
                </a:cxn>
                <a:cxn ang="0">
                  <a:pos x="19" y="1"/>
                </a:cxn>
                <a:cxn ang="0">
                  <a:pos x="25" y="1"/>
                </a:cxn>
                <a:cxn ang="0">
                  <a:pos x="17" y="48"/>
                </a:cxn>
                <a:cxn ang="0">
                  <a:pos x="24" y="41"/>
                </a:cxn>
                <a:cxn ang="0">
                  <a:pos x="32" y="35"/>
                </a:cxn>
                <a:cxn ang="0">
                  <a:pos x="40" y="33"/>
                </a:cxn>
                <a:cxn ang="0">
                  <a:pos x="47" y="33"/>
                </a:cxn>
                <a:cxn ang="0">
                  <a:pos x="49" y="35"/>
                </a:cxn>
                <a:cxn ang="0">
                  <a:pos x="51" y="44"/>
                </a:cxn>
                <a:cxn ang="0">
                  <a:pos x="49" y="60"/>
                </a:cxn>
                <a:cxn ang="0">
                  <a:pos x="47" y="65"/>
                </a:cxn>
                <a:cxn ang="0">
                  <a:pos x="44" y="74"/>
                </a:cxn>
                <a:cxn ang="0">
                  <a:pos x="33" y="87"/>
                </a:cxn>
                <a:cxn ang="0">
                  <a:pos x="26" y="92"/>
                </a:cxn>
                <a:cxn ang="0">
                  <a:pos x="20" y="94"/>
                </a:cxn>
                <a:cxn ang="0">
                  <a:pos x="13" y="95"/>
                </a:cxn>
                <a:cxn ang="0">
                  <a:pos x="7" y="94"/>
                </a:cxn>
                <a:cxn ang="0">
                  <a:pos x="3" y="92"/>
                </a:cxn>
                <a:cxn ang="0">
                  <a:pos x="1" y="89"/>
                </a:cxn>
                <a:cxn ang="0">
                  <a:pos x="0" y="84"/>
                </a:cxn>
                <a:cxn ang="0">
                  <a:pos x="3" y="66"/>
                </a:cxn>
              </a:cxnLst>
              <a:rect l="0" t="0" r="r" b="b"/>
              <a:pathLst>
                <a:path w="51" h="95">
                  <a:moveTo>
                    <a:pt x="36" y="39"/>
                  </a:moveTo>
                  <a:lnTo>
                    <a:pt x="32" y="40"/>
                  </a:lnTo>
                  <a:lnTo>
                    <a:pt x="28" y="42"/>
                  </a:lnTo>
                  <a:lnTo>
                    <a:pt x="24" y="45"/>
                  </a:lnTo>
                  <a:lnTo>
                    <a:pt x="21" y="49"/>
                  </a:lnTo>
                  <a:lnTo>
                    <a:pt x="18" y="52"/>
                  </a:lnTo>
                  <a:lnTo>
                    <a:pt x="16" y="55"/>
                  </a:lnTo>
                  <a:lnTo>
                    <a:pt x="13" y="63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12" y="87"/>
                  </a:lnTo>
                  <a:lnTo>
                    <a:pt x="13" y="89"/>
                  </a:lnTo>
                  <a:lnTo>
                    <a:pt x="15" y="89"/>
                  </a:lnTo>
                  <a:lnTo>
                    <a:pt x="16" y="90"/>
                  </a:lnTo>
                  <a:lnTo>
                    <a:pt x="18" y="90"/>
                  </a:lnTo>
                  <a:lnTo>
                    <a:pt x="23" y="89"/>
                  </a:lnTo>
                  <a:lnTo>
                    <a:pt x="26" y="88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2" y="83"/>
                  </a:lnTo>
                  <a:lnTo>
                    <a:pt x="35" y="77"/>
                  </a:lnTo>
                  <a:lnTo>
                    <a:pt x="38" y="70"/>
                  </a:lnTo>
                  <a:lnTo>
                    <a:pt x="40" y="63"/>
                  </a:lnTo>
                  <a:lnTo>
                    <a:pt x="41" y="55"/>
                  </a:lnTo>
                  <a:lnTo>
                    <a:pt x="42" y="48"/>
                  </a:lnTo>
                  <a:lnTo>
                    <a:pt x="41" y="44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9" y="40"/>
                  </a:lnTo>
                  <a:lnTo>
                    <a:pt x="36" y="39"/>
                  </a:lnTo>
                  <a:close/>
                  <a:moveTo>
                    <a:pt x="5" y="58"/>
                  </a:moveTo>
                  <a:lnTo>
                    <a:pt x="10" y="30"/>
                  </a:lnTo>
                  <a:lnTo>
                    <a:pt x="12" y="18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10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14" y="52"/>
                  </a:lnTo>
                  <a:lnTo>
                    <a:pt x="17" y="48"/>
                  </a:lnTo>
                  <a:lnTo>
                    <a:pt x="21" y="44"/>
                  </a:lnTo>
                  <a:lnTo>
                    <a:pt x="24" y="41"/>
                  </a:lnTo>
                  <a:lnTo>
                    <a:pt x="28" y="38"/>
                  </a:lnTo>
                  <a:lnTo>
                    <a:pt x="32" y="35"/>
                  </a:lnTo>
                  <a:lnTo>
                    <a:pt x="36" y="34"/>
                  </a:lnTo>
                  <a:lnTo>
                    <a:pt x="40" y="33"/>
                  </a:lnTo>
                  <a:lnTo>
                    <a:pt x="44" y="32"/>
                  </a:lnTo>
                  <a:lnTo>
                    <a:pt x="47" y="33"/>
                  </a:lnTo>
                  <a:lnTo>
                    <a:pt x="48" y="34"/>
                  </a:lnTo>
                  <a:lnTo>
                    <a:pt x="49" y="35"/>
                  </a:lnTo>
                  <a:lnTo>
                    <a:pt x="50" y="39"/>
                  </a:lnTo>
                  <a:lnTo>
                    <a:pt x="51" y="44"/>
                  </a:lnTo>
                  <a:lnTo>
                    <a:pt x="50" y="54"/>
                  </a:lnTo>
                  <a:lnTo>
                    <a:pt x="49" y="60"/>
                  </a:lnTo>
                  <a:lnTo>
                    <a:pt x="48" y="62"/>
                  </a:lnTo>
                  <a:lnTo>
                    <a:pt x="47" y="65"/>
                  </a:lnTo>
                  <a:lnTo>
                    <a:pt x="46" y="69"/>
                  </a:lnTo>
                  <a:lnTo>
                    <a:pt x="44" y="74"/>
                  </a:lnTo>
                  <a:lnTo>
                    <a:pt x="38" y="82"/>
                  </a:lnTo>
                  <a:lnTo>
                    <a:pt x="33" y="87"/>
                  </a:lnTo>
                  <a:lnTo>
                    <a:pt x="30" y="90"/>
                  </a:lnTo>
                  <a:lnTo>
                    <a:pt x="26" y="92"/>
                  </a:lnTo>
                  <a:lnTo>
                    <a:pt x="23" y="93"/>
                  </a:lnTo>
                  <a:lnTo>
                    <a:pt x="20" y="94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7" y="94"/>
                  </a:lnTo>
                  <a:lnTo>
                    <a:pt x="5" y="94"/>
                  </a:lnTo>
                  <a:lnTo>
                    <a:pt x="3" y="92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77"/>
                  </a:lnTo>
                  <a:lnTo>
                    <a:pt x="3" y="66"/>
                  </a:lnTo>
                  <a:lnTo>
                    <a:pt x="5" y="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0" name="Freeform 128"/>
            <p:cNvSpPr>
              <a:spLocks noEditPoints="1"/>
            </p:cNvSpPr>
            <p:nvPr userDrawn="1"/>
          </p:nvSpPr>
          <p:spPr bwMode="auto">
            <a:xfrm>
              <a:off x="3125" y="1247"/>
              <a:ext cx="52" cy="64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2" y="6"/>
                </a:cxn>
                <a:cxn ang="0">
                  <a:pos x="18" y="10"/>
                </a:cxn>
                <a:cxn ang="0">
                  <a:pos x="14" y="18"/>
                </a:cxn>
                <a:cxn ang="0">
                  <a:pos x="10" y="33"/>
                </a:cxn>
                <a:cxn ang="0">
                  <a:pos x="10" y="45"/>
                </a:cxn>
                <a:cxn ang="0">
                  <a:pos x="12" y="52"/>
                </a:cxn>
                <a:cxn ang="0">
                  <a:pos x="14" y="56"/>
                </a:cxn>
                <a:cxn ang="0">
                  <a:pos x="19" y="58"/>
                </a:cxn>
                <a:cxn ang="0">
                  <a:pos x="26" y="58"/>
                </a:cxn>
                <a:cxn ang="0">
                  <a:pos x="29" y="56"/>
                </a:cxn>
                <a:cxn ang="0">
                  <a:pos x="33" y="53"/>
                </a:cxn>
                <a:cxn ang="0">
                  <a:pos x="37" y="46"/>
                </a:cxn>
                <a:cxn ang="0">
                  <a:pos x="39" y="36"/>
                </a:cxn>
                <a:cxn ang="0">
                  <a:pos x="41" y="20"/>
                </a:cxn>
                <a:cxn ang="0">
                  <a:pos x="40" y="13"/>
                </a:cxn>
                <a:cxn ang="0">
                  <a:pos x="38" y="8"/>
                </a:cxn>
                <a:cxn ang="0">
                  <a:pos x="34" y="5"/>
                </a:cxn>
                <a:cxn ang="0">
                  <a:pos x="29" y="4"/>
                </a:cxn>
                <a:cxn ang="0">
                  <a:pos x="1" y="33"/>
                </a:cxn>
                <a:cxn ang="0">
                  <a:pos x="4" y="22"/>
                </a:cxn>
                <a:cxn ang="0">
                  <a:pos x="10" y="12"/>
                </a:cxn>
                <a:cxn ang="0">
                  <a:pos x="14" y="7"/>
                </a:cxn>
                <a:cxn ang="0">
                  <a:pos x="20" y="3"/>
                </a:cxn>
                <a:cxn ang="0">
                  <a:pos x="33" y="0"/>
                </a:cxn>
                <a:cxn ang="0">
                  <a:pos x="40" y="1"/>
                </a:cxn>
                <a:cxn ang="0">
                  <a:pos x="45" y="4"/>
                </a:cxn>
                <a:cxn ang="0">
                  <a:pos x="48" y="8"/>
                </a:cxn>
                <a:cxn ang="0">
                  <a:pos x="50" y="15"/>
                </a:cxn>
                <a:cxn ang="0">
                  <a:pos x="50" y="29"/>
                </a:cxn>
                <a:cxn ang="0">
                  <a:pos x="46" y="41"/>
                </a:cxn>
                <a:cxn ang="0">
                  <a:pos x="41" y="51"/>
                </a:cxn>
                <a:cxn ang="0">
                  <a:pos x="36" y="56"/>
                </a:cxn>
                <a:cxn ang="0">
                  <a:pos x="30" y="60"/>
                </a:cxn>
                <a:cxn ang="0">
                  <a:pos x="21" y="63"/>
                </a:cxn>
                <a:cxn ang="0">
                  <a:pos x="14" y="63"/>
                </a:cxn>
                <a:cxn ang="0">
                  <a:pos x="7" y="60"/>
                </a:cxn>
                <a:cxn ang="0">
                  <a:pos x="3" y="55"/>
                </a:cxn>
                <a:cxn ang="0">
                  <a:pos x="1" y="47"/>
                </a:cxn>
              </a:cxnLst>
              <a:rect l="0" t="0" r="r" b="b"/>
              <a:pathLst>
                <a:path w="50" h="63">
                  <a:moveTo>
                    <a:pt x="29" y="4"/>
                  </a:moveTo>
                  <a:lnTo>
                    <a:pt x="25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4" y="18"/>
                  </a:lnTo>
                  <a:lnTo>
                    <a:pt x="12" y="26"/>
                  </a:lnTo>
                  <a:lnTo>
                    <a:pt x="10" y="33"/>
                  </a:lnTo>
                  <a:lnTo>
                    <a:pt x="10" y="42"/>
                  </a:lnTo>
                  <a:lnTo>
                    <a:pt x="10" y="45"/>
                  </a:lnTo>
                  <a:lnTo>
                    <a:pt x="11" y="49"/>
                  </a:lnTo>
                  <a:lnTo>
                    <a:pt x="12" y="52"/>
                  </a:lnTo>
                  <a:lnTo>
                    <a:pt x="13" y="54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9" y="58"/>
                  </a:lnTo>
                  <a:lnTo>
                    <a:pt x="21" y="59"/>
                  </a:lnTo>
                  <a:lnTo>
                    <a:pt x="26" y="58"/>
                  </a:lnTo>
                  <a:lnTo>
                    <a:pt x="28" y="57"/>
                  </a:lnTo>
                  <a:lnTo>
                    <a:pt x="29" y="56"/>
                  </a:lnTo>
                  <a:lnTo>
                    <a:pt x="31" y="55"/>
                  </a:lnTo>
                  <a:lnTo>
                    <a:pt x="33" y="53"/>
                  </a:lnTo>
                  <a:lnTo>
                    <a:pt x="36" y="48"/>
                  </a:lnTo>
                  <a:lnTo>
                    <a:pt x="37" y="46"/>
                  </a:lnTo>
                  <a:lnTo>
                    <a:pt x="38" y="43"/>
                  </a:lnTo>
                  <a:lnTo>
                    <a:pt x="39" y="36"/>
                  </a:lnTo>
                  <a:lnTo>
                    <a:pt x="40" y="29"/>
                  </a:lnTo>
                  <a:lnTo>
                    <a:pt x="41" y="20"/>
                  </a:lnTo>
                  <a:lnTo>
                    <a:pt x="41" y="16"/>
                  </a:lnTo>
                  <a:lnTo>
                    <a:pt x="40" y="13"/>
                  </a:lnTo>
                  <a:lnTo>
                    <a:pt x="39" y="10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29" y="4"/>
                  </a:lnTo>
                  <a:close/>
                  <a:moveTo>
                    <a:pt x="0" y="42"/>
                  </a:moveTo>
                  <a:lnTo>
                    <a:pt x="1" y="33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46" y="5"/>
                  </a:lnTo>
                  <a:lnTo>
                    <a:pt x="48" y="8"/>
                  </a:lnTo>
                  <a:lnTo>
                    <a:pt x="49" y="11"/>
                  </a:lnTo>
                  <a:lnTo>
                    <a:pt x="50" y="15"/>
                  </a:lnTo>
                  <a:lnTo>
                    <a:pt x="50" y="20"/>
                  </a:lnTo>
                  <a:lnTo>
                    <a:pt x="50" y="29"/>
                  </a:lnTo>
                  <a:lnTo>
                    <a:pt x="48" y="37"/>
                  </a:lnTo>
                  <a:lnTo>
                    <a:pt x="46" y="41"/>
                  </a:lnTo>
                  <a:lnTo>
                    <a:pt x="45" y="45"/>
                  </a:lnTo>
                  <a:lnTo>
                    <a:pt x="41" y="51"/>
                  </a:lnTo>
                  <a:lnTo>
                    <a:pt x="38" y="54"/>
                  </a:lnTo>
                  <a:lnTo>
                    <a:pt x="36" y="56"/>
                  </a:lnTo>
                  <a:lnTo>
                    <a:pt x="33" y="58"/>
                  </a:lnTo>
                  <a:lnTo>
                    <a:pt x="30" y="60"/>
                  </a:lnTo>
                  <a:lnTo>
                    <a:pt x="24" y="62"/>
                  </a:lnTo>
                  <a:lnTo>
                    <a:pt x="21" y="63"/>
                  </a:lnTo>
                  <a:lnTo>
                    <a:pt x="18" y="63"/>
                  </a:lnTo>
                  <a:lnTo>
                    <a:pt x="14" y="63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5" y="58"/>
                  </a:lnTo>
                  <a:lnTo>
                    <a:pt x="3" y="55"/>
                  </a:lnTo>
                  <a:lnTo>
                    <a:pt x="1" y="51"/>
                  </a:lnTo>
                  <a:lnTo>
                    <a:pt x="1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1" name="Freeform 129"/>
            <p:cNvSpPr>
              <a:spLocks/>
            </p:cNvSpPr>
            <p:nvPr userDrawn="1"/>
          </p:nvSpPr>
          <p:spPr bwMode="auto">
            <a:xfrm>
              <a:off x="3183" y="1247"/>
              <a:ext cx="48" cy="64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8" y="46"/>
                </a:cxn>
                <a:cxn ang="0">
                  <a:pos x="11" y="31"/>
                </a:cxn>
                <a:cxn ang="0">
                  <a:pos x="13" y="19"/>
                </a:cxn>
                <a:cxn ang="0">
                  <a:pos x="14" y="11"/>
                </a:cxn>
                <a:cxn ang="0">
                  <a:pos x="13" y="9"/>
                </a:cxn>
                <a:cxn ang="0">
                  <a:pos x="12" y="8"/>
                </a:cxn>
                <a:cxn ang="0">
                  <a:pos x="10" y="9"/>
                </a:cxn>
                <a:cxn ang="0">
                  <a:pos x="8" y="10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4" y="2"/>
                </a:cxn>
                <a:cxn ang="0">
                  <a:pos x="24" y="3"/>
                </a:cxn>
                <a:cxn ang="0">
                  <a:pos x="23" y="12"/>
                </a:cxn>
                <a:cxn ang="0">
                  <a:pos x="20" y="27"/>
                </a:cxn>
                <a:cxn ang="0">
                  <a:pos x="27" y="14"/>
                </a:cxn>
                <a:cxn ang="0">
                  <a:pos x="31" y="10"/>
                </a:cxn>
                <a:cxn ang="0">
                  <a:pos x="33" y="6"/>
                </a:cxn>
                <a:cxn ang="0">
                  <a:pos x="36" y="3"/>
                </a:cxn>
                <a:cxn ang="0">
                  <a:pos x="39" y="1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44" y="13"/>
                </a:cxn>
                <a:cxn ang="0">
                  <a:pos x="43" y="14"/>
                </a:cxn>
                <a:cxn ang="0">
                  <a:pos x="41" y="12"/>
                </a:cxn>
                <a:cxn ang="0">
                  <a:pos x="39" y="12"/>
                </a:cxn>
                <a:cxn ang="0">
                  <a:pos x="35" y="13"/>
                </a:cxn>
                <a:cxn ang="0">
                  <a:pos x="33" y="14"/>
                </a:cxn>
                <a:cxn ang="0">
                  <a:pos x="31" y="15"/>
                </a:cxn>
                <a:cxn ang="0">
                  <a:pos x="29" y="17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1" y="32"/>
                </a:cxn>
                <a:cxn ang="0">
                  <a:pos x="18" y="40"/>
                </a:cxn>
                <a:cxn ang="0">
                  <a:pos x="15" y="50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5" y="62"/>
                </a:cxn>
                <a:cxn ang="0">
                  <a:pos x="3" y="61"/>
                </a:cxn>
              </a:cxnLst>
              <a:rect l="0" t="0" r="r" b="b"/>
              <a:pathLst>
                <a:path w="46" h="62">
                  <a:moveTo>
                    <a:pt x="3" y="61"/>
                  </a:moveTo>
                  <a:lnTo>
                    <a:pt x="8" y="46"/>
                  </a:lnTo>
                  <a:lnTo>
                    <a:pt x="11" y="31"/>
                  </a:lnTo>
                  <a:lnTo>
                    <a:pt x="13" y="19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3" y="12"/>
                  </a:lnTo>
                  <a:lnTo>
                    <a:pt x="20" y="27"/>
                  </a:lnTo>
                  <a:lnTo>
                    <a:pt x="27" y="14"/>
                  </a:lnTo>
                  <a:lnTo>
                    <a:pt x="31" y="10"/>
                  </a:lnTo>
                  <a:lnTo>
                    <a:pt x="33" y="6"/>
                  </a:lnTo>
                  <a:lnTo>
                    <a:pt x="36" y="3"/>
                  </a:lnTo>
                  <a:lnTo>
                    <a:pt x="39" y="1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4" y="13"/>
                  </a:lnTo>
                  <a:lnTo>
                    <a:pt x="43" y="14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35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8" y="40"/>
                  </a:lnTo>
                  <a:lnTo>
                    <a:pt x="15" y="50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5" y="62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2" name="Freeform 130"/>
            <p:cNvSpPr>
              <a:spLocks noEditPoints="1"/>
            </p:cNvSpPr>
            <p:nvPr userDrawn="1"/>
          </p:nvSpPr>
          <p:spPr bwMode="auto">
            <a:xfrm>
              <a:off x="3231" y="1245"/>
              <a:ext cx="53" cy="66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25" y="7"/>
                </a:cxn>
                <a:cxn ang="0">
                  <a:pos x="20" y="11"/>
                </a:cxn>
                <a:cxn ang="0">
                  <a:pos x="15" y="21"/>
                </a:cxn>
                <a:cxn ang="0">
                  <a:pos x="12" y="32"/>
                </a:cxn>
                <a:cxn ang="0">
                  <a:pos x="9" y="51"/>
                </a:cxn>
                <a:cxn ang="0">
                  <a:pos x="10" y="55"/>
                </a:cxn>
                <a:cxn ang="0">
                  <a:pos x="13" y="55"/>
                </a:cxn>
                <a:cxn ang="0">
                  <a:pos x="19" y="51"/>
                </a:cxn>
                <a:cxn ang="0">
                  <a:pos x="28" y="41"/>
                </a:cxn>
                <a:cxn ang="0">
                  <a:pos x="35" y="25"/>
                </a:cxn>
                <a:cxn ang="0">
                  <a:pos x="40" y="9"/>
                </a:cxn>
                <a:cxn ang="0">
                  <a:pos x="25" y="48"/>
                </a:cxn>
                <a:cxn ang="0">
                  <a:pos x="17" y="57"/>
                </a:cxn>
                <a:cxn ang="0">
                  <a:pos x="10" y="62"/>
                </a:cxn>
                <a:cxn ang="0">
                  <a:pos x="4" y="64"/>
                </a:cxn>
                <a:cxn ang="0">
                  <a:pos x="1" y="62"/>
                </a:cxn>
                <a:cxn ang="0">
                  <a:pos x="0" y="59"/>
                </a:cxn>
                <a:cxn ang="0">
                  <a:pos x="1" y="46"/>
                </a:cxn>
                <a:cxn ang="0">
                  <a:pos x="7" y="22"/>
                </a:cxn>
                <a:cxn ang="0">
                  <a:pos x="11" y="13"/>
                </a:cxn>
                <a:cxn ang="0">
                  <a:pos x="21" y="5"/>
                </a:cxn>
                <a:cxn ang="0">
                  <a:pos x="27" y="1"/>
                </a:cxn>
                <a:cxn ang="0">
                  <a:pos x="37" y="1"/>
                </a:cxn>
                <a:cxn ang="0">
                  <a:pos x="49" y="0"/>
                </a:cxn>
                <a:cxn ang="0">
                  <a:pos x="46" y="19"/>
                </a:cxn>
                <a:cxn ang="0">
                  <a:pos x="40" y="46"/>
                </a:cxn>
                <a:cxn ang="0">
                  <a:pos x="40" y="55"/>
                </a:cxn>
                <a:cxn ang="0">
                  <a:pos x="43" y="55"/>
                </a:cxn>
                <a:cxn ang="0">
                  <a:pos x="50" y="49"/>
                </a:cxn>
                <a:cxn ang="0">
                  <a:pos x="45" y="58"/>
                </a:cxn>
                <a:cxn ang="0">
                  <a:pos x="38" y="62"/>
                </a:cxn>
                <a:cxn ang="0">
                  <a:pos x="33" y="64"/>
                </a:cxn>
                <a:cxn ang="0">
                  <a:pos x="30" y="63"/>
                </a:cxn>
                <a:cxn ang="0">
                  <a:pos x="29" y="59"/>
                </a:cxn>
                <a:cxn ang="0">
                  <a:pos x="33" y="37"/>
                </a:cxn>
              </a:cxnLst>
              <a:rect l="0" t="0" r="r" b="b"/>
              <a:pathLst>
                <a:path w="51" h="64">
                  <a:moveTo>
                    <a:pt x="40" y="9"/>
                  </a:moveTo>
                  <a:lnTo>
                    <a:pt x="35" y="8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11"/>
                  </a:lnTo>
                  <a:lnTo>
                    <a:pt x="18" y="14"/>
                  </a:lnTo>
                  <a:lnTo>
                    <a:pt x="15" y="21"/>
                  </a:lnTo>
                  <a:lnTo>
                    <a:pt x="13" y="26"/>
                  </a:lnTo>
                  <a:lnTo>
                    <a:pt x="12" y="32"/>
                  </a:lnTo>
                  <a:lnTo>
                    <a:pt x="10" y="43"/>
                  </a:lnTo>
                  <a:lnTo>
                    <a:pt x="9" y="51"/>
                  </a:lnTo>
                  <a:lnTo>
                    <a:pt x="9" y="54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3" y="55"/>
                  </a:lnTo>
                  <a:lnTo>
                    <a:pt x="14" y="55"/>
                  </a:lnTo>
                  <a:lnTo>
                    <a:pt x="19" y="51"/>
                  </a:lnTo>
                  <a:lnTo>
                    <a:pt x="23" y="47"/>
                  </a:lnTo>
                  <a:lnTo>
                    <a:pt x="28" y="41"/>
                  </a:lnTo>
                  <a:lnTo>
                    <a:pt x="32" y="33"/>
                  </a:lnTo>
                  <a:lnTo>
                    <a:pt x="35" y="25"/>
                  </a:lnTo>
                  <a:lnTo>
                    <a:pt x="38" y="17"/>
                  </a:lnTo>
                  <a:lnTo>
                    <a:pt x="40" y="9"/>
                  </a:lnTo>
                  <a:close/>
                  <a:moveTo>
                    <a:pt x="33" y="37"/>
                  </a:moveTo>
                  <a:lnTo>
                    <a:pt x="25" y="48"/>
                  </a:lnTo>
                  <a:lnTo>
                    <a:pt x="21" y="53"/>
                  </a:lnTo>
                  <a:lnTo>
                    <a:pt x="17" y="57"/>
                  </a:lnTo>
                  <a:lnTo>
                    <a:pt x="14" y="60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3" y="34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45" y="3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46" y="19"/>
                  </a:lnTo>
                  <a:lnTo>
                    <a:pt x="42" y="34"/>
                  </a:lnTo>
                  <a:lnTo>
                    <a:pt x="40" y="46"/>
                  </a:lnTo>
                  <a:lnTo>
                    <a:pt x="39" y="53"/>
                  </a:lnTo>
                  <a:lnTo>
                    <a:pt x="40" y="55"/>
                  </a:lnTo>
                  <a:lnTo>
                    <a:pt x="41" y="55"/>
                  </a:lnTo>
                  <a:lnTo>
                    <a:pt x="43" y="55"/>
                  </a:lnTo>
                  <a:lnTo>
                    <a:pt x="45" y="54"/>
                  </a:lnTo>
                  <a:lnTo>
                    <a:pt x="50" y="49"/>
                  </a:lnTo>
                  <a:lnTo>
                    <a:pt x="51" y="53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8" y="62"/>
                  </a:lnTo>
                  <a:lnTo>
                    <a:pt x="36" y="63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30" y="63"/>
                  </a:lnTo>
                  <a:lnTo>
                    <a:pt x="29" y="61"/>
                  </a:lnTo>
                  <a:lnTo>
                    <a:pt x="29" y="59"/>
                  </a:lnTo>
                  <a:lnTo>
                    <a:pt x="30" y="51"/>
                  </a:lnTo>
                  <a:lnTo>
                    <a:pt x="33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" name="Freeform 131"/>
            <p:cNvSpPr>
              <a:spLocks/>
            </p:cNvSpPr>
            <p:nvPr userDrawn="1"/>
          </p:nvSpPr>
          <p:spPr bwMode="auto">
            <a:xfrm>
              <a:off x="3295" y="1223"/>
              <a:ext cx="36" cy="88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" y="33"/>
                </a:cxn>
                <a:cxn ang="0">
                  <a:pos x="0" y="33"/>
                </a:cxn>
                <a:cxn ang="0">
                  <a:pos x="1" y="31"/>
                </a:cxn>
                <a:cxn ang="0">
                  <a:pos x="8" y="28"/>
                </a:cxn>
                <a:cxn ang="0">
                  <a:pos x="12" y="26"/>
                </a:cxn>
                <a:cxn ang="0">
                  <a:pos x="15" y="13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4" y="9"/>
                </a:cxn>
                <a:cxn ang="0">
                  <a:pos x="21" y="27"/>
                </a:cxn>
                <a:cxn ang="0">
                  <a:pos x="27" y="27"/>
                </a:cxn>
                <a:cxn ang="0">
                  <a:pos x="35" y="26"/>
                </a:cxn>
                <a:cxn ang="0">
                  <a:pos x="34" y="29"/>
                </a:cxn>
                <a:cxn ang="0">
                  <a:pos x="34" y="33"/>
                </a:cxn>
                <a:cxn ang="0">
                  <a:pos x="20" y="33"/>
                </a:cxn>
                <a:cxn ang="0">
                  <a:pos x="17" y="49"/>
                </a:cxn>
                <a:cxn ang="0">
                  <a:pos x="16" y="54"/>
                </a:cxn>
                <a:cxn ang="0">
                  <a:pos x="14" y="66"/>
                </a:cxn>
                <a:cxn ang="0">
                  <a:pos x="13" y="73"/>
                </a:cxn>
                <a:cxn ang="0">
                  <a:pos x="13" y="75"/>
                </a:cxn>
                <a:cxn ang="0">
                  <a:pos x="15" y="76"/>
                </a:cxn>
                <a:cxn ang="0">
                  <a:pos x="17" y="76"/>
                </a:cxn>
                <a:cxn ang="0">
                  <a:pos x="19" y="74"/>
                </a:cxn>
                <a:cxn ang="0">
                  <a:pos x="23" y="72"/>
                </a:cxn>
                <a:cxn ang="0">
                  <a:pos x="27" y="68"/>
                </a:cxn>
                <a:cxn ang="0">
                  <a:pos x="29" y="71"/>
                </a:cxn>
                <a:cxn ang="0">
                  <a:pos x="22" y="77"/>
                </a:cxn>
                <a:cxn ang="0">
                  <a:pos x="16" y="81"/>
                </a:cxn>
                <a:cxn ang="0">
                  <a:pos x="13" y="82"/>
                </a:cxn>
                <a:cxn ang="0">
                  <a:pos x="11" y="83"/>
                </a:cxn>
                <a:cxn ang="0">
                  <a:pos x="6" y="84"/>
                </a:cxn>
                <a:cxn ang="0">
                  <a:pos x="5" y="84"/>
                </a:cxn>
                <a:cxn ang="0">
                  <a:pos x="3" y="83"/>
                </a:cxn>
                <a:cxn ang="0">
                  <a:pos x="2" y="82"/>
                </a:cxn>
                <a:cxn ang="0">
                  <a:pos x="2" y="80"/>
                </a:cxn>
                <a:cxn ang="0">
                  <a:pos x="3" y="75"/>
                </a:cxn>
                <a:cxn ang="0">
                  <a:pos x="4" y="66"/>
                </a:cxn>
                <a:cxn ang="0">
                  <a:pos x="6" y="56"/>
                </a:cxn>
                <a:cxn ang="0">
                  <a:pos x="11" y="33"/>
                </a:cxn>
              </a:cxnLst>
              <a:rect l="0" t="0" r="r" b="b"/>
              <a:pathLst>
                <a:path w="35" h="84">
                  <a:moveTo>
                    <a:pt x="11" y="33"/>
                  </a:moveTo>
                  <a:lnTo>
                    <a:pt x="1" y="33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5" y="13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4" y="9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5" y="26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20" y="33"/>
                  </a:lnTo>
                  <a:lnTo>
                    <a:pt x="17" y="49"/>
                  </a:lnTo>
                  <a:lnTo>
                    <a:pt x="16" y="54"/>
                  </a:lnTo>
                  <a:lnTo>
                    <a:pt x="14" y="66"/>
                  </a:lnTo>
                  <a:lnTo>
                    <a:pt x="13" y="73"/>
                  </a:lnTo>
                  <a:lnTo>
                    <a:pt x="13" y="75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9" y="74"/>
                  </a:lnTo>
                  <a:lnTo>
                    <a:pt x="23" y="72"/>
                  </a:lnTo>
                  <a:lnTo>
                    <a:pt x="27" y="68"/>
                  </a:lnTo>
                  <a:lnTo>
                    <a:pt x="29" y="71"/>
                  </a:lnTo>
                  <a:lnTo>
                    <a:pt x="22" y="77"/>
                  </a:lnTo>
                  <a:lnTo>
                    <a:pt x="16" y="81"/>
                  </a:lnTo>
                  <a:lnTo>
                    <a:pt x="13" y="82"/>
                  </a:lnTo>
                  <a:lnTo>
                    <a:pt x="11" y="83"/>
                  </a:lnTo>
                  <a:lnTo>
                    <a:pt x="6" y="84"/>
                  </a:lnTo>
                  <a:lnTo>
                    <a:pt x="5" y="84"/>
                  </a:lnTo>
                  <a:lnTo>
                    <a:pt x="3" y="83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3" y="75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4" name="Freeform 132"/>
            <p:cNvSpPr>
              <a:spLocks noEditPoints="1"/>
            </p:cNvSpPr>
            <p:nvPr userDrawn="1"/>
          </p:nvSpPr>
          <p:spPr bwMode="auto">
            <a:xfrm>
              <a:off x="3336" y="1247"/>
              <a:ext cx="52" cy="64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2" y="6"/>
                </a:cxn>
                <a:cxn ang="0">
                  <a:pos x="18" y="10"/>
                </a:cxn>
                <a:cxn ang="0">
                  <a:pos x="14" y="18"/>
                </a:cxn>
                <a:cxn ang="0">
                  <a:pos x="10" y="33"/>
                </a:cxn>
                <a:cxn ang="0">
                  <a:pos x="10" y="45"/>
                </a:cxn>
                <a:cxn ang="0">
                  <a:pos x="11" y="52"/>
                </a:cxn>
                <a:cxn ang="0">
                  <a:pos x="14" y="56"/>
                </a:cxn>
                <a:cxn ang="0">
                  <a:pos x="18" y="58"/>
                </a:cxn>
                <a:cxn ang="0">
                  <a:pos x="25" y="58"/>
                </a:cxn>
                <a:cxn ang="0">
                  <a:pos x="29" y="56"/>
                </a:cxn>
                <a:cxn ang="0">
                  <a:pos x="32" y="53"/>
                </a:cxn>
                <a:cxn ang="0">
                  <a:pos x="36" y="46"/>
                </a:cxn>
                <a:cxn ang="0">
                  <a:pos x="39" y="36"/>
                </a:cxn>
                <a:cxn ang="0">
                  <a:pos x="40" y="20"/>
                </a:cxn>
                <a:cxn ang="0">
                  <a:pos x="40" y="13"/>
                </a:cxn>
                <a:cxn ang="0">
                  <a:pos x="37" y="8"/>
                </a:cxn>
                <a:cxn ang="0">
                  <a:pos x="34" y="5"/>
                </a:cxn>
                <a:cxn ang="0">
                  <a:pos x="29" y="4"/>
                </a:cxn>
                <a:cxn ang="0">
                  <a:pos x="0" y="33"/>
                </a:cxn>
                <a:cxn ang="0">
                  <a:pos x="3" y="22"/>
                </a:cxn>
                <a:cxn ang="0">
                  <a:pos x="9" y="12"/>
                </a:cxn>
                <a:cxn ang="0">
                  <a:pos x="14" y="7"/>
                </a:cxn>
                <a:cxn ang="0">
                  <a:pos x="19" y="3"/>
                </a:cxn>
                <a:cxn ang="0">
                  <a:pos x="32" y="0"/>
                </a:cxn>
                <a:cxn ang="0">
                  <a:pos x="40" y="1"/>
                </a:cxn>
                <a:cxn ang="0">
                  <a:pos x="44" y="4"/>
                </a:cxn>
                <a:cxn ang="0">
                  <a:pos x="47" y="8"/>
                </a:cxn>
                <a:cxn ang="0">
                  <a:pos x="49" y="15"/>
                </a:cxn>
                <a:cxn ang="0">
                  <a:pos x="49" y="29"/>
                </a:cxn>
                <a:cxn ang="0">
                  <a:pos x="46" y="41"/>
                </a:cxn>
                <a:cxn ang="0">
                  <a:pos x="40" y="51"/>
                </a:cxn>
                <a:cxn ang="0">
                  <a:pos x="35" y="56"/>
                </a:cxn>
                <a:cxn ang="0">
                  <a:pos x="30" y="60"/>
                </a:cxn>
                <a:cxn ang="0">
                  <a:pos x="20" y="63"/>
                </a:cxn>
                <a:cxn ang="0">
                  <a:pos x="13" y="63"/>
                </a:cxn>
                <a:cxn ang="0">
                  <a:pos x="7" y="60"/>
                </a:cxn>
                <a:cxn ang="0">
                  <a:pos x="2" y="55"/>
                </a:cxn>
                <a:cxn ang="0">
                  <a:pos x="0" y="47"/>
                </a:cxn>
              </a:cxnLst>
              <a:rect l="0" t="0" r="r" b="b"/>
              <a:pathLst>
                <a:path w="50" h="63">
                  <a:moveTo>
                    <a:pt x="29" y="4"/>
                  </a:moveTo>
                  <a:lnTo>
                    <a:pt x="25" y="4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4" y="18"/>
                  </a:lnTo>
                  <a:lnTo>
                    <a:pt x="11" y="26"/>
                  </a:lnTo>
                  <a:lnTo>
                    <a:pt x="10" y="33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0" y="49"/>
                  </a:lnTo>
                  <a:lnTo>
                    <a:pt x="11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1" y="59"/>
                  </a:lnTo>
                  <a:lnTo>
                    <a:pt x="25" y="58"/>
                  </a:lnTo>
                  <a:lnTo>
                    <a:pt x="27" y="57"/>
                  </a:lnTo>
                  <a:lnTo>
                    <a:pt x="29" y="56"/>
                  </a:lnTo>
                  <a:lnTo>
                    <a:pt x="31" y="55"/>
                  </a:lnTo>
                  <a:lnTo>
                    <a:pt x="32" y="53"/>
                  </a:lnTo>
                  <a:lnTo>
                    <a:pt x="35" y="48"/>
                  </a:lnTo>
                  <a:lnTo>
                    <a:pt x="36" y="46"/>
                  </a:lnTo>
                  <a:lnTo>
                    <a:pt x="37" y="43"/>
                  </a:lnTo>
                  <a:lnTo>
                    <a:pt x="39" y="36"/>
                  </a:lnTo>
                  <a:lnTo>
                    <a:pt x="40" y="29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3"/>
                  </a:lnTo>
                  <a:lnTo>
                    <a:pt x="39" y="10"/>
                  </a:lnTo>
                  <a:lnTo>
                    <a:pt x="37" y="8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1" y="4"/>
                  </a:lnTo>
                  <a:lnTo>
                    <a:pt x="29" y="4"/>
                  </a:lnTo>
                  <a:close/>
                  <a:moveTo>
                    <a:pt x="0" y="42"/>
                  </a:moveTo>
                  <a:lnTo>
                    <a:pt x="0" y="33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5" y="18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4" y="4"/>
                  </a:lnTo>
                  <a:lnTo>
                    <a:pt x="45" y="5"/>
                  </a:lnTo>
                  <a:lnTo>
                    <a:pt x="47" y="8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50" y="20"/>
                  </a:lnTo>
                  <a:lnTo>
                    <a:pt x="49" y="29"/>
                  </a:lnTo>
                  <a:lnTo>
                    <a:pt x="47" y="37"/>
                  </a:lnTo>
                  <a:lnTo>
                    <a:pt x="46" y="41"/>
                  </a:lnTo>
                  <a:lnTo>
                    <a:pt x="44" y="45"/>
                  </a:lnTo>
                  <a:lnTo>
                    <a:pt x="40" y="51"/>
                  </a:lnTo>
                  <a:lnTo>
                    <a:pt x="38" y="54"/>
                  </a:lnTo>
                  <a:lnTo>
                    <a:pt x="35" y="56"/>
                  </a:lnTo>
                  <a:lnTo>
                    <a:pt x="33" y="58"/>
                  </a:lnTo>
                  <a:lnTo>
                    <a:pt x="30" y="60"/>
                  </a:lnTo>
                  <a:lnTo>
                    <a:pt x="24" y="62"/>
                  </a:lnTo>
                  <a:lnTo>
                    <a:pt x="20" y="63"/>
                  </a:lnTo>
                  <a:lnTo>
                    <a:pt x="17" y="63"/>
                  </a:lnTo>
                  <a:lnTo>
                    <a:pt x="13" y="63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4" y="58"/>
                  </a:lnTo>
                  <a:lnTo>
                    <a:pt x="2" y="55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5" name="Freeform 133"/>
            <p:cNvSpPr>
              <a:spLocks/>
            </p:cNvSpPr>
            <p:nvPr userDrawn="1"/>
          </p:nvSpPr>
          <p:spPr bwMode="auto">
            <a:xfrm>
              <a:off x="3397" y="1247"/>
              <a:ext cx="47" cy="64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7" y="46"/>
                </a:cxn>
                <a:cxn ang="0">
                  <a:pos x="10" y="31"/>
                </a:cxn>
                <a:cxn ang="0">
                  <a:pos x="12" y="19"/>
                </a:cxn>
                <a:cxn ang="0">
                  <a:pos x="13" y="11"/>
                </a:cxn>
                <a:cxn ang="0">
                  <a:pos x="13" y="9"/>
                </a:cxn>
                <a:cxn ang="0">
                  <a:pos x="12" y="8"/>
                </a:cxn>
                <a:cxn ang="0">
                  <a:pos x="10" y="9"/>
                </a:cxn>
                <a:cxn ang="0">
                  <a:pos x="8" y="10"/>
                </a:cxn>
                <a:cxn ang="0">
                  <a:pos x="1" y="14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7" y="1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3" y="2"/>
                </a:cxn>
                <a:cxn ang="0">
                  <a:pos x="23" y="3"/>
                </a:cxn>
                <a:cxn ang="0">
                  <a:pos x="22" y="12"/>
                </a:cxn>
                <a:cxn ang="0">
                  <a:pos x="19" y="27"/>
                </a:cxn>
                <a:cxn ang="0">
                  <a:pos x="27" y="14"/>
                </a:cxn>
                <a:cxn ang="0">
                  <a:pos x="30" y="10"/>
                </a:cxn>
                <a:cxn ang="0">
                  <a:pos x="33" y="6"/>
                </a:cxn>
                <a:cxn ang="0">
                  <a:pos x="36" y="3"/>
                </a:cxn>
                <a:cxn ang="0">
                  <a:pos x="38" y="1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1"/>
                </a:cxn>
                <a:cxn ang="0">
                  <a:pos x="43" y="13"/>
                </a:cxn>
                <a:cxn ang="0">
                  <a:pos x="42" y="14"/>
                </a:cxn>
                <a:cxn ang="0">
                  <a:pos x="40" y="12"/>
                </a:cxn>
                <a:cxn ang="0">
                  <a:pos x="38" y="12"/>
                </a:cxn>
                <a:cxn ang="0">
                  <a:pos x="34" y="13"/>
                </a:cxn>
                <a:cxn ang="0">
                  <a:pos x="33" y="14"/>
                </a:cxn>
                <a:cxn ang="0">
                  <a:pos x="31" y="15"/>
                </a:cxn>
                <a:cxn ang="0">
                  <a:pos x="29" y="17"/>
                </a:cxn>
                <a:cxn ang="0">
                  <a:pos x="27" y="19"/>
                </a:cxn>
                <a:cxn ang="0">
                  <a:pos x="25" y="22"/>
                </a:cxn>
                <a:cxn ang="0">
                  <a:pos x="24" y="25"/>
                </a:cxn>
                <a:cxn ang="0">
                  <a:pos x="20" y="32"/>
                </a:cxn>
                <a:cxn ang="0">
                  <a:pos x="18" y="40"/>
                </a:cxn>
                <a:cxn ang="0">
                  <a:pos x="15" y="50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4" y="62"/>
                </a:cxn>
                <a:cxn ang="0">
                  <a:pos x="3" y="61"/>
                </a:cxn>
              </a:cxnLst>
              <a:rect l="0" t="0" r="r" b="b"/>
              <a:pathLst>
                <a:path w="46" h="62">
                  <a:moveTo>
                    <a:pt x="3" y="61"/>
                  </a:moveTo>
                  <a:lnTo>
                    <a:pt x="7" y="46"/>
                  </a:lnTo>
                  <a:lnTo>
                    <a:pt x="10" y="31"/>
                  </a:lnTo>
                  <a:lnTo>
                    <a:pt x="12" y="19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2" y="12"/>
                  </a:lnTo>
                  <a:lnTo>
                    <a:pt x="19" y="27"/>
                  </a:lnTo>
                  <a:lnTo>
                    <a:pt x="27" y="14"/>
                  </a:lnTo>
                  <a:lnTo>
                    <a:pt x="30" y="10"/>
                  </a:lnTo>
                  <a:lnTo>
                    <a:pt x="33" y="6"/>
                  </a:lnTo>
                  <a:lnTo>
                    <a:pt x="36" y="3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1"/>
                  </a:lnTo>
                  <a:lnTo>
                    <a:pt x="43" y="13"/>
                  </a:lnTo>
                  <a:lnTo>
                    <a:pt x="42" y="14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4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4" y="25"/>
                  </a:lnTo>
                  <a:lnTo>
                    <a:pt x="20" y="32"/>
                  </a:lnTo>
                  <a:lnTo>
                    <a:pt x="18" y="40"/>
                  </a:lnTo>
                  <a:lnTo>
                    <a:pt x="15" y="50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4" y="62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6" name="Freeform 134"/>
            <p:cNvSpPr>
              <a:spLocks/>
            </p:cNvSpPr>
            <p:nvPr userDrawn="1"/>
          </p:nvSpPr>
          <p:spPr bwMode="auto">
            <a:xfrm>
              <a:off x="3445" y="1247"/>
              <a:ext cx="65" cy="9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5" y="4"/>
                </a:cxn>
                <a:cxn ang="0">
                  <a:pos x="25" y="15"/>
                </a:cxn>
                <a:cxn ang="0">
                  <a:pos x="23" y="38"/>
                </a:cxn>
                <a:cxn ang="0">
                  <a:pos x="23" y="51"/>
                </a:cxn>
                <a:cxn ang="0">
                  <a:pos x="25" y="52"/>
                </a:cxn>
                <a:cxn ang="0">
                  <a:pos x="28" y="51"/>
                </a:cxn>
                <a:cxn ang="0">
                  <a:pos x="36" y="44"/>
                </a:cxn>
                <a:cxn ang="0">
                  <a:pos x="44" y="30"/>
                </a:cxn>
                <a:cxn ang="0">
                  <a:pos x="51" y="12"/>
                </a:cxn>
                <a:cxn ang="0">
                  <a:pos x="53" y="2"/>
                </a:cxn>
                <a:cxn ang="0">
                  <a:pos x="63" y="1"/>
                </a:cxn>
                <a:cxn ang="0">
                  <a:pos x="54" y="31"/>
                </a:cxn>
                <a:cxn ang="0">
                  <a:pos x="44" y="61"/>
                </a:cxn>
                <a:cxn ang="0">
                  <a:pos x="37" y="76"/>
                </a:cxn>
                <a:cxn ang="0">
                  <a:pos x="30" y="87"/>
                </a:cxn>
                <a:cxn ang="0">
                  <a:pos x="21" y="94"/>
                </a:cxn>
                <a:cxn ang="0">
                  <a:pos x="11" y="96"/>
                </a:cxn>
                <a:cxn ang="0">
                  <a:pos x="5" y="94"/>
                </a:cxn>
                <a:cxn ang="0">
                  <a:pos x="2" y="92"/>
                </a:cxn>
                <a:cxn ang="0">
                  <a:pos x="0" y="87"/>
                </a:cxn>
                <a:cxn ang="0">
                  <a:pos x="0" y="84"/>
                </a:cxn>
                <a:cxn ang="0">
                  <a:pos x="8" y="82"/>
                </a:cxn>
                <a:cxn ang="0">
                  <a:pos x="10" y="88"/>
                </a:cxn>
                <a:cxn ang="0">
                  <a:pos x="12" y="90"/>
                </a:cxn>
                <a:cxn ang="0">
                  <a:pos x="16" y="91"/>
                </a:cxn>
                <a:cxn ang="0">
                  <a:pos x="23" y="88"/>
                </a:cxn>
                <a:cxn ang="0">
                  <a:pos x="27" y="85"/>
                </a:cxn>
                <a:cxn ang="0">
                  <a:pos x="33" y="73"/>
                </a:cxn>
                <a:cxn ang="0">
                  <a:pos x="39" y="53"/>
                </a:cxn>
                <a:cxn ang="0">
                  <a:pos x="35" y="48"/>
                </a:cxn>
                <a:cxn ang="0">
                  <a:pos x="29" y="55"/>
                </a:cxn>
                <a:cxn ang="0">
                  <a:pos x="23" y="60"/>
                </a:cxn>
                <a:cxn ang="0">
                  <a:pos x="19" y="62"/>
                </a:cxn>
                <a:cxn ang="0">
                  <a:pos x="15" y="60"/>
                </a:cxn>
                <a:cxn ang="0">
                  <a:pos x="14" y="56"/>
                </a:cxn>
                <a:cxn ang="0">
                  <a:pos x="14" y="36"/>
                </a:cxn>
                <a:cxn ang="0">
                  <a:pos x="16" y="15"/>
                </a:cxn>
                <a:cxn ang="0">
                  <a:pos x="15" y="10"/>
                </a:cxn>
                <a:cxn ang="0">
                  <a:pos x="13" y="8"/>
                </a:cxn>
                <a:cxn ang="0">
                  <a:pos x="4" y="14"/>
                </a:cxn>
              </a:cxnLst>
              <a:rect l="0" t="0" r="r" b="b"/>
              <a:pathLst>
                <a:path w="63" h="96">
                  <a:moveTo>
                    <a:pt x="2" y="12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15"/>
                  </a:lnTo>
                  <a:lnTo>
                    <a:pt x="24" y="27"/>
                  </a:lnTo>
                  <a:lnTo>
                    <a:pt x="23" y="38"/>
                  </a:lnTo>
                  <a:lnTo>
                    <a:pt x="23" y="46"/>
                  </a:lnTo>
                  <a:lnTo>
                    <a:pt x="23" y="51"/>
                  </a:lnTo>
                  <a:lnTo>
                    <a:pt x="24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1"/>
                  </a:lnTo>
                  <a:lnTo>
                    <a:pt x="32" y="49"/>
                  </a:lnTo>
                  <a:lnTo>
                    <a:pt x="36" y="44"/>
                  </a:lnTo>
                  <a:lnTo>
                    <a:pt x="40" y="37"/>
                  </a:lnTo>
                  <a:lnTo>
                    <a:pt x="44" y="30"/>
                  </a:lnTo>
                  <a:lnTo>
                    <a:pt x="48" y="21"/>
                  </a:lnTo>
                  <a:lnTo>
                    <a:pt x="51" y="12"/>
                  </a:lnTo>
                  <a:lnTo>
                    <a:pt x="52" y="7"/>
                  </a:lnTo>
                  <a:lnTo>
                    <a:pt x="53" y="2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59" y="13"/>
                  </a:lnTo>
                  <a:lnTo>
                    <a:pt x="54" y="31"/>
                  </a:lnTo>
                  <a:lnTo>
                    <a:pt x="48" y="49"/>
                  </a:lnTo>
                  <a:lnTo>
                    <a:pt x="44" y="61"/>
                  </a:lnTo>
                  <a:lnTo>
                    <a:pt x="41" y="69"/>
                  </a:lnTo>
                  <a:lnTo>
                    <a:pt x="37" y="76"/>
                  </a:lnTo>
                  <a:lnTo>
                    <a:pt x="34" y="82"/>
                  </a:lnTo>
                  <a:lnTo>
                    <a:pt x="30" y="87"/>
                  </a:lnTo>
                  <a:lnTo>
                    <a:pt x="25" y="91"/>
                  </a:lnTo>
                  <a:lnTo>
                    <a:pt x="21" y="94"/>
                  </a:lnTo>
                  <a:lnTo>
                    <a:pt x="16" y="96"/>
                  </a:lnTo>
                  <a:lnTo>
                    <a:pt x="11" y="96"/>
                  </a:lnTo>
                  <a:lnTo>
                    <a:pt x="7" y="95"/>
                  </a:lnTo>
                  <a:lnTo>
                    <a:pt x="5" y="94"/>
                  </a:lnTo>
                  <a:lnTo>
                    <a:pt x="3" y="93"/>
                  </a:lnTo>
                  <a:lnTo>
                    <a:pt x="2" y="92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7" y="79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0" y="88"/>
                  </a:lnTo>
                  <a:lnTo>
                    <a:pt x="11" y="89"/>
                  </a:lnTo>
                  <a:lnTo>
                    <a:pt x="12" y="90"/>
                  </a:lnTo>
                  <a:lnTo>
                    <a:pt x="14" y="91"/>
                  </a:lnTo>
                  <a:lnTo>
                    <a:pt x="16" y="91"/>
                  </a:lnTo>
                  <a:lnTo>
                    <a:pt x="20" y="90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7" y="85"/>
                  </a:lnTo>
                  <a:lnTo>
                    <a:pt x="30" y="80"/>
                  </a:lnTo>
                  <a:lnTo>
                    <a:pt x="33" y="73"/>
                  </a:lnTo>
                  <a:lnTo>
                    <a:pt x="36" y="64"/>
                  </a:lnTo>
                  <a:lnTo>
                    <a:pt x="39" y="53"/>
                  </a:lnTo>
                  <a:lnTo>
                    <a:pt x="43" y="39"/>
                  </a:lnTo>
                  <a:lnTo>
                    <a:pt x="35" y="48"/>
                  </a:lnTo>
                  <a:lnTo>
                    <a:pt x="32" y="52"/>
                  </a:lnTo>
                  <a:lnTo>
                    <a:pt x="29" y="55"/>
                  </a:lnTo>
                  <a:lnTo>
                    <a:pt x="26" y="58"/>
                  </a:lnTo>
                  <a:lnTo>
                    <a:pt x="23" y="60"/>
                  </a:lnTo>
                  <a:lnTo>
                    <a:pt x="21" y="61"/>
                  </a:lnTo>
                  <a:lnTo>
                    <a:pt x="19" y="62"/>
                  </a:lnTo>
                  <a:lnTo>
                    <a:pt x="16" y="61"/>
                  </a:lnTo>
                  <a:lnTo>
                    <a:pt x="15" y="60"/>
                  </a:lnTo>
                  <a:lnTo>
                    <a:pt x="15" y="59"/>
                  </a:lnTo>
                  <a:lnTo>
                    <a:pt x="14" y="56"/>
                  </a:lnTo>
                  <a:lnTo>
                    <a:pt x="13" y="51"/>
                  </a:lnTo>
                  <a:lnTo>
                    <a:pt x="14" y="36"/>
                  </a:lnTo>
                  <a:lnTo>
                    <a:pt x="15" y="24"/>
                  </a:lnTo>
                  <a:lnTo>
                    <a:pt x="16" y="15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9" y="10"/>
                  </a:lnTo>
                  <a:lnTo>
                    <a:pt x="4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7" name="Freeform 135"/>
            <p:cNvSpPr>
              <a:spLocks/>
            </p:cNvSpPr>
            <p:nvPr userDrawn="1"/>
          </p:nvSpPr>
          <p:spPr bwMode="auto">
            <a:xfrm>
              <a:off x="2225" y="1081"/>
              <a:ext cx="79" cy="97"/>
            </a:xfrm>
            <a:custGeom>
              <a:avLst/>
              <a:gdLst/>
              <a:ahLst/>
              <a:cxnLst>
                <a:cxn ang="0">
                  <a:pos x="67" y="86"/>
                </a:cxn>
                <a:cxn ang="0">
                  <a:pos x="59" y="90"/>
                </a:cxn>
                <a:cxn ang="0">
                  <a:pos x="46" y="94"/>
                </a:cxn>
                <a:cxn ang="0">
                  <a:pos x="28" y="94"/>
                </a:cxn>
                <a:cxn ang="0">
                  <a:pos x="21" y="92"/>
                </a:cxn>
                <a:cxn ang="0">
                  <a:pos x="15" y="89"/>
                </a:cxn>
                <a:cxn ang="0">
                  <a:pos x="10" y="84"/>
                </a:cxn>
                <a:cxn ang="0">
                  <a:pos x="4" y="75"/>
                </a:cxn>
                <a:cxn ang="0">
                  <a:pos x="1" y="68"/>
                </a:cxn>
                <a:cxn ang="0">
                  <a:pos x="0" y="60"/>
                </a:cxn>
                <a:cxn ang="0">
                  <a:pos x="0" y="49"/>
                </a:cxn>
                <a:cxn ang="0">
                  <a:pos x="3" y="37"/>
                </a:cxn>
                <a:cxn ang="0">
                  <a:pos x="8" y="25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8" y="2"/>
                </a:cxn>
                <a:cxn ang="0">
                  <a:pos x="52" y="0"/>
                </a:cxn>
                <a:cxn ang="0">
                  <a:pos x="65" y="2"/>
                </a:cxn>
                <a:cxn ang="0">
                  <a:pos x="77" y="6"/>
                </a:cxn>
                <a:cxn ang="0">
                  <a:pos x="74" y="25"/>
                </a:cxn>
                <a:cxn ang="0">
                  <a:pos x="71" y="22"/>
                </a:cxn>
                <a:cxn ang="0">
                  <a:pos x="70" y="15"/>
                </a:cxn>
                <a:cxn ang="0">
                  <a:pos x="67" y="11"/>
                </a:cxn>
                <a:cxn ang="0">
                  <a:pos x="55" y="6"/>
                </a:cxn>
                <a:cxn ang="0">
                  <a:pos x="48" y="6"/>
                </a:cxn>
                <a:cxn ang="0">
                  <a:pos x="37" y="8"/>
                </a:cxn>
                <a:cxn ang="0">
                  <a:pos x="30" y="11"/>
                </a:cxn>
                <a:cxn ang="0">
                  <a:pos x="24" y="15"/>
                </a:cxn>
                <a:cxn ang="0">
                  <a:pos x="19" y="21"/>
                </a:cxn>
                <a:cxn ang="0">
                  <a:pos x="16" y="29"/>
                </a:cxn>
                <a:cxn ang="0">
                  <a:pos x="13" y="37"/>
                </a:cxn>
                <a:cxn ang="0">
                  <a:pos x="12" y="47"/>
                </a:cxn>
                <a:cxn ang="0">
                  <a:pos x="12" y="60"/>
                </a:cxn>
                <a:cxn ang="0">
                  <a:pos x="14" y="67"/>
                </a:cxn>
                <a:cxn ang="0">
                  <a:pos x="20" y="78"/>
                </a:cxn>
                <a:cxn ang="0">
                  <a:pos x="24" y="82"/>
                </a:cxn>
                <a:cxn ang="0">
                  <a:pos x="36" y="87"/>
                </a:cxn>
                <a:cxn ang="0">
                  <a:pos x="43" y="87"/>
                </a:cxn>
                <a:cxn ang="0">
                  <a:pos x="58" y="85"/>
                </a:cxn>
                <a:cxn ang="0">
                  <a:pos x="72" y="78"/>
                </a:cxn>
              </a:cxnLst>
              <a:rect l="0" t="0" r="r" b="b"/>
              <a:pathLst>
                <a:path w="77" h="94">
                  <a:moveTo>
                    <a:pt x="71" y="83"/>
                  </a:moveTo>
                  <a:lnTo>
                    <a:pt x="67" y="86"/>
                  </a:lnTo>
                  <a:lnTo>
                    <a:pt x="63" y="88"/>
                  </a:lnTo>
                  <a:lnTo>
                    <a:pt x="59" y="90"/>
                  </a:lnTo>
                  <a:lnTo>
                    <a:pt x="55" y="92"/>
                  </a:lnTo>
                  <a:lnTo>
                    <a:pt x="46" y="94"/>
                  </a:lnTo>
                  <a:lnTo>
                    <a:pt x="36" y="94"/>
                  </a:lnTo>
                  <a:lnTo>
                    <a:pt x="28" y="94"/>
                  </a:lnTo>
                  <a:lnTo>
                    <a:pt x="25" y="93"/>
                  </a:lnTo>
                  <a:lnTo>
                    <a:pt x="21" y="92"/>
                  </a:lnTo>
                  <a:lnTo>
                    <a:pt x="18" y="90"/>
                  </a:lnTo>
                  <a:lnTo>
                    <a:pt x="15" y="89"/>
                  </a:lnTo>
                  <a:lnTo>
                    <a:pt x="12" y="86"/>
                  </a:lnTo>
                  <a:lnTo>
                    <a:pt x="10" y="84"/>
                  </a:lnTo>
                  <a:lnTo>
                    <a:pt x="6" y="78"/>
                  </a:lnTo>
                  <a:lnTo>
                    <a:pt x="4" y="75"/>
                  </a:lnTo>
                  <a:lnTo>
                    <a:pt x="3" y="72"/>
                  </a:lnTo>
                  <a:lnTo>
                    <a:pt x="1" y="68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3" y="37"/>
                  </a:lnTo>
                  <a:lnTo>
                    <a:pt x="5" y="31"/>
                  </a:lnTo>
                  <a:lnTo>
                    <a:pt x="8" y="25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1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38" y="2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58" y="1"/>
                  </a:lnTo>
                  <a:lnTo>
                    <a:pt x="65" y="2"/>
                  </a:lnTo>
                  <a:lnTo>
                    <a:pt x="71" y="3"/>
                  </a:lnTo>
                  <a:lnTo>
                    <a:pt x="77" y="6"/>
                  </a:lnTo>
                  <a:lnTo>
                    <a:pt x="75" y="15"/>
                  </a:lnTo>
                  <a:lnTo>
                    <a:pt x="74" y="25"/>
                  </a:lnTo>
                  <a:lnTo>
                    <a:pt x="71" y="25"/>
                  </a:lnTo>
                  <a:lnTo>
                    <a:pt x="71" y="22"/>
                  </a:lnTo>
                  <a:lnTo>
                    <a:pt x="71" y="19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67" y="11"/>
                  </a:lnTo>
                  <a:lnTo>
                    <a:pt x="62" y="8"/>
                  </a:lnTo>
                  <a:lnTo>
                    <a:pt x="55" y="6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0" y="7"/>
                  </a:lnTo>
                  <a:lnTo>
                    <a:pt x="37" y="8"/>
                  </a:lnTo>
                  <a:lnTo>
                    <a:pt x="33" y="9"/>
                  </a:lnTo>
                  <a:lnTo>
                    <a:pt x="30" y="11"/>
                  </a:lnTo>
                  <a:lnTo>
                    <a:pt x="27" y="13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7" y="25"/>
                  </a:lnTo>
                  <a:lnTo>
                    <a:pt x="16" y="29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52"/>
                  </a:lnTo>
                  <a:lnTo>
                    <a:pt x="12" y="60"/>
                  </a:lnTo>
                  <a:lnTo>
                    <a:pt x="13" y="64"/>
                  </a:lnTo>
                  <a:lnTo>
                    <a:pt x="14" y="67"/>
                  </a:lnTo>
                  <a:lnTo>
                    <a:pt x="16" y="73"/>
                  </a:lnTo>
                  <a:lnTo>
                    <a:pt x="20" y="78"/>
                  </a:lnTo>
                  <a:lnTo>
                    <a:pt x="22" y="80"/>
                  </a:lnTo>
                  <a:lnTo>
                    <a:pt x="24" y="82"/>
                  </a:lnTo>
                  <a:lnTo>
                    <a:pt x="30" y="85"/>
                  </a:lnTo>
                  <a:lnTo>
                    <a:pt x="36" y="87"/>
                  </a:lnTo>
                  <a:lnTo>
                    <a:pt x="39" y="87"/>
                  </a:lnTo>
                  <a:lnTo>
                    <a:pt x="43" y="87"/>
                  </a:lnTo>
                  <a:lnTo>
                    <a:pt x="50" y="87"/>
                  </a:lnTo>
                  <a:lnTo>
                    <a:pt x="58" y="85"/>
                  </a:lnTo>
                  <a:lnTo>
                    <a:pt x="65" y="82"/>
                  </a:lnTo>
                  <a:lnTo>
                    <a:pt x="72" y="78"/>
                  </a:lnTo>
                  <a:lnTo>
                    <a:pt x="71" y="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8" name="Freeform 136"/>
            <p:cNvSpPr>
              <a:spLocks noEditPoints="1"/>
            </p:cNvSpPr>
            <p:nvPr userDrawn="1"/>
          </p:nvSpPr>
          <p:spPr bwMode="auto">
            <a:xfrm>
              <a:off x="2315" y="1112"/>
              <a:ext cx="52" cy="66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8"/>
                </a:cxn>
                <a:cxn ang="0">
                  <a:pos x="10" y="33"/>
                </a:cxn>
                <a:cxn ang="0">
                  <a:pos x="9" y="45"/>
                </a:cxn>
                <a:cxn ang="0">
                  <a:pos x="11" y="52"/>
                </a:cxn>
                <a:cxn ang="0">
                  <a:pos x="14" y="56"/>
                </a:cxn>
                <a:cxn ang="0">
                  <a:pos x="18" y="58"/>
                </a:cxn>
                <a:cxn ang="0">
                  <a:pos x="25" y="58"/>
                </a:cxn>
                <a:cxn ang="0">
                  <a:pos x="29" y="56"/>
                </a:cxn>
                <a:cxn ang="0">
                  <a:pos x="32" y="53"/>
                </a:cxn>
                <a:cxn ang="0">
                  <a:pos x="36" y="46"/>
                </a:cxn>
                <a:cxn ang="0">
                  <a:pos x="39" y="36"/>
                </a:cxn>
                <a:cxn ang="0">
                  <a:pos x="40" y="20"/>
                </a:cxn>
                <a:cxn ang="0">
                  <a:pos x="39" y="13"/>
                </a:cxn>
                <a:cxn ang="0">
                  <a:pos x="37" y="8"/>
                </a:cxn>
                <a:cxn ang="0">
                  <a:pos x="33" y="5"/>
                </a:cxn>
                <a:cxn ang="0">
                  <a:pos x="28" y="4"/>
                </a:cxn>
                <a:cxn ang="0">
                  <a:pos x="0" y="33"/>
                </a:cxn>
                <a:cxn ang="0">
                  <a:pos x="3" y="22"/>
                </a:cxn>
                <a:cxn ang="0">
                  <a:pos x="9" y="12"/>
                </a:cxn>
                <a:cxn ang="0">
                  <a:pos x="14" y="7"/>
                </a:cxn>
                <a:cxn ang="0">
                  <a:pos x="19" y="3"/>
                </a:cxn>
                <a:cxn ang="0">
                  <a:pos x="32" y="0"/>
                </a:cxn>
                <a:cxn ang="0">
                  <a:pos x="40" y="1"/>
                </a:cxn>
                <a:cxn ang="0">
                  <a:pos x="44" y="4"/>
                </a:cxn>
                <a:cxn ang="0">
                  <a:pos x="47" y="8"/>
                </a:cxn>
                <a:cxn ang="0">
                  <a:pos x="49" y="15"/>
                </a:cxn>
                <a:cxn ang="0">
                  <a:pos x="49" y="29"/>
                </a:cxn>
                <a:cxn ang="0">
                  <a:pos x="46" y="41"/>
                </a:cxn>
                <a:cxn ang="0">
                  <a:pos x="40" y="51"/>
                </a:cxn>
                <a:cxn ang="0">
                  <a:pos x="35" y="56"/>
                </a:cxn>
                <a:cxn ang="0">
                  <a:pos x="30" y="60"/>
                </a:cxn>
                <a:cxn ang="0">
                  <a:pos x="20" y="63"/>
                </a:cxn>
                <a:cxn ang="0">
                  <a:pos x="13" y="63"/>
                </a:cxn>
                <a:cxn ang="0">
                  <a:pos x="7" y="60"/>
                </a:cxn>
                <a:cxn ang="0">
                  <a:pos x="2" y="55"/>
                </a:cxn>
                <a:cxn ang="0">
                  <a:pos x="0" y="47"/>
                </a:cxn>
              </a:cxnLst>
              <a:rect l="0" t="0" r="r" b="b"/>
              <a:pathLst>
                <a:path w="49" h="63">
                  <a:moveTo>
                    <a:pt x="28" y="4"/>
                  </a:moveTo>
                  <a:lnTo>
                    <a:pt x="25" y="4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6" y="12"/>
                  </a:lnTo>
                  <a:lnTo>
                    <a:pt x="13" y="18"/>
                  </a:lnTo>
                  <a:lnTo>
                    <a:pt x="11" y="26"/>
                  </a:lnTo>
                  <a:lnTo>
                    <a:pt x="10" y="33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10" y="49"/>
                  </a:lnTo>
                  <a:lnTo>
                    <a:pt x="11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1" y="59"/>
                  </a:lnTo>
                  <a:lnTo>
                    <a:pt x="25" y="58"/>
                  </a:lnTo>
                  <a:lnTo>
                    <a:pt x="27" y="57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32" y="53"/>
                  </a:lnTo>
                  <a:lnTo>
                    <a:pt x="35" y="48"/>
                  </a:lnTo>
                  <a:lnTo>
                    <a:pt x="36" y="46"/>
                  </a:lnTo>
                  <a:lnTo>
                    <a:pt x="37" y="43"/>
                  </a:lnTo>
                  <a:lnTo>
                    <a:pt x="39" y="36"/>
                  </a:lnTo>
                  <a:lnTo>
                    <a:pt x="40" y="29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3"/>
                  </a:lnTo>
                  <a:lnTo>
                    <a:pt x="38" y="10"/>
                  </a:lnTo>
                  <a:lnTo>
                    <a:pt x="37" y="8"/>
                  </a:lnTo>
                  <a:lnTo>
                    <a:pt x="36" y="6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28" y="4"/>
                  </a:lnTo>
                  <a:close/>
                  <a:moveTo>
                    <a:pt x="0" y="42"/>
                  </a:moveTo>
                  <a:lnTo>
                    <a:pt x="0" y="33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5" y="18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4" y="4"/>
                  </a:lnTo>
                  <a:lnTo>
                    <a:pt x="45" y="5"/>
                  </a:lnTo>
                  <a:lnTo>
                    <a:pt x="47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49" y="20"/>
                  </a:lnTo>
                  <a:lnTo>
                    <a:pt x="49" y="29"/>
                  </a:lnTo>
                  <a:lnTo>
                    <a:pt x="47" y="37"/>
                  </a:lnTo>
                  <a:lnTo>
                    <a:pt x="46" y="41"/>
                  </a:lnTo>
                  <a:lnTo>
                    <a:pt x="44" y="45"/>
                  </a:lnTo>
                  <a:lnTo>
                    <a:pt x="40" y="51"/>
                  </a:lnTo>
                  <a:lnTo>
                    <a:pt x="38" y="54"/>
                  </a:lnTo>
                  <a:lnTo>
                    <a:pt x="35" y="56"/>
                  </a:lnTo>
                  <a:lnTo>
                    <a:pt x="33" y="58"/>
                  </a:lnTo>
                  <a:lnTo>
                    <a:pt x="30" y="60"/>
                  </a:lnTo>
                  <a:lnTo>
                    <a:pt x="24" y="62"/>
                  </a:lnTo>
                  <a:lnTo>
                    <a:pt x="20" y="63"/>
                  </a:lnTo>
                  <a:lnTo>
                    <a:pt x="17" y="63"/>
                  </a:lnTo>
                  <a:lnTo>
                    <a:pt x="13" y="63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4" y="58"/>
                  </a:lnTo>
                  <a:lnTo>
                    <a:pt x="2" y="55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9" name="Freeform 137"/>
            <p:cNvSpPr>
              <a:spLocks/>
            </p:cNvSpPr>
            <p:nvPr userDrawn="1"/>
          </p:nvSpPr>
          <p:spPr bwMode="auto">
            <a:xfrm>
              <a:off x="2377" y="1114"/>
              <a:ext cx="93" cy="64"/>
            </a:xfrm>
            <a:custGeom>
              <a:avLst/>
              <a:gdLst/>
              <a:ahLst/>
              <a:cxnLst>
                <a:cxn ang="0">
                  <a:pos x="7" y="43"/>
                </a:cxn>
                <a:cxn ang="0">
                  <a:pos x="12" y="18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1" y="13"/>
                </a:cxn>
                <a:cxn ang="0">
                  <a:pos x="7" y="6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3" y="2"/>
                </a:cxn>
                <a:cxn ang="0">
                  <a:pos x="22" y="11"/>
                </a:cxn>
                <a:cxn ang="0">
                  <a:pos x="23" y="19"/>
                </a:cxn>
                <a:cxn ang="0">
                  <a:pos x="31" y="10"/>
                </a:cxn>
                <a:cxn ang="0">
                  <a:pos x="40" y="4"/>
                </a:cxn>
                <a:cxn ang="0">
                  <a:pos x="48" y="0"/>
                </a:cxn>
                <a:cxn ang="0">
                  <a:pos x="53" y="0"/>
                </a:cxn>
                <a:cxn ang="0">
                  <a:pos x="54" y="2"/>
                </a:cxn>
                <a:cxn ang="0">
                  <a:pos x="53" y="11"/>
                </a:cxn>
                <a:cxn ang="0">
                  <a:pos x="55" y="19"/>
                </a:cxn>
                <a:cxn ang="0">
                  <a:pos x="63" y="10"/>
                </a:cxn>
                <a:cxn ang="0">
                  <a:pos x="73" y="4"/>
                </a:cxn>
                <a:cxn ang="0">
                  <a:pos x="81" y="0"/>
                </a:cxn>
                <a:cxn ang="0">
                  <a:pos x="86" y="0"/>
                </a:cxn>
                <a:cxn ang="0">
                  <a:pos x="88" y="2"/>
                </a:cxn>
                <a:cxn ang="0">
                  <a:pos x="88" y="6"/>
                </a:cxn>
                <a:cxn ang="0">
                  <a:pos x="84" y="23"/>
                </a:cxn>
                <a:cxn ang="0">
                  <a:pos x="78" y="45"/>
                </a:cxn>
                <a:cxn ang="0">
                  <a:pos x="77" y="53"/>
                </a:cxn>
                <a:cxn ang="0">
                  <a:pos x="79" y="54"/>
                </a:cxn>
                <a:cxn ang="0">
                  <a:pos x="83" y="52"/>
                </a:cxn>
                <a:cxn ang="0">
                  <a:pos x="89" y="48"/>
                </a:cxn>
                <a:cxn ang="0">
                  <a:pos x="84" y="55"/>
                </a:cxn>
                <a:cxn ang="0">
                  <a:pos x="74" y="61"/>
                </a:cxn>
                <a:cxn ang="0">
                  <a:pos x="69" y="61"/>
                </a:cxn>
                <a:cxn ang="0">
                  <a:pos x="67" y="59"/>
                </a:cxn>
                <a:cxn ang="0">
                  <a:pos x="67" y="53"/>
                </a:cxn>
                <a:cxn ang="0">
                  <a:pos x="71" y="39"/>
                </a:cxn>
                <a:cxn ang="0">
                  <a:pos x="76" y="17"/>
                </a:cxn>
                <a:cxn ang="0">
                  <a:pos x="76" y="8"/>
                </a:cxn>
                <a:cxn ang="0">
                  <a:pos x="73" y="8"/>
                </a:cxn>
                <a:cxn ang="0">
                  <a:pos x="67" y="12"/>
                </a:cxn>
                <a:cxn ang="0">
                  <a:pos x="56" y="22"/>
                </a:cxn>
                <a:cxn ang="0">
                  <a:pos x="52" y="28"/>
                </a:cxn>
                <a:cxn ang="0">
                  <a:pos x="49" y="35"/>
                </a:cxn>
                <a:cxn ang="0">
                  <a:pos x="47" y="45"/>
                </a:cxn>
                <a:cxn ang="0">
                  <a:pos x="39" y="60"/>
                </a:cxn>
                <a:cxn ang="0">
                  <a:pos x="34" y="60"/>
                </a:cxn>
                <a:cxn ang="0">
                  <a:pos x="41" y="30"/>
                </a:cxn>
                <a:cxn ang="0">
                  <a:pos x="44" y="12"/>
                </a:cxn>
                <a:cxn ang="0">
                  <a:pos x="43" y="8"/>
                </a:cxn>
                <a:cxn ang="0">
                  <a:pos x="40" y="8"/>
                </a:cxn>
                <a:cxn ang="0">
                  <a:pos x="34" y="12"/>
                </a:cxn>
                <a:cxn ang="0">
                  <a:pos x="30" y="16"/>
                </a:cxn>
                <a:cxn ang="0">
                  <a:pos x="21" y="28"/>
                </a:cxn>
                <a:cxn ang="0">
                  <a:pos x="18" y="36"/>
                </a:cxn>
                <a:cxn ang="0">
                  <a:pos x="12" y="59"/>
                </a:cxn>
                <a:cxn ang="0">
                  <a:pos x="3" y="61"/>
                </a:cxn>
              </a:cxnLst>
              <a:rect l="0" t="0" r="r" b="b"/>
              <a:pathLst>
                <a:path w="90" h="61">
                  <a:moveTo>
                    <a:pt x="2" y="60"/>
                  </a:moveTo>
                  <a:lnTo>
                    <a:pt x="7" y="43"/>
                  </a:lnTo>
                  <a:lnTo>
                    <a:pt x="10" y="29"/>
                  </a:lnTo>
                  <a:lnTo>
                    <a:pt x="12" y="18"/>
                  </a:lnTo>
                  <a:lnTo>
                    <a:pt x="13" y="12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7" y="9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4"/>
                  </a:lnTo>
                  <a:lnTo>
                    <a:pt x="22" y="11"/>
                  </a:lnTo>
                  <a:lnTo>
                    <a:pt x="19" y="25"/>
                  </a:lnTo>
                  <a:lnTo>
                    <a:pt x="23" y="19"/>
                  </a:lnTo>
                  <a:lnTo>
                    <a:pt x="27" y="15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40" y="4"/>
                  </a:lnTo>
                  <a:lnTo>
                    <a:pt x="44" y="1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5" y="4"/>
                  </a:lnTo>
                  <a:lnTo>
                    <a:pt x="53" y="11"/>
                  </a:lnTo>
                  <a:lnTo>
                    <a:pt x="50" y="25"/>
                  </a:lnTo>
                  <a:lnTo>
                    <a:pt x="55" y="19"/>
                  </a:lnTo>
                  <a:lnTo>
                    <a:pt x="59" y="15"/>
                  </a:lnTo>
                  <a:lnTo>
                    <a:pt x="63" y="10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1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6"/>
                  </a:lnTo>
                  <a:lnTo>
                    <a:pt x="87" y="10"/>
                  </a:lnTo>
                  <a:lnTo>
                    <a:pt x="84" y="23"/>
                  </a:lnTo>
                  <a:lnTo>
                    <a:pt x="80" y="34"/>
                  </a:lnTo>
                  <a:lnTo>
                    <a:pt x="78" y="45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8" y="53"/>
                  </a:lnTo>
                  <a:lnTo>
                    <a:pt x="79" y="54"/>
                  </a:lnTo>
                  <a:lnTo>
                    <a:pt x="81" y="53"/>
                  </a:lnTo>
                  <a:lnTo>
                    <a:pt x="83" y="52"/>
                  </a:lnTo>
                  <a:lnTo>
                    <a:pt x="85" y="51"/>
                  </a:lnTo>
                  <a:lnTo>
                    <a:pt x="89" y="48"/>
                  </a:lnTo>
                  <a:lnTo>
                    <a:pt x="90" y="51"/>
                  </a:lnTo>
                  <a:lnTo>
                    <a:pt x="84" y="55"/>
                  </a:lnTo>
                  <a:lnTo>
                    <a:pt x="79" y="59"/>
                  </a:lnTo>
                  <a:lnTo>
                    <a:pt x="74" y="61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68" y="60"/>
                  </a:lnTo>
                  <a:lnTo>
                    <a:pt x="67" y="59"/>
                  </a:lnTo>
                  <a:lnTo>
                    <a:pt x="67" y="57"/>
                  </a:lnTo>
                  <a:lnTo>
                    <a:pt x="67" y="53"/>
                  </a:lnTo>
                  <a:lnTo>
                    <a:pt x="69" y="46"/>
                  </a:lnTo>
                  <a:lnTo>
                    <a:pt x="71" y="39"/>
                  </a:lnTo>
                  <a:lnTo>
                    <a:pt x="73" y="29"/>
                  </a:lnTo>
                  <a:lnTo>
                    <a:pt x="76" y="17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1" y="9"/>
                  </a:lnTo>
                  <a:lnTo>
                    <a:pt x="67" y="12"/>
                  </a:lnTo>
                  <a:lnTo>
                    <a:pt x="62" y="16"/>
                  </a:lnTo>
                  <a:lnTo>
                    <a:pt x="56" y="22"/>
                  </a:lnTo>
                  <a:lnTo>
                    <a:pt x="54" y="25"/>
                  </a:lnTo>
                  <a:lnTo>
                    <a:pt x="52" y="28"/>
                  </a:lnTo>
                  <a:lnTo>
                    <a:pt x="51" y="31"/>
                  </a:lnTo>
                  <a:lnTo>
                    <a:pt x="49" y="35"/>
                  </a:lnTo>
                  <a:lnTo>
                    <a:pt x="48" y="39"/>
                  </a:lnTo>
                  <a:lnTo>
                    <a:pt x="47" y="45"/>
                  </a:lnTo>
                  <a:lnTo>
                    <a:pt x="44" y="59"/>
                  </a:lnTo>
                  <a:lnTo>
                    <a:pt x="39" y="60"/>
                  </a:lnTo>
                  <a:lnTo>
                    <a:pt x="35" y="61"/>
                  </a:lnTo>
                  <a:lnTo>
                    <a:pt x="34" y="60"/>
                  </a:lnTo>
                  <a:lnTo>
                    <a:pt x="38" y="44"/>
                  </a:lnTo>
                  <a:lnTo>
                    <a:pt x="41" y="30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9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25" y="21"/>
                  </a:lnTo>
                  <a:lnTo>
                    <a:pt x="21" y="28"/>
                  </a:lnTo>
                  <a:lnTo>
                    <a:pt x="19" y="32"/>
                  </a:lnTo>
                  <a:lnTo>
                    <a:pt x="18" y="36"/>
                  </a:lnTo>
                  <a:lnTo>
                    <a:pt x="15" y="47"/>
                  </a:lnTo>
                  <a:lnTo>
                    <a:pt x="12" y="59"/>
                  </a:lnTo>
                  <a:lnTo>
                    <a:pt x="8" y="60"/>
                  </a:lnTo>
                  <a:lnTo>
                    <a:pt x="3" y="61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0" name="Freeform 138"/>
            <p:cNvSpPr>
              <a:spLocks noEditPoints="1"/>
            </p:cNvSpPr>
            <p:nvPr userDrawn="1"/>
          </p:nvSpPr>
          <p:spPr bwMode="auto">
            <a:xfrm>
              <a:off x="2473" y="1112"/>
              <a:ext cx="62" cy="100"/>
            </a:xfrm>
            <a:custGeom>
              <a:avLst/>
              <a:gdLst/>
              <a:ahLst/>
              <a:cxnLst>
                <a:cxn ang="0">
                  <a:pos x="20" y="55"/>
                </a:cxn>
                <a:cxn ang="0">
                  <a:pos x="28" y="56"/>
                </a:cxn>
                <a:cxn ang="0">
                  <a:pos x="34" y="55"/>
                </a:cxn>
                <a:cxn ang="0">
                  <a:pos x="38" y="52"/>
                </a:cxn>
                <a:cxn ang="0">
                  <a:pos x="42" y="46"/>
                </a:cxn>
                <a:cxn ang="0">
                  <a:pos x="48" y="31"/>
                </a:cxn>
                <a:cxn ang="0">
                  <a:pos x="50" y="14"/>
                </a:cxn>
                <a:cxn ang="0">
                  <a:pos x="49" y="8"/>
                </a:cxn>
                <a:cxn ang="0">
                  <a:pos x="45" y="7"/>
                </a:cxn>
                <a:cxn ang="0">
                  <a:pos x="38" y="9"/>
                </a:cxn>
                <a:cxn ang="0">
                  <a:pos x="32" y="14"/>
                </a:cxn>
                <a:cxn ang="0">
                  <a:pos x="25" y="23"/>
                </a:cxn>
                <a:cxn ang="0">
                  <a:pos x="21" y="35"/>
                </a:cxn>
                <a:cxn ang="0">
                  <a:pos x="17" y="54"/>
                </a:cxn>
                <a:cxn ang="0">
                  <a:pos x="1" y="92"/>
                </a:cxn>
                <a:cxn ang="0">
                  <a:pos x="6" y="68"/>
                </a:cxn>
                <a:cxn ang="0">
                  <a:pos x="14" y="21"/>
                </a:cxn>
                <a:cxn ang="0">
                  <a:pos x="15" y="9"/>
                </a:cxn>
                <a:cxn ang="0">
                  <a:pos x="12" y="9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3" y="3"/>
                </a:cxn>
                <a:cxn ang="0">
                  <a:pos x="23" y="0"/>
                </a:cxn>
                <a:cxn ang="0">
                  <a:pos x="25" y="0"/>
                </a:cxn>
                <a:cxn ang="0">
                  <a:pos x="24" y="11"/>
                </a:cxn>
                <a:cxn ang="0">
                  <a:pos x="26" y="18"/>
                </a:cxn>
                <a:cxn ang="0">
                  <a:pos x="33" y="9"/>
                </a:cxn>
                <a:cxn ang="0">
                  <a:pos x="41" y="3"/>
                </a:cxn>
                <a:cxn ang="0">
                  <a:pos x="48" y="0"/>
                </a:cxn>
                <a:cxn ang="0">
                  <a:pos x="54" y="0"/>
                </a:cxn>
                <a:cxn ang="0">
                  <a:pos x="57" y="1"/>
                </a:cxn>
                <a:cxn ang="0">
                  <a:pos x="59" y="7"/>
                </a:cxn>
                <a:cxn ang="0">
                  <a:pos x="60" y="19"/>
                </a:cxn>
                <a:cxn ang="0">
                  <a:pos x="58" y="29"/>
                </a:cxn>
                <a:cxn ang="0">
                  <a:pos x="54" y="38"/>
                </a:cxn>
                <a:cxn ang="0">
                  <a:pos x="49" y="46"/>
                </a:cxn>
                <a:cxn ang="0">
                  <a:pos x="44" y="52"/>
                </a:cxn>
                <a:cxn ang="0">
                  <a:pos x="35" y="58"/>
                </a:cxn>
                <a:cxn ang="0">
                  <a:pos x="23" y="61"/>
                </a:cxn>
                <a:cxn ang="0">
                  <a:pos x="16" y="60"/>
                </a:cxn>
                <a:cxn ang="0">
                  <a:pos x="10" y="94"/>
                </a:cxn>
                <a:cxn ang="0">
                  <a:pos x="2" y="96"/>
                </a:cxn>
              </a:cxnLst>
              <a:rect l="0" t="0" r="r" b="b"/>
              <a:pathLst>
                <a:path w="60" h="96">
                  <a:moveTo>
                    <a:pt x="17" y="54"/>
                  </a:moveTo>
                  <a:lnTo>
                    <a:pt x="20" y="55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4" y="55"/>
                  </a:lnTo>
                  <a:lnTo>
                    <a:pt x="36" y="54"/>
                  </a:lnTo>
                  <a:lnTo>
                    <a:pt x="38" y="52"/>
                  </a:lnTo>
                  <a:lnTo>
                    <a:pt x="39" y="51"/>
                  </a:lnTo>
                  <a:lnTo>
                    <a:pt x="42" y="46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50" y="22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9" y="8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6" y="10"/>
                  </a:lnTo>
                  <a:lnTo>
                    <a:pt x="32" y="14"/>
                  </a:lnTo>
                  <a:lnTo>
                    <a:pt x="27" y="20"/>
                  </a:lnTo>
                  <a:lnTo>
                    <a:pt x="25" y="23"/>
                  </a:lnTo>
                  <a:lnTo>
                    <a:pt x="24" y="27"/>
                  </a:lnTo>
                  <a:lnTo>
                    <a:pt x="21" y="35"/>
                  </a:lnTo>
                  <a:lnTo>
                    <a:pt x="18" y="44"/>
                  </a:lnTo>
                  <a:lnTo>
                    <a:pt x="17" y="54"/>
                  </a:lnTo>
                  <a:close/>
                  <a:moveTo>
                    <a:pt x="0" y="95"/>
                  </a:moveTo>
                  <a:lnTo>
                    <a:pt x="1" y="92"/>
                  </a:lnTo>
                  <a:lnTo>
                    <a:pt x="2" y="86"/>
                  </a:lnTo>
                  <a:lnTo>
                    <a:pt x="6" y="68"/>
                  </a:lnTo>
                  <a:lnTo>
                    <a:pt x="11" y="41"/>
                  </a:lnTo>
                  <a:lnTo>
                    <a:pt x="14" y="2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9" y="10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8" y="7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4" y="11"/>
                  </a:lnTo>
                  <a:lnTo>
                    <a:pt x="22" y="23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3" y="9"/>
                  </a:lnTo>
                  <a:lnTo>
                    <a:pt x="37" y="6"/>
                  </a:lnTo>
                  <a:lnTo>
                    <a:pt x="41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59" y="7"/>
                  </a:lnTo>
                  <a:lnTo>
                    <a:pt x="60" y="14"/>
                  </a:lnTo>
                  <a:lnTo>
                    <a:pt x="60" y="19"/>
                  </a:lnTo>
                  <a:lnTo>
                    <a:pt x="59" y="24"/>
                  </a:lnTo>
                  <a:lnTo>
                    <a:pt x="58" y="29"/>
                  </a:lnTo>
                  <a:lnTo>
                    <a:pt x="56" y="33"/>
                  </a:lnTo>
                  <a:lnTo>
                    <a:pt x="54" y="38"/>
                  </a:lnTo>
                  <a:lnTo>
                    <a:pt x="52" y="42"/>
                  </a:lnTo>
                  <a:lnTo>
                    <a:pt x="49" y="46"/>
                  </a:lnTo>
                  <a:lnTo>
                    <a:pt x="46" y="50"/>
                  </a:lnTo>
                  <a:lnTo>
                    <a:pt x="44" y="52"/>
                  </a:lnTo>
                  <a:lnTo>
                    <a:pt x="41" y="55"/>
                  </a:lnTo>
                  <a:lnTo>
                    <a:pt x="35" y="58"/>
                  </a:lnTo>
                  <a:lnTo>
                    <a:pt x="29" y="61"/>
                  </a:lnTo>
                  <a:lnTo>
                    <a:pt x="23" y="61"/>
                  </a:lnTo>
                  <a:lnTo>
                    <a:pt x="19" y="61"/>
                  </a:lnTo>
                  <a:lnTo>
                    <a:pt x="16" y="60"/>
                  </a:lnTo>
                  <a:lnTo>
                    <a:pt x="12" y="81"/>
                  </a:lnTo>
                  <a:lnTo>
                    <a:pt x="10" y="94"/>
                  </a:lnTo>
                  <a:lnTo>
                    <a:pt x="6" y="95"/>
                  </a:lnTo>
                  <a:lnTo>
                    <a:pt x="2" y="96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" name="Freeform 139"/>
            <p:cNvSpPr>
              <a:spLocks/>
            </p:cNvSpPr>
            <p:nvPr userDrawn="1"/>
          </p:nvSpPr>
          <p:spPr bwMode="auto">
            <a:xfrm>
              <a:off x="2551" y="1112"/>
              <a:ext cx="62" cy="66"/>
            </a:xfrm>
            <a:custGeom>
              <a:avLst/>
              <a:gdLst/>
              <a:ahLst/>
              <a:cxnLst>
                <a:cxn ang="0">
                  <a:pos x="32" y="46"/>
                </a:cxn>
                <a:cxn ang="0">
                  <a:pos x="23" y="55"/>
                </a:cxn>
                <a:cxn ang="0">
                  <a:pos x="15" y="61"/>
                </a:cxn>
                <a:cxn ang="0">
                  <a:pos x="9" y="63"/>
                </a:cxn>
                <a:cxn ang="0">
                  <a:pos x="5" y="62"/>
                </a:cxn>
                <a:cxn ang="0">
                  <a:pos x="4" y="60"/>
                </a:cxn>
                <a:cxn ang="0">
                  <a:pos x="5" y="51"/>
                </a:cxn>
                <a:cxn ang="0">
                  <a:pos x="8" y="37"/>
                </a:cxn>
                <a:cxn ang="0">
                  <a:pos x="12" y="17"/>
                </a:cxn>
                <a:cxn ang="0">
                  <a:pos x="12" y="10"/>
                </a:cxn>
                <a:cxn ang="0">
                  <a:pos x="10" y="9"/>
                </a:cxn>
                <a:cxn ang="0">
                  <a:pos x="1" y="14"/>
                </a:cxn>
                <a:cxn ang="0">
                  <a:pos x="7" y="7"/>
                </a:cxn>
                <a:cxn ang="0">
                  <a:pos x="18" y="1"/>
                </a:cxn>
                <a:cxn ang="0">
                  <a:pos x="22" y="1"/>
                </a:cxn>
                <a:cxn ang="0">
                  <a:pos x="24" y="2"/>
                </a:cxn>
                <a:cxn ang="0">
                  <a:pos x="23" y="7"/>
                </a:cxn>
                <a:cxn ang="0">
                  <a:pos x="20" y="20"/>
                </a:cxn>
                <a:cxn ang="0">
                  <a:pos x="15" y="44"/>
                </a:cxn>
                <a:cxn ang="0">
                  <a:pos x="14" y="52"/>
                </a:cxn>
                <a:cxn ang="0">
                  <a:pos x="15" y="54"/>
                </a:cxn>
                <a:cxn ang="0">
                  <a:pos x="18" y="54"/>
                </a:cxn>
                <a:cxn ang="0">
                  <a:pos x="23" y="51"/>
                </a:cxn>
                <a:cxn ang="0">
                  <a:pos x="33" y="40"/>
                </a:cxn>
                <a:cxn ang="0">
                  <a:pos x="43" y="24"/>
                </a:cxn>
                <a:cxn ang="0">
                  <a:pos x="46" y="15"/>
                </a:cxn>
                <a:cxn ang="0">
                  <a:pos x="54" y="1"/>
                </a:cxn>
                <a:cxn ang="0">
                  <a:pos x="58" y="1"/>
                </a:cxn>
                <a:cxn ang="0">
                  <a:pos x="47" y="45"/>
                </a:cxn>
                <a:cxn ang="0">
                  <a:pos x="47" y="54"/>
                </a:cxn>
                <a:cxn ang="0">
                  <a:pos x="49" y="55"/>
                </a:cxn>
                <a:cxn ang="0">
                  <a:pos x="53" y="53"/>
                </a:cxn>
                <a:cxn ang="0">
                  <a:pos x="59" y="48"/>
                </a:cxn>
                <a:cxn ang="0">
                  <a:pos x="54" y="56"/>
                </a:cxn>
                <a:cxn ang="0">
                  <a:pos x="46" y="62"/>
                </a:cxn>
                <a:cxn ang="0">
                  <a:pos x="40" y="64"/>
                </a:cxn>
                <a:cxn ang="0">
                  <a:pos x="37" y="62"/>
                </a:cxn>
                <a:cxn ang="0">
                  <a:pos x="36" y="59"/>
                </a:cxn>
                <a:cxn ang="0">
                  <a:pos x="42" y="33"/>
                </a:cxn>
              </a:cxnLst>
              <a:rect l="0" t="0" r="r" b="b"/>
              <a:pathLst>
                <a:path w="60" h="64">
                  <a:moveTo>
                    <a:pt x="42" y="33"/>
                  </a:moveTo>
                  <a:lnTo>
                    <a:pt x="32" y="46"/>
                  </a:lnTo>
                  <a:lnTo>
                    <a:pt x="28" y="51"/>
                  </a:lnTo>
                  <a:lnTo>
                    <a:pt x="23" y="55"/>
                  </a:lnTo>
                  <a:lnTo>
                    <a:pt x="19" y="59"/>
                  </a:lnTo>
                  <a:lnTo>
                    <a:pt x="15" y="61"/>
                  </a:lnTo>
                  <a:lnTo>
                    <a:pt x="12" y="63"/>
                  </a:lnTo>
                  <a:lnTo>
                    <a:pt x="9" y="63"/>
                  </a:lnTo>
                  <a:lnTo>
                    <a:pt x="7" y="63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5" y="51"/>
                  </a:lnTo>
                  <a:lnTo>
                    <a:pt x="6" y="42"/>
                  </a:lnTo>
                  <a:lnTo>
                    <a:pt x="8" y="37"/>
                  </a:lnTo>
                  <a:lnTo>
                    <a:pt x="10" y="27"/>
                  </a:lnTo>
                  <a:lnTo>
                    <a:pt x="12" y="17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3" y="7"/>
                  </a:lnTo>
                  <a:lnTo>
                    <a:pt x="22" y="14"/>
                  </a:lnTo>
                  <a:lnTo>
                    <a:pt x="20" y="20"/>
                  </a:lnTo>
                  <a:lnTo>
                    <a:pt x="18" y="31"/>
                  </a:lnTo>
                  <a:lnTo>
                    <a:pt x="15" y="44"/>
                  </a:lnTo>
                  <a:lnTo>
                    <a:pt x="14" y="49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23" y="51"/>
                  </a:lnTo>
                  <a:lnTo>
                    <a:pt x="28" y="46"/>
                  </a:lnTo>
                  <a:lnTo>
                    <a:pt x="33" y="40"/>
                  </a:lnTo>
                  <a:lnTo>
                    <a:pt x="39" y="32"/>
                  </a:lnTo>
                  <a:lnTo>
                    <a:pt x="43" y="24"/>
                  </a:lnTo>
                  <a:lnTo>
                    <a:pt x="44" y="20"/>
                  </a:lnTo>
                  <a:lnTo>
                    <a:pt x="46" y="15"/>
                  </a:lnTo>
                  <a:lnTo>
                    <a:pt x="49" y="3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0" y="34"/>
                  </a:lnTo>
                  <a:lnTo>
                    <a:pt x="47" y="45"/>
                  </a:lnTo>
                  <a:lnTo>
                    <a:pt x="47" y="51"/>
                  </a:lnTo>
                  <a:lnTo>
                    <a:pt x="47" y="54"/>
                  </a:lnTo>
                  <a:lnTo>
                    <a:pt x="48" y="55"/>
                  </a:lnTo>
                  <a:lnTo>
                    <a:pt x="49" y="55"/>
                  </a:lnTo>
                  <a:lnTo>
                    <a:pt x="50" y="54"/>
                  </a:lnTo>
                  <a:lnTo>
                    <a:pt x="53" y="53"/>
                  </a:lnTo>
                  <a:lnTo>
                    <a:pt x="55" y="51"/>
                  </a:lnTo>
                  <a:lnTo>
                    <a:pt x="59" y="48"/>
                  </a:lnTo>
                  <a:lnTo>
                    <a:pt x="60" y="51"/>
                  </a:lnTo>
                  <a:lnTo>
                    <a:pt x="54" y="56"/>
                  </a:lnTo>
                  <a:lnTo>
                    <a:pt x="49" y="60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0" y="64"/>
                  </a:lnTo>
                  <a:lnTo>
                    <a:pt x="38" y="63"/>
                  </a:lnTo>
                  <a:lnTo>
                    <a:pt x="37" y="62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8" y="51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2" name="Freeform 140"/>
            <p:cNvSpPr>
              <a:spLocks/>
            </p:cNvSpPr>
            <p:nvPr userDrawn="1"/>
          </p:nvSpPr>
          <p:spPr bwMode="auto">
            <a:xfrm>
              <a:off x="2628" y="1090"/>
              <a:ext cx="36" cy="88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" y="33"/>
                </a:cxn>
                <a:cxn ang="0">
                  <a:pos x="0" y="33"/>
                </a:cxn>
                <a:cxn ang="0">
                  <a:pos x="1" y="31"/>
                </a:cxn>
                <a:cxn ang="0">
                  <a:pos x="8" y="28"/>
                </a:cxn>
                <a:cxn ang="0">
                  <a:pos x="12" y="26"/>
                </a:cxn>
                <a:cxn ang="0">
                  <a:pos x="14" y="13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4" y="9"/>
                </a:cxn>
                <a:cxn ang="0">
                  <a:pos x="21" y="27"/>
                </a:cxn>
                <a:cxn ang="0">
                  <a:pos x="27" y="27"/>
                </a:cxn>
                <a:cxn ang="0">
                  <a:pos x="34" y="26"/>
                </a:cxn>
                <a:cxn ang="0">
                  <a:pos x="34" y="29"/>
                </a:cxn>
                <a:cxn ang="0">
                  <a:pos x="33" y="33"/>
                </a:cxn>
                <a:cxn ang="0">
                  <a:pos x="19" y="33"/>
                </a:cxn>
                <a:cxn ang="0">
                  <a:pos x="16" y="49"/>
                </a:cxn>
                <a:cxn ang="0">
                  <a:pos x="16" y="54"/>
                </a:cxn>
                <a:cxn ang="0">
                  <a:pos x="13" y="66"/>
                </a:cxn>
                <a:cxn ang="0">
                  <a:pos x="13" y="73"/>
                </a:cxn>
                <a:cxn ang="0">
                  <a:pos x="13" y="75"/>
                </a:cxn>
                <a:cxn ang="0">
                  <a:pos x="15" y="76"/>
                </a:cxn>
                <a:cxn ang="0">
                  <a:pos x="17" y="76"/>
                </a:cxn>
                <a:cxn ang="0">
                  <a:pos x="19" y="74"/>
                </a:cxn>
                <a:cxn ang="0">
                  <a:pos x="23" y="72"/>
                </a:cxn>
                <a:cxn ang="0">
                  <a:pos x="27" y="68"/>
                </a:cxn>
                <a:cxn ang="0">
                  <a:pos x="28" y="71"/>
                </a:cxn>
                <a:cxn ang="0">
                  <a:pos x="22" y="77"/>
                </a:cxn>
                <a:cxn ang="0">
                  <a:pos x="16" y="81"/>
                </a:cxn>
                <a:cxn ang="0">
                  <a:pos x="13" y="82"/>
                </a:cxn>
                <a:cxn ang="0">
                  <a:pos x="11" y="83"/>
                </a:cxn>
                <a:cxn ang="0">
                  <a:pos x="6" y="84"/>
                </a:cxn>
                <a:cxn ang="0">
                  <a:pos x="4" y="84"/>
                </a:cxn>
                <a:cxn ang="0">
                  <a:pos x="3" y="83"/>
                </a:cxn>
                <a:cxn ang="0">
                  <a:pos x="2" y="82"/>
                </a:cxn>
                <a:cxn ang="0">
                  <a:pos x="2" y="80"/>
                </a:cxn>
                <a:cxn ang="0">
                  <a:pos x="3" y="75"/>
                </a:cxn>
                <a:cxn ang="0">
                  <a:pos x="4" y="66"/>
                </a:cxn>
                <a:cxn ang="0">
                  <a:pos x="6" y="56"/>
                </a:cxn>
                <a:cxn ang="0">
                  <a:pos x="11" y="33"/>
                </a:cxn>
              </a:cxnLst>
              <a:rect l="0" t="0" r="r" b="b"/>
              <a:pathLst>
                <a:path w="34" h="84">
                  <a:moveTo>
                    <a:pt x="11" y="33"/>
                  </a:moveTo>
                  <a:lnTo>
                    <a:pt x="1" y="33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13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4" y="9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16" y="49"/>
                  </a:lnTo>
                  <a:lnTo>
                    <a:pt x="16" y="54"/>
                  </a:lnTo>
                  <a:lnTo>
                    <a:pt x="13" y="66"/>
                  </a:lnTo>
                  <a:lnTo>
                    <a:pt x="13" y="73"/>
                  </a:lnTo>
                  <a:lnTo>
                    <a:pt x="13" y="75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9" y="74"/>
                  </a:lnTo>
                  <a:lnTo>
                    <a:pt x="23" y="72"/>
                  </a:lnTo>
                  <a:lnTo>
                    <a:pt x="27" y="68"/>
                  </a:lnTo>
                  <a:lnTo>
                    <a:pt x="28" y="71"/>
                  </a:lnTo>
                  <a:lnTo>
                    <a:pt x="22" y="77"/>
                  </a:lnTo>
                  <a:lnTo>
                    <a:pt x="16" y="81"/>
                  </a:lnTo>
                  <a:lnTo>
                    <a:pt x="13" y="82"/>
                  </a:lnTo>
                  <a:lnTo>
                    <a:pt x="11" y="83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3" y="83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3" y="75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3" name="Freeform 141"/>
            <p:cNvSpPr>
              <a:spLocks noEditPoints="1"/>
            </p:cNvSpPr>
            <p:nvPr userDrawn="1"/>
          </p:nvSpPr>
          <p:spPr bwMode="auto">
            <a:xfrm>
              <a:off x="2673" y="1112"/>
              <a:ext cx="48" cy="66"/>
            </a:xfrm>
            <a:custGeom>
              <a:avLst/>
              <a:gdLst/>
              <a:ahLst/>
              <a:cxnLst>
                <a:cxn ang="0">
                  <a:pos x="17" y="30"/>
                </a:cxn>
                <a:cxn ang="0">
                  <a:pos x="26" y="26"/>
                </a:cxn>
                <a:cxn ang="0">
                  <a:pos x="33" y="21"/>
                </a:cxn>
                <a:cxn ang="0">
                  <a:pos x="36" y="15"/>
                </a:cxn>
                <a:cxn ang="0">
                  <a:pos x="36" y="9"/>
                </a:cxn>
                <a:cxn ang="0">
                  <a:pos x="32" y="5"/>
                </a:cxn>
                <a:cxn ang="0">
                  <a:pos x="26" y="5"/>
                </a:cxn>
                <a:cxn ang="0">
                  <a:pos x="21" y="9"/>
                </a:cxn>
                <a:cxn ang="0">
                  <a:pos x="16" y="15"/>
                </a:cxn>
                <a:cxn ang="0">
                  <a:pos x="13" y="25"/>
                </a:cxn>
                <a:cxn ang="0">
                  <a:pos x="41" y="51"/>
                </a:cxn>
                <a:cxn ang="0">
                  <a:pos x="27" y="60"/>
                </a:cxn>
                <a:cxn ang="0">
                  <a:pos x="14" y="63"/>
                </a:cxn>
                <a:cxn ang="0">
                  <a:pos x="8" y="62"/>
                </a:cxn>
                <a:cxn ang="0">
                  <a:pos x="3" y="59"/>
                </a:cxn>
                <a:cxn ang="0">
                  <a:pos x="1" y="54"/>
                </a:cxn>
                <a:cxn ang="0">
                  <a:pos x="0" y="47"/>
                </a:cxn>
                <a:cxn ang="0">
                  <a:pos x="1" y="37"/>
                </a:cxn>
                <a:cxn ang="0">
                  <a:pos x="3" y="28"/>
                </a:cxn>
                <a:cxn ang="0">
                  <a:pos x="8" y="16"/>
                </a:cxn>
                <a:cxn ang="0">
                  <a:pos x="13" y="10"/>
                </a:cxn>
                <a:cxn ang="0">
                  <a:pos x="22" y="4"/>
                </a:cxn>
                <a:cxn ang="0">
                  <a:pos x="29" y="1"/>
                </a:cxn>
                <a:cxn ang="0">
                  <a:pos x="35" y="0"/>
                </a:cxn>
                <a:cxn ang="0">
                  <a:pos x="41" y="2"/>
                </a:cxn>
                <a:cxn ang="0">
                  <a:pos x="44" y="4"/>
                </a:cxn>
                <a:cxn ang="0">
                  <a:pos x="45" y="8"/>
                </a:cxn>
                <a:cxn ang="0">
                  <a:pos x="45" y="14"/>
                </a:cxn>
                <a:cxn ang="0">
                  <a:pos x="41" y="21"/>
                </a:cxn>
                <a:cxn ang="0">
                  <a:pos x="33" y="27"/>
                </a:cxn>
                <a:cxn ang="0">
                  <a:pos x="20" y="32"/>
                </a:cxn>
                <a:cxn ang="0">
                  <a:pos x="10" y="40"/>
                </a:cxn>
                <a:cxn ang="0">
                  <a:pos x="10" y="50"/>
                </a:cxn>
                <a:cxn ang="0">
                  <a:pos x="13" y="55"/>
                </a:cxn>
                <a:cxn ang="0">
                  <a:pos x="19" y="57"/>
                </a:cxn>
                <a:cxn ang="0">
                  <a:pos x="29" y="55"/>
                </a:cxn>
                <a:cxn ang="0">
                  <a:pos x="40" y="48"/>
                </a:cxn>
              </a:cxnLst>
              <a:rect l="0" t="0" r="r" b="b"/>
              <a:pathLst>
                <a:path w="46" h="63">
                  <a:moveTo>
                    <a:pt x="11" y="31"/>
                  </a:moveTo>
                  <a:lnTo>
                    <a:pt x="17" y="30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5" y="18"/>
                  </a:lnTo>
                  <a:lnTo>
                    <a:pt x="36" y="15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6" y="15"/>
                  </a:lnTo>
                  <a:lnTo>
                    <a:pt x="14" y="20"/>
                  </a:lnTo>
                  <a:lnTo>
                    <a:pt x="13" y="25"/>
                  </a:lnTo>
                  <a:lnTo>
                    <a:pt x="11" y="31"/>
                  </a:lnTo>
                  <a:close/>
                  <a:moveTo>
                    <a:pt x="41" y="51"/>
                  </a:moveTo>
                  <a:lnTo>
                    <a:pt x="34" y="56"/>
                  </a:lnTo>
                  <a:lnTo>
                    <a:pt x="27" y="60"/>
                  </a:lnTo>
                  <a:lnTo>
                    <a:pt x="20" y="63"/>
                  </a:lnTo>
                  <a:lnTo>
                    <a:pt x="14" y="63"/>
                  </a:lnTo>
                  <a:lnTo>
                    <a:pt x="11" y="63"/>
                  </a:lnTo>
                  <a:lnTo>
                    <a:pt x="8" y="62"/>
                  </a:lnTo>
                  <a:lnTo>
                    <a:pt x="5" y="61"/>
                  </a:lnTo>
                  <a:lnTo>
                    <a:pt x="3" y="59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1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4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5" y="14"/>
                  </a:lnTo>
                  <a:lnTo>
                    <a:pt x="44" y="18"/>
                  </a:lnTo>
                  <a:lnTo>
                    <a:pt x="41" y="21"/>
                  </a:lnTo>
                  <a:lnTo>
                    <a:pt x="38" y="24"/>
                  </a:lnTo>
                  <a:lnTo>
                    <a:pt x="33" y="27"/>
                  </a:lnTo>
                  <a:lnTo>
                    <a:pt x="27" y="29"/>
                  </a:lnTo>
                  <a:lnTo>
                    <a:pt x="20" y="32"/>
                  </a:lnTo>
                  <a:lnTo>
                    <a:pt x="11" y="35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3" y="55"/>
                  </a:lnTo>
                  <a:lnTo>
                    <a:pt x="15" y="56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29" y="55"/>
                  </a:lnTo>
                  <a:lnTo>
                    <a:pt x="35" y="52"/>
                  </a:lnTo>
                  <a:lnTo>
                    <a:pt x="40" y="48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4" name="Freeform 142"/>
            <p:cNvSpPr>
              <a:spLocks/>
            </p:cNvSpPr>
            <p:nvPr userDrawn="1"/>
          </p:nvSpPr>
          <p:spPr bwMode="auto">
            <a:xfrm>
              <a:off x="2728" y="1112"/>
              <a:ext cx="48" cy="66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8" y="46"/>
                </a:cxn>
                <a:cxn ang="0">
                  <a:pos x="11" y="31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13" y="9"/>
                </a:cxn>
                <a:cxn ang="0">
                  <a:pos x="12" y="8"/>
                </a:cxn>
                <a:cxn ang="0">
                  <a:pos x="10" y="9"/>
                </a:cxn>
                <a:cxn ang="0">
                  <a:pos x="8" y="10"/>
                </a:cxn>
                <a:cxn ang="0">
                  <a:pos x="1" y="14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3" y="12"/>
                </a:cxn>
                <a:cxn ang="0">
                  <a:pos x="20" y="27"/>
                </a:cxn>
                <a:cxn ang="0">
                  <a:pos x="27" y="14"/>
                </a:cxn>
                <a:cxn ang="0">
                  <a:pos x="30" y="10"/>
                </a:cxn>
                <a:cxn ang="0">
                  <a:pos x="33" y="6"/>
                </a:cxn>
                <a:cxn ang="0">
                  <a:pos x="36" y="3"/>
                </a:cxn>
                <a:cxn ang="0">
                  <a:pos x="39" y="1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44" y="13"/>
                </a:cxn>
                <a:cxn ang="0">
                  <a:pos x="43" y="14"/>
                </a:cxn>
                <a:cxn ang="0">
                  <a:pos x="41" y="12"/>
                </a:cxn>
                <a:cxn ang="0">
                  <a:pos x="38" y="12"/>
                </a:cxn>
                <a:cxn ang="0">
                  <a:pos x="35" y="13"/>
                </a:cxn>
                <a:cxn ang="0">
                  <a:pos x="33" y="14"/>
                </a:cxn>
                <a:cxn ang="0">
                  <a:pos x="31" y="15"/>
                </a:cxn>
                <a:cxn ang="0">
                  <a:pos x="29" y="17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1" y="32"/>
                </a:cxn>
                <a:cxn ang="0">
                  <a:pos x="18" y="40"/>
                </a:cxn>
                <a:cxn ang="0">
                  <a:pos x="15" y="50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4" y="62"/>
                </a:cxn>
                <a:cxn ang="0">
                  <a:pos x="3" y="61"/>
                </a:cxn>
              </a:cxnLst>
              <a:rect l="0" t="0" r="r" b="b"/>
              <a:pathLst>
                <a:path w="46" h="62">
                  <a:moveTo>
                    <a:pt x="3" y="61"/>
                  </a:moveTo>
                  <a:lnTo>
                    <a:pt x="8" y="46"/>
                  </a:lnTo>
                  <a:lnTo>
                    <a:pt x="11" y="31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3" y="12"/>
                  </a:lnTo>
                  <a:lnTo>
                    <a:pt x="20" y="27"/>
                  </a:lnTo>
                  <a:lnTo>
                    <a:pt x="27" y="14"/>
                  </a:lnTo>
                  <a:lnTo>
                    <a:pt x="30" y="10"/>
                  </a:lnTo>
                  <a:lnTo>
                    <a:pt x="33" y="6"/>
                  </a:lnTo>
                  <a:lnTo>
                    <a:pt x="36" y="3"/>
                  </a:lnTo>
                  <a:lnTo>
                    <a:pt x="39" y="1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4" y="13"/>
                  </a:lnTo>
                  <a:lnTo>
                    <a:pt x="43" y="14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5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8" y="40"/>
                  </a:lnTo>
                  <a:lnTo>
                    <a:pt x="15" y="50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4" y="62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5" name="Freeform 143"/>
            <p:cNvSpPr>
              <a:spLocks noEditPoints="1"/>
            </p:cNvSpPr>
            <p:nvPr userDrawn="1"/>
          </p:nvSpPr>
          <p:spPr bwMode="auto">
            <a:xfrm>
              <a:off x="2816" y="1083"/>
              <a:ext cx="93" cy="93"/>
            </a:xfrm>
            <a:custGeom>
              <a:avLst/>
              <a:gdLst/>
              <a:ahLst/>
              <a:cxnLst>
                <a:cxn ang="0">
                  <a:pos x="37" y="49"/>
                </a:cxn>
                <a:cxn ang="0">
                  <a:pos x="65" y="49"/>
                </a:cxn>
                <a:cxn ang="0">
                  <a:pos x="59" y="12"/>
                </a:cxn>
                <a:cxn ang="0">
                  <a:pos x="37" y="49"/>
                </a:cxn>
                <a:cxn ang="0">
                  <a:pos x="0" y="90"/>
                </a:cxn>
                <a:cxn ang="0">
                  <a:pos x="0" y="87"/>
                </a:cxn>
                <a:cxn ang="0">
                  <a:pos x="4" y="86"/>
                </a:cxn>
                <a:cxn ang="0">
                  <a:pos x="7" y="85"/>
                </a:cxn>
                <a:cxn ang="0">
                  <a:pos x="9" y="83"/>
                </a:cxn>
                <a:cxn ang="0">
                  <a:pos x="11" y="81"/>
                </a:cxn>
                <a:cxn ang="0">
                  <a:pos x="62" y="0"/>
                </a:cxn>
                <a:cxn ang="0">
                  <a:pos x="68" y="0"/>
                </a:cxn>
                <a:cxn ang="0">
                  <a:pos x="79" y="79"/>
                </a:cxn>
                <a:cxn ang="0">
                  <a:pos x="80" y="83"/>
                </a:cxn>
                <a:cxn ang="0">
                  <a:pos x="81" y="85"/>
                </a:cxn>
                <a:cxn ang="0">
                  <a:pos x="82" y="86"/>
                </a:cxn>
                <a:cxn ang="0">
                  <a:pos x="84" y="86"/>
                </a:cxn>
                <a:cxn ang="0">
                  <a:pos x="89" y="87"/>
                </a:cxn>
                <a:cxn ang="0">
                  <a:pos x="89" y="90"/>
                </a:cxn>
                <a:cxn ang="0">
                  <a:pos x="83" y="90"/>
                </a:cxn>
                <a:cxn ang="0">
                  <a:pos x="77" y="90"/>
                </a:cxn>
                <a:cxn ang="0">
                  <a:pos x="68" y="90"/>
                </a:cxn>
                <a:cxn ang="0">
                  <a:pos x="58" y="90"/>
                </a:cxn>
                <a:cxn ang="0">
                  <a:pos x="58" y="87"/>
                </a:cxn>
                <a:cxn ang="0">
                  <a:pos x="63" y="86"/>
                </a:cxn>
                <a:cxn ang="0">
                  <a:pos x="66" y="85"/>
                </a:cxn>
                <a:cxn ang="0">
                  <a:pos x="68" y="84"/>
                </a:cxn>
                <a:cxn ang="0">
                  <a:pos x="69" y="81"/>
                </a:cxn>
                <a:cxn ang="0">
                  <a:pos x="69" y="79"/>
                </a:cxn>
                <a:cxn ang="0">
                  <a:pos x="68" y="76"/>
                </a:cxn>
                <a:cxn ang="0">
                  <a:pos x="66" y="54"/>
                </a:cxn>
                <a:cxn ang="0">
                  <a:pos x="34" y="54"/>
                </a:cxn>
                <a:cxn ang="0">
                  <a:pos x="22" y="75"/>
                </a:cxn>
                <a:cxn ang="0">
                  <a:pos x="19" y="81"/>
                </a:cxn>
                <a:cxn ang="0">
                  <a:pos x="18" y="84"/>
                </a:cxn>
                <a:cxn ang="0">
                  <a:pos x="19" y="85"/>
                </a:cxn>
                <a:cxn ang="0">
                  <a:pos x="20" y="86"/>
                </a:cxn>
                <a:cxn ang="0">
                  <a:pos x="23" y="86"/>
                </a:cxn>
                <a:cxn ang="0">
                  <a:pos x="28" y="87"/>
                </a:cxn>
                <a:cxn ang="0">
                  <a:pos x="28" y="90"/>
                </a:cxn>
                <a:cxn ang="0">
                  <a:pos x="21" y="90"/>
                </a:cxn>
                <a:cxn ang="0">
                  <a:pos x="15" y="90"/>
                </a:cxn>
                <a:cxn ang="0">
                  <a:pos x="8" y="90"/>
                </a:cxn>
                <a:cxn ang="0">
                  <a:pos x="0" y="90"/>
                </a:cxn>
              </a:cxnLst>
              <a:rect l="0" t="0" r="r" b="b"/>
              <a:pathLst>
                <a:path w="89" h="90">
                  <a:moveTo>
                    <a:pt x="37" y="49"/>
                  </a:moveTo>
                  <a:lnTo>
                    <a:pt x="65" y="49"/>
                  </a:lnTo>
                  <a:lnTo>
                    <a:pt x="59" y="12"/>
                  </a:lnTo>
                  <a:lnTo>
                    <a:pt x="37" y="49"/>
                  </a:lnTo>
                  <a:close/>
                  <a:moveTo>
                    <a:pt x="0" y="90"/>
                  </a:moveTo>
                  <a:lnTo>
                    <a:pt x="0" y="87"/>
                  </a:lnTo>
                  <a:lnTo>
                    <a:pt x="4" y="86"/>
                  </a:lnTo>
                  <a:lnTo>
                    <a:pt x="7" y="85"/>
                  </a:lnTo>
                  <a:lnTo>
                    <a:pt x="9" y="83"/>
                  </a:lnTo>
                  <a:lnTo>
                    <a:pt x="11" y="81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9" y="79"/>
                  </a:lnTo>
                  <a:lnTo>
                    <a:pt x="80" y="83"/>
                  </a:lnTo>
                  <a:lnTo>
                    <a:pt x="81" y="85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9" y="87"/>
                  </a:lnTo>
                  <a:lnTo>
                    <a:pt x="89" y="90"/>
                  </a:lnTo>
                  <a:lnTo>
                    <a:pt x="83" y="90"/>
                  </a:lnTo>
                  <a:lnTo>
                    <a:pt x="77" y="90"/>
                  </a:lnTo>
                  <a:lnTo>
                    <a:pt x="68" y="90"/>
                  </a:lnTo>
                  <a:lnTo>
                    <a:pt x="58" y="90"/>
                  </a:lnTo>
                  <a:lnTo>
                    <a:pt x="58" y="87"/>
                  </a:lnTo>
                  <a:lnTo>
                    <a:pt x="63" y="86"/>
                  </a:lnTo>
                  <a:lnTo>
                    <a:pt x="66" y="85"/>
                  </a:lnTo>
                  <a:lnTo>
                    <a:pt x="68" y="84"/>
                  </a:lnTo>
                  <a:lnTo>
                    <a:pt x="69" y="81"/>
                  </a:lnTo>
                  <a:lnTo>
                    <a:pt x="69" y="79"/>
                  </a:lnTo>
                  <a:lnTo>
                    <a:pt x="68" y="76"/>
                  </a:lnTo>
                  <a:lnTo>
                    <a:pt x="66" y="54"/>
                  </a:lnTo>
                  <a:lnTo>
                    <a:pt x="34" y="54"/>
                  </a:lnTo>
                  <a:lnTo>
                    <a:pt x="22" y="75"/>
                  </a:lnTo>
                  <a:lnTo>
                    <a:pt x="19" y="81"/>
                  </a:lnTo>
                  <a:lnTo>
                    <a:pt x="18" y="84"/>
                  </a:lnTo>
                  <a:lnTo>
                    <a:pt x="19" y="85"/>
                  </a:lnTo>
                  <a:lnTo>
                    <a:pt x="20" y="86"/>
                  </a:lnTo>
                  <a:lnTo>
                    <a:pt x="23" y="86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21" y="90"/>
                  </a:lnTo>
                  <a:lnTo>
                    <a:pt x="15" y="90"/>
                  </a:lnTo>
                  <a:lnTo>
                    <a:pt x="8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6" name="Freeform 144"/>
            <p:cNvSpPr>
              <a:spLocks/>
            </p:cNvSpPr>
            <p:nvPr userDrawn="1"/>
          </p:nvSpPr>
          <p:spPr bwMode="auto">
            <a:xfrm>
              <a:off x="2920" y="1112"/>
              <a:ext cx="48" cy="66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7" y="46"/>
                </a:cxn>
                <a:cxn ang="0">
                  <a:pos x="11" y="31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13" y="9"/>
                </a:cxn>
                <a:cxn ang="0">
                  <a:pos x="12" y="8"/>
                </a:cxn>
                <a:cxn ang="0">
                  <a:pos x="10" y="9"/>
                </a:cxn>
                <a:cxn ang="0">
                  <a:pos x="8" y="10"/>
                </a:cxn>
                <a:cxn ang="0">
                  <a:pos x="1" y="14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3" y="2"/>
                </a:cxn>
                <a:cxn ang="0">
                  <a:pos x="23" y="3"/>
                </a:cxn>
                <a:cxn ang="0">
                  <a:pos x="22" y="12"/>
                </a:cxn>
                <a:cxn ang="0">
                  <a:pos x="19" y="27"/>
                </a:cxn>
                <a:cxn ang="0">
                  <a:pos x="27" y="14"/>
                </a:cxn>
                <a:cxn ang="0">
                  <a:pos x="30" y="10"/>
                </a:cxn>
                <a:cxn ang="0">
                  <a:pos x="33" y="6"/>
                </a:cxn>
                <a:cxn ang="0">
                  <a:pos x="36" y="3"/>
                </a:cxn>
                <a:cxn ang="0">
                  <a:pos x="38" y="1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1"/>
                </a:cxn>
                <a:cxn ang="0">
                  <a:pos x="44" y="13"/>
                </a:cxn>
                <a:cxn ang="0">
                  <a:pos x="43" y="14"/>
                </a:cxn>
                <a:cxn ang="0">
                  <a:pos x="41" y="12"/>
                </a:cxn>
                <a:cxn ang="0">
                  <a:pos x="38" y="12"/>
                </a:cxn>
                <a:cxn ang="0">
                  <a:pos x="35" y="13"/>
                </a:cxn>
                <a:cxn ang="0">
                  <a:pos x="33" y="14"/>
                </a:cxn>
                <a:cxn ang="0">
                  <a:pos x="31" y="15"/>
                </a:cxn>
                <a:cxn ang="0">
                  <a:pos x="29" y="17"/>
                </a:cxn>
                <a:cxn ang="0">
                  <a:pos x="27" y="19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1" y="32"/>
                </a:cxn>
                <a:cxn ang="0">
                  <a:pos x="18" y="40"/>
                </a:cxn>
                <a:cxn ang="0">
                  <a:pos x="15" y="50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4" y="62"/>
                </a:cxn>
                <a:cxn ang="0">
                  <a:pos x="3" y="61"/>
                </a:cxn>
              </a:cxnLst>
              <a:rect l="0" t="0" r="r" b="b"/>
              <a:pathLst>
                <a:path w="46" h="62">
                  <a:moveTo>
                    <a:pt x="3" y="61"/>
                  </a:moveTo>
                  <a:lnTo>
                    <a:pt x="7" y="46"/>
                  </a:lnTo>
                  <a:lnTo>
                    <a:pt x="11" y="31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2" y="12"/>
                  </a:lnTo>
                  <a:lnTo>
                    <a:pt x="19" y="27"/>
                  </a:lnTo>
                  <a:lnTo>
                    <a:pt x="27" y="14"/>
                  </a:lnTo>
                  <a:lnTo>
                    <a:pt x="30" y="10"/>
                  </a:lnTo>
                  <a:lnTo>
                    <a:pt x="33" y="6"/>
                  </a:lnTo>
                  <a:lnTo>
                    <a:pt x="36" y="3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1"/>
                  </a:lnTo>
                  <a:lnTo>
                    <a:pt x="44" y="13"/>
                  </a:lnTo>
                  <a:lnTo>
                    <a:pt x="43" y="14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5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8" y="40"/>
                  </a:lnTo>
                  <a:lnTo>
                    <a:pt x="15" y="50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4" y="62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7" name="Freeform 145"/>
            <p:cNvSpPr>
              <a:spLocks/>
            </p:cNvSpPr>
            <p:nvPr userDrawn="1"/>
          </p:nvSpPr>
          <p:spPr bwMode="auto">
            <a:xfrm>
              <a:off x="2975" y="1112"/>
              <a:ext cx="47" cy="66"/>
            </a:xfrm>
            <a:custGeom>
              <a:avLst/>
              <a:gdLst/>
              <a:ahLst/>
              <a:cxnLst>
                <a:cxn ang="0">
                  <a:pos x="39" y="53"/>
                </a:cxn>
                <a:cxn ang="0">
                  <a:pos x="32" y="58"/>
                </a:cxn>
                <a:cxn ang="0">
                  <a:pos x="25" y="61"/>
                </a:cxn>
                <a:cxn ang="0">
                  <a:pos x="18" y="63"/>
                </a:cxn>
                <a:cxn ang="0">
                  <a:pos x="11" y="63"/>
                </a:cxn>
                <a:cxn ang="0">
                  <a:pos x="6" y="60"/>
                </a:cxn>
                <a:cxn ang="0">
                  <a:pos x="2" y="56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2" y="30"/>
                </a:cxn>
                <a:cxn ang="0">
                  <a:pos x="5" y="20"/>
                </a:cxn>
                <a:cxn ang="0">
                  <a:pos x="9" y="13"/>
                </a:cxn>
                <a:cxn ang="0">
                  <a:pos x="17" y="6"/>
                </a:cxn>
                <a:cxn ang="0">
                  <a:pos x="26" y="1"/>
                </a:cxn>
                <a:cxn ang="0">
                  <a:pos x="34" y="0"/>
                </a:cxn>
                <a:cxn ang="0">
                  <a:pos x="43" y="2"/>
                </a:cxn>
                <a:cxn ang="0">
                  <a:pos x="44" y="11"/>
                </a:cxn>
                <a:cxn ang="0">
                  <a:pos x="40" y="19"/>
                </a:cxn>
                <a:cxn ang="0">
                  <a:pos x="40" y="11"/>
                </a:cxn>
                <a:cxn ang="0">
                  <a:pos x="38" y="8"/>
                </a:cxn>
                <a:cxn ang="0">
                  <a:pos x="32" y="6"/>
                </a:cxn>
                <a:cxn ang="0">
                  <a:pos x="25" y="6"/>
                </a:cxn>
                <a:cxn ang="0">
                  <a:pos x="22" y="8"/>
                </a:cxn>
                <a:cxn ang="0">
                  <a:pos x="18" y="11"/>
                </a:cxn>
                <a:cxn ang="0">
                  <a:pos x="14" y="19"/>
                </a:cxn>
                <a:cxn ang="0">
                  <a:pos x="10" y="34"/>
                </a:cxn>
                <a:cxn ang="0">
                  <a:pos x="9" y="45"/>
                </a:cxn>
                <a:cxn ang="0">
                  <a:pos x="11" y="51"/>
                </a:cxn>
                <a:cxn ang="0">
                  <a:pos x="14" y="55"/>
                </a:cxn>
                <a:cxn ang="0">
                  <a:pos x="18" y="56"/>
                </a:cxn>
                <a:cxn ang="0">
                  <a:pos x="25" y="56"/>
                </a:cxn>
                <a:cxn ang="0">
                  <a:pos x="35" y="51"/>
                </a:cxn>
                <a:cxn ang="0">
                  <a:pos x="42" y="50"/>
                </a:cxn>
              </a:cxnLst>
              <a:rect l="0" t="0" r="r" b="b"/>
              <a:pathLst>
                <a:path w="46" h="63">
                  <a:moveTo>
                    <a:pt x="42" y="50"/>
                  </a:moveTo>
                  <a:lnTo>
                    <a:pt x="39" y="53"/>
                  </a:lnTo>
                  <a:lnTo>
                    <a:pt x="35" y="55"/>
                  </a:lnTo>
                  <a:lnTo>
                    <a:pt x="32" y="58"/>
                  </a:lnTo>
                  <a:lnTo>
                    <a:pt x="28" y="60"/>
                  </a:lnTo>
                  <a:lnTo>
                    <a:pt x="25" y="61"/>
                  </a:lnTo>
                  <a:lnTo>
                    <a:pt x="21" y="62"/>
                  </a:lnTo>
                  <a:lnTo>
                    <a:pt x="18" y="63"/>
                  </a:lnTo>
                  <a:lnTo>
                    <a:pt x="15" y="63"/>
                  </a:lnTo>
                  <a:lnTo>
                    <a:pt x="11" y="63"/>
                  </a:lnTo>
                  <a:lnTo>
                    <a:pt x="8" y="62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0"/>
                  </a:lnTo>
                  <a:lnTo>
                    <a:pt x="3" y="25"/>
                  </a:lnTo>
                  <a:lnTo>
                    <a:pt x="5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4" y="11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5" y="7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7" y="13"/>
                  </a:lnTo>
                  <a:lnTo>
                    <a:pt x="14" y="19"/>
                  </a:lnTo>
                  <a:lnTo>
                    <a:pt x="11" y="26"/>
                  </a:lnTo>
                  <a:lnTo>
                    <a:pt x="10" y="34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10" y="48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4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21" y="57"/>
                  </a:lnTo>
                  <a:lnTo>
                    <a:pt x="25" y="56"/>
                  </a:lnTo>
                  <a:lnTo>
                    <a:pt x="30" y="54"/>
                  </a:lnTo>
                  <a:lnTo>
                    <a:pt x="35" y="51"/>
                  </a:lnTo>
                  <a:lnTo>
                    <a:pt x="41" y="47"/>
                  </a:lnTo>
                  <a:lnTo>
                    <a:pt x="42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8" name="Freeform 146"/>
            <p:cNvSpPr>
              <a:spLocks/>
            </p:cNvSpPr>
            <p:nvPr userDrawn="1"/>
          </p:nvSpPr>
          <p:spPr bwMode="auto">
            <a:xfrm>
              <a:off x="3028" y="1080"/>
              <a:ext cx="60" cy="98"/>
            </a:xfrm>
            <a:custGeom>
              <a:avLst/>
              <a:gdLst/>
              <a:ahLst/>
              <a:cxnLst>
                <a:cxn ang="0">
                  <a:pos x="5" y="74"/>
                </a:cxn>
                <a:cxn ang="0">
                  <a:pos x="12" y="41"/>
                </a:cxn>
                <a:cxn ang="0">
                  <a:pos x="17" y="12"/>
                </a:cxn>
                <a:cxn ang="0">
                  <a:pos x="16" y="8"/>
                </a:cxn>
                <a:cxn ang="0">
                  <a:pos x="7" y="7"/>
                </a:cxn>
                <a:cxn ang="0">
                  <a:pos x="18" y="3"/>
                </a:cxn>
                <a:cxn ang="0">
                  <a:pos x="28" y="0"/>
                </a:cxn>
                <a:cxn ang="0">
                  <a:pos x="17" y="58"/>
                </a:cxn>
                <a:cxn ang="0">
                  <a:pos x="26" y="48"/>
                </a:cxn>
                <a:cxn ang="0">
                  <a:pos x="35" y="39"/>
                </a:cxn>
                <a:cxn ang="0">
                  <a:pos x="43" y="34"/>
                </a:cxn>
                <a:cxn ang="0">
                  <a:pos x="50" y="33"/>
                </a:cxn>
                <a:cxn ang="0">
                  <a:pos x="54" y="34"/>
                </a:cxn>
                <a:cxn ang="0">
                  <a:pos x="55" y="37"/>
                </a:cxn>
                <a:cxn ang="0">
                  <a:pos x="50" y="58"/>
                </a:cxn>
                <a:cxn ang="0">
                  <a:pos x="46" y="78"/>
                </a:cxn>
                <a:cxn ang="0">
                  <a:pos x="45" y="86"/>
                </a:cxn>
                <a:cxn ang="0">
                  <a:pos x="48" y="86"/>
                </a:cxn>
                <a:cxn ang="0">
                  <a:pos x="53" y="83"/>
                </a:cxn>
                <a:cxn ang="0">
                  <a:pos x="58" y="83"/>
                </a:cxn>
                <a:cxn ang="0">
                  <a:pos x="46" y="91"/>
                </a:cxn>
                <a:cxn ang="0">
                  <a:pos x="38" y="94"/>
                </a:cxn>
                <a:cxn ang="0">
                  <a:pos x="35" y="93"/>
                </a:cxn>
                <a:cxn ang="0">
                  <a:pos x="34" y="90"/>
                </a:cxn>
                <a:cxn ang="0">
                  <a:pos x="37" y="79"/>
                </a:cxn>
                <a:cxn ang="0">
                  <a:pos x="41" y="61"/>
                </a:cxn>
                <a:cxn ang="0">
                  <a:pos x="44" y="44"/>
                </a:cxn>
                <a:cxn ang="0">
                  <a:pos x="43" y="41"/>
                </a:cxn>
                <a:cxn ang="0">
                  <a:pos x="40" y="41"/>
                </a:cxn>
                <a:cxn ang="0">
                  <a:pos x="32" y="46"/>
                </a:cxn>
                <a:cxn ang="0">
                  <a:pos x="22" y="57"/>
                </a:cxn>
                <a:cxn ang="0">
                  <a:pos x="14" y="72"/>
                </a:cxn>
                <a:cxn ang="0">
                  <a:pos x="10" y="92"/>
                </a:cxn>
                <a:cxn ang="0">
                  <a:pos x="2" y="94"/>
                </a:cxn>
              </a:cxnLst>
              <a:rect l="0" t="0" r="r" b="b"/>
              <a:pathLst>
                <a:path w="58" h="94">
                  <a:moveTo>
                    <a:pt x="0" y="93"/>
                  </a:moveTo>
                  <a:lnTo>
                    <a:pt x="5" y="74"/>
                  </a:lnTo>
                  <a:lnTo>
                    <a:pt x="8" y="60"/>
                  </a:lnTo>
                  <a:lnTo>
                    <a:pt x="12" y="41"/>
                  </a:lnTo>
                  <a:lnTo>
                    <a:pt x="16" y="21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17" y="58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1" y="43"/>
                  </a:lnTo>
                  <a:lnTo>
                    <a:pt x="35" y="39"/>
                  </a:lnTo>
                  <a:lnTo>
                    <a:pt x="39" y="36"/>
                  </a:lnTo>
                  <a:lnTo>
                    <a:pt x="43" y="34"/>
                  </a:lnTo>
                  <a:lnTo>
                    <a:pt x="47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4" y="34"/>
                  </a:lnTo>
                  <a:lnTo>
                    <a:pt x="54" y="35"/>
                  </a:lnTo>
                  <a:lnTo>
                    <a:pt x="55" y="37"/>
                  </a:lnTo>
                  <a:lnTo>
                    <a:pt x="54" y="43"/>
                  </a:lnTo>
                  <a:lnTo>
                    <a:pt x="50" y="58"/>
                  </a:lnTo>
                  <a:lnTo>
                    <a:pt x="48" y="67"/>
                  </a:lnTo>
                  <a:lnTo>
                    <a:pt x="46" y="78"/>
                  </a:lnTo>
                  <a:lnTo>
                    <a:pt x="45" y="83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5"/>
                  </a:lnTo>
                  <a:lnTo>
                    <a:pt x="53" y="83"/>
                  </a:lnTo>
                  <a:lnTo>
                    <a:pt x="57" y="80"/>
                  </a:lnTo>
                  <a:lnTo>
                    <a:pt x="58" y="83"/>
                  </a:lnTo>
                  <a:lnTo>
                    <a:pt x="52" y="88"/>
                  </a:lnTo>
                  <a:lnTo>
                    <a:pt x="46" y="91"/>
                  </a:lnTo>
                  <a:lnTo>
                    <a:pt x="42" y="94"/>
                  </a:lnTo>
                  <a:lnTo>
                    <a:pt x="38" y="94"/>
                  </a:lnTo>
                  <a:lnTo>
                    <a:pt x="36" y="94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4" y="90"/>
                  </a:lnTo>
                  <a:lnTo>
                    <a:pt x="35" y="86"/>
                  </a:lnTo>
                  <a:lnTo>
                    <a:pt x="37" y="79"/>
                  </a:lnTo>
                  <a:lnTo>
                    <a:pt x="39" y="70"/>
                  </a:lnTo>
                  <a:lnTo>
                    <a:pt x="41" y="61"/>
                  </a:lnTo>
                  <a:lnTo>
                    <a:pt x="43" y="50"/>
                  </a:lnTo>
                  <a:lnTo>
                    <a:pt x="44" y="44"/>
                  </a:lnTo>
                  <a:lnTo>
                    <a:pt x="43" y="42"/>
                  </a:lnTo>
                  <a:lnTo>
                    <a:pt x="43" y="41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7" y="51"/>
                  </a:lnTo>
                  <a:lnTo>
                    <a:pt x="22" y="57"/>
                  </a:lnTo>
                  <a:lnTo>
                    <a:pt x="18" y="64"/>
                  </a:lnTo>
                  <a:lnTo>
                    <a:pt x="14" y="72"/>
                  </a:lnTo>
                  <a:lnTo>
                    <a:pt x="12" y="81"/>
                  </a:lnTo>
                  <a:lnTo>
                    <a:pt x="10" y="92"/>
                  </a:lnTo>
                  <a:lnTo>
                    <a:pt x="5" y="93"/>
                  </a:lnTo>
                  <a:lnTo>
                    <a:pt x="2" y="94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9" name="Freeform 147"/>
            <p:cNvSpPr>
              <a:spLocks noEditPoints="1"/>
            </p:cNvSpPr>
            <p:nvPr userDrawn="1"/>
          </p:nvSpPr>
          <p:spPr bwMode="auto">
            <a:xfrm>
              <a:off x="3100" y="1081"/>
              <a:ext cx="31" cy="9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7" y="36"/>
                </a:cxn>
                <a:cxn ang="0">
                  <a:pos x="13" y="33"/>
                </a:cxn>
                <a:cxn ang="0">
                  <a:pos x="17" y="31"/>
                </a:cxn>
                <a:cxn ang="0">
                  <a:pos x="20" y="30"/>
                </a:cxn>
                <a:cxn ang="0">
                  <a:pos x="21" y="30"/>
                </a:cxn>
                <a:cxn ang="0">
                  <a:pos x="22" y="31"/>
                </a:cxn>
                <a:cxn ang="0">
                  <a:pos x="23" y="32"/>
                </a:cxn>
                <a:cxn ang="0">
                  <a:pos x="23" y="33"/>
                </a:cxn>
                <a:cxn ang="0">
                  <a:pos x="22" y="39"/>
                </a:cxn>
                <a:cxn ang="0">
                  <a:pos x="20" y="48"/>
                </a:cxn>
                <a:cxn ang="0">
                  <a:pos x="18" y="54"/>
                </a:cxn>
                <a:cxn ang="0">
                  <a:pos x="16" y="62"/>
                </a:cxn>
                <a:cxn ang="0">
                  <a:pos x="16" y="65"/>
                </a:cxn>
                <a:cxn ang="0">
                  <a:pos x="13" y="75"/>
                </a:cxn>
                <a:cxn ang="0">
                  <a:pos x="12" y="81"/>
                </a:cxn>
                <a:cxn ang="0">
                  <a:pos x="13" y="83"/>
                </a:cxn>
                <a:cxn ang="0">
                  <a:pos x="13" y="84"/>
                </a:cxn>
                <a:cxn ang="0">
                  <a:pos x="14" y="84"/>
                </a:cxn>
                <a:cxn ang="0">
                  <a:pos x="16" y="83"/>
                </a:cxn>
                <a:cxn ang="0">
                  <a:pos x="18" y="83"/>
                </a:cxn>
                <a:cxn ang="0">
                  <a:pos x="24" y="79"/>
                </a:cxn>
                <a:cxn ang="0">
                  <a:pos x="26" y="81"/>
                </a:cxn>
                <a:cxn ang="0">
                  <a:pos x="19" y="86"/>
                </a:cxn>
                <a:cxn ang="0">
                  <a:pos x="14" y="90"/>
                </a:cxn>
                <a:cxn ang="0">
                  <a:pos x="9" y="92"/>
                </a:cxn>
                <a:cxn ang="0">
                  <a:pos x="6" y="93"/>
                </a:cxn>
                <a:cxn ang="0">
                  <a:pos x="4" y="93"/>
                </a:cxn>
                <a:cxn ang="0">
                  <a:pos x="3" y="91"/>
                </a:cxn>
                <a:cxn ang="0">
                  <a:pos x="2" y="90"/>
                </a:cxn>
                <a:cxn ang="0">
                  <a:pos x="2" y="87"/>
                </a:cxn>
                <a:cxn ang="0">
                  <a:pos x="2" y="83"/>
                </a:cxn>
                <a:cxn ang="0">
                  <a:pos x="3" y="77"/>
                </a:cxn>
                <a:cxn ang="0">
                  <a:pos x="4" y="77"/>
                </a:cxn>
                <a:cxn ang="0">
                  <a:pos x="10" y="52"/>
                </a:cxn>
                <a:cxn ang="0">
                  <a:pos x="11" y="45"/>
                </a:cxn>
                <a:cxn ang="0">
                  <a:pos x="12" y="41"/>
                </a:cxn>
                <a:cxn ang="0">
                  <a:pos x="12" y="39"/>
                </a:cxn>
                <a:cxn ang="0">
                  <a:pos x="10" y="39"/>
                </a:cxn>
                <a:cxn ang="0">
                  <a:pos x="7" y="40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8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7" y="1"/>
                </a:cxn>
                <a:cxn ang="0">
                  <a:pos x="28" y="3"/>
                </a:cxn>
                <a:cxn ang="0">
                  <a:pos x="29" y="5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7" y="11"/>
                </a:cxn>
                <a:cxn ang="0">
                  <a:pos x="25" y="13"/>
                </a:cxn>
                <a:cxn ang="0">
                  <a:pos x="23" y="13"/>
                </a:cxn>
                <a:cxn ang="0">
                  <a:pos x="22" y="13"/>
                </a:cxn>
                <a:cxn ang="0">
                  <a:pos x="20" y="13"/>
                </a:cxn>
                <a:cxn ang="0">
                  <a:pos x="18" y="12"/>
                </a:cxn>
                <a:cxn ang="0">
                  <a:pos x="17" y="10"/>
                </a:cxn>
                <a:cxn ang="0">
                  <a:pos x="17" y="8"/>
                </a:cxn>
              </a:cxnLst>
              <a:rect l="0" t="0" r="r" b="b"/>
              <a:pathLst>
                <a:path w="29" h="93">
                  <a:moveTo>
                    <a:pt x="0" y="42"/>
                  </a:moveTo>
                  <a:lnTo>
                    <a:pt x="7" y="36"/>
                  </a:lnTo>
                  <a:lnTo>
                    <a:pt x="13" y="33"/>
                  </a:lnTo>
                  <a:lnTo>
                    <a:pt x="17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2" y="39"/>
                  </a:lnTo>
                  <a:lnTo>
                    <a:pt x="20" y="48"/>
                  </a:lnTo>
                  <a:lnTo>
                    <a:pt x="18" y="54"/>
                  </a:lnTo>
                  <a:lnTo>
                    <a:pt x="16" y="62"/>
                  </a:lnTo>
                  <a:lnTo>
                    <a:pt x="16" y="65"/>
                  </a:lnTo>
                  <a:lnTo>
                    <a:pt x="13" y="75"/>
                  </a:lnTo>
                  <a:lnTo>
                    <a:pt x="12" y="81"/>
                  </a:lnTo>
                  <a:lnTo>
                    <a:pt x="13" y="83"/>
                  </a:lnTo>
                  <a:lnTo>
                    <a:pt x="13" y="84"/>
                  </a:lnTo>
                  <a:lnTo>
                    <a:pt x="14" y="84"/>
                  </a:lnTo>
                  <a:lnTo>
                    <a:pt x="16" y="83"/>
                  </a:lnTo>
                  <a:lnTo>
                    <a:pt x="18" y="83"/>
                  </a:lnTo>
                  <a:lnTo>
                    <a:pt x="24" y="79"/>
                  </a:lnTo>
                  <a:lnTo>
                    <a:pt x="26" y="81"/>
                  </a:lnTo>
                  <a:lnTo>
                    <a:pt x="19" y="86"/>
                  </a:lnTo>
                  <a:lnTo>
                    <a:pt x="14" y="90"/>
                  </a:lnTo>
                  <a:lnTo>
                    <a:pt x="9" y="92"/>
                  </a:lnTo>
                  <a:lnTo>
                    <a:pt x="6" y="93"/>
                  </a:lnTo>
                  <a:lnTo>
                    <a:pt x="4" y="93"/>
                  </a:lnTo>
                  <a:lnTo>
                    <a:pt x="3" y="91"/>
                  </a:lnTo>
                  <a:lnTo>
                    <a:pt x="2" y="90"/>
                  </a:lnTo>
                  <a:lnTo>
                    <a:pt x="2" y="87"/>
                  </a:lnTo>
                  <a:lnTo>
                    <a:pt x="2" y="83"/>
                  </a:lnTo>
                  <a:lnTo>
                    <a:pt x="3" y="77"/>
                  </a:lnTo>
                  <a:lnTo>
                    <a:pt x="4" y="77"/>
                  </a:lnTo>
                  <a:lnTo>
                    <a:pt x="10" y="52"/>
                  </a:lnTo>
                  <a:lnTo>
                    <a:pt x="11" y="45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7" y="40"/>
                  </a:lnTo>
                  <a:lnTo>
                    <a:pt x="1" y="44"/>
                  </a:lnTo>
                  <a:lnTo>
                    <a:pt x="0" y="42"/>
                  </a:lnTo>
                  <a:close/>
                  <a:moveTo>
                    <a:pt x="17" y="8"/>
                  </a:moveTo>
                  <a:lnTo>
                    <a:pt x="17" y="5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18" y="12"/>
                  </a:lnTo>
                  <a:lnTo>
                    <a:pt x="17" y="1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" name="Freeform 148"/>
            <p:cNvSpPr>
              <a:spLocks/>
            </p:cNvSpPr>
            <p:nvPr userDrawn="1"/>
          </p:nvSpPr>
          <p:spPr bwMode="auto">
            <a:xfrm>
              <a:off x="3144" y="1090"/>
              <a:ext cx="34" cy="88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0" y="33"/>
                </a:cxn>
                <a:cxn ang="0">
                  <a:pos x="0" y="31"/>
                </a:cxn>
                <a:cxn ang="0">
                  <a:pos x="7" y="28"/>
                </a:cxn>
                <a:cxn ang="0">
                  <a:pos x="12" y="26"/>
                </a:cxn>
                <a:cxn ang="0">
                  <a:pos x="14" y="13"/>
                </a:cxn>
                <a:cxn ang="0">
                  <a:pos x="15" y="4"/>
                </a:cxn>
                <a:cxn ang="0">
                  <a:pos x="19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4" y="9"/>
                </a:cxn>
                <a:cxn ang="0">
                  <a:pos x="20" y="27"/>
                </a:cxn>
                <a:cxn ang="0">
                  <a:pos x="27" y="27"/>
                </a:cxn>
                <a:cxn ang="0">
                  <a:pos x="34" y="26"/>
                </a:cxn>
                <a:cxn ang="0">
                  <a:pos x="34" y="29"/>
                </a:cxn>
                <a:cxn ang="0">
                  <a:pos x="33" y="33"/>
                </a:cxn>
                <a:cxn ang="0">
                  <a:pos x="19" y="33"/>
                </a:cxn>
                <a:cxn ang="0">
                  <a:pos x="16" y="49"/>
                </a:cxn>
                <a:cxn ang="0">
                  <a:pos x="15" y="54"/>
                </a:cxn>
                <a:cxn ang="0">
                  <a:pos x="13" y="66"/>
                </a:cxn>
                <a:cxn ang="0">
                  <a:pos x="12" y="73"/>
                </a:cxn>
                <a:cxn ang="0">
                  <a:pos x="13" y="75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9" y="74"/>
                </a:cxn>
                <a:cxn ang="0">
                  <a:pos x="22" y="72"/>
                </a:cxn>
                <a:cxn ang="0">
                  <a:pos x="27" y="68"/>
                </a:cxn>
                <a:cxn ang="0">
                  <a:pos x="28" y="71"/>
                </a:cxn>
                <a:cxn ang="0">
                  <a:pos x="21" y="77"/>
                </a:cxn>
                <a:cxn ang="0">
                  <a:pos x="15" y="81"/>
                </a:cxn>
                <a:cxn ang="0">
                  <a:pos x="13" y="82"/>
                </a:cxn>
                <a:cxn ang="0">
                  <a:pos x="10" y="83"/>
                </a:cxn>
                <a:cxn ang="0">
                  <a:pos x="6" y="84"/>
                </a:cxn>
                <a:cxn ang="0">
                  <a:pos x="4" y="84"/>
                </a:cxn>
                <a:cxn ang="0">
                  <a:pos x="3" y="83"/>
                </a:cxn>
                <a:cxn ang="0">
                  <a:pos x="2" y="82"/>
                </a:cxn>
                <a:cxn ang="0">
                  <a:pos x="2" y="80"/>
                </a:cxn>
                <a:cxn ang="0">
                  <a:pos x="2" y="75"/>
                </a:cxn>
                <a:cxn ang="0">
                  <a:pos x="4" y="66"/>
                </a:cxn>
                <a:cxn ang="0">
                  <a:pos x="6" y="56"/>
                </a:cxn>
                <a:cxn ang="0">
                  <a:pos x="10" y="33"/>
                </a:cxn>
              </a:cxnLst>
              <a:rect l="0" t="0" r="r" b="b"/>
              <a:pathLst>
                <a:path w="34" h="84">
                  <a:moveTo>
                    <a:pt x="10" y="33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7" y="28"/>
                  </a:lnTo>
                  <a:lnTo>
                    <a:pt x="12" y="26"/>
                  </a:lnTo>
                  <a:lnTo>
                    <a:pt x="14" y="13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4" y="9"/>
                  </a:lnTo>
                  <a:lnTo>
                    <a:pt x="20" y="27"/>
                  </a:lnTo>
                  <a:lnTo>
                    <a:pt x="27" y="27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16" y="49"/>
                  </a:lnTo>
                  <a:lnTo>
                    <a:pt x="15" y="54"/>
                  </a:lnTo>
                  <a:lnTo>
                    <a:pt x="13" y="66"/>
                  </a:lnTo>
                  <a:lnTo>
                    <a:pt x="12" y="73"/>
                  </a:lnTo>
                  <a:lnTo>
                    <a:pt x="13" y="75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4"/>
                  </a:lnTo>
                  <a:lnTo>
                    <a:pt x="22" y="72"/>
                  </a:lnTo>
                  <a:lnTo>
                    <a:pt x="27" y="68"/>
                  </a:lnTo>
                  <a:lnTo>
                    <a:pt x="28" y="71"/>
                  </a:lnTo>
                  <a:lnTo>
                    <a:pt x="21" y="77"/>
                  </a:lnTo>
                  <a:lnTo>
                    <a:pt x="15" y="81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3" y="83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2" y="75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1" name="Freeform 149"/>
            <p:cNvSpPr>
              <a:spLocks noEditPoints="1"/>
            </p:cNvSpPr>
            <p:nvPr userDrawn="1"/>
          </p:nvSpPr>
          <p:spPr bwMode="auto">
            <a:xfrm>
              <a:off x="3187" y="1112"/>
              <a:ext cx="48" cy="66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27" y="26"/>
                </a:cxn>
                <a:cxn ang="0">
                  <a:pos x="33" y="21"/>
                </a:cxn>
                <a:cxn ang="0">
                  <a:pos x="36" y="15"/>
                </a:cxn>
                <a:cxn ang="0">
                  <a:pos x="36" y="9"/>
                </a:cxn>
                <a:cxn ang="0">
                  <a:pos x="33" y="5"/>
                </a:cxn>
                <a:cxn ang="0">
                  <a:pos x="27" y="5"/>
                </a:cxn>
                <a:cxn ang="0">
                  <a:pos x="21" y="9"/>
                </a:cxn>
                <a:cxn ang="0">
                  <a:pos x="17" y="15"/>
                </a:cxn>
                <a:cxn ang="0">
                  <a:pos x="13" y="25"/>
                </a:cxn>
                <a:cxn ang="0">
                  <a:pos x="41" y="51"/>
                </a:cxn>
                <a:cxn ang="0">
                  <a:pos x="28" y="60"/>
                </a:cxn>
                <a:cxn ang="0">
                  <a:pos x="14" y="63"/>
                </a:cxn>
                <a:cxn ang="0">
                  <a:pos x="8" y="62"/>
                </a:cxn>
                <a:cxn ang="0">
                  <a:pos x="4" y="59"/>
                </a:cxn>
                <a:cxn ang="0">
                  <a:pos x="1" y="54"/>
                </a:cxn>
                <a:cxn ang="0">
                  <a:pos x="0" y="47"/>
                </a:cxn>
                <a:cxn ang="0">
                  <a:pos x="1" y="37"/>
                </a:cxn>
                <a:cxn ang="0">
                  <a:pos x="3" y="28"/>
                </a:cxn>
                <a:cxn ang="0">
                  <a:pos x="9" y="16"/>
                </a:cxn>
                <a:cxn ang="0">
                  <a:pos x="14" y="10"/>
                </a:cxn>
                <a:cxn ang="0">
                  <a:pos x="23" y="4"/>
                </a:cxn>
                <a:cxn ang="0">
                  <a:pos x="29" y="1"/>
                </a:cxn>
                <a:cxn ang="0">
                  <a:pos x="35" y="0"/>
                </a:cxn>
                <a:cxn ang="0">
                  <a:pos x="42" y="2"/>
                </a:cxn>
                <a:cxn ang="0">
                  <a:pos x="45" y="4"/>
                </a:cxn>
                <a:cxn ang="0">
                  <a:pos x="46" y="8"/>
                </a:cxn>
                <a:cxn ang="0">
                  <a:pos x="46" y="14"/>
                </a:cxn>
                <a:cxn ang="0">
                  <a:pos x="42" y="21"/>
                </a:cxn>
                <a:cxn ang="0">
                  <a:pos x="33" y="27"/>
                </a:cxn>
                <a:cxn ang="0">
                  <a:pos x="20" y="32"/>
                </a:cxn>
                <a:cxn ang="0">
                  <a:pos x="11" y="40"/>
                </a:cxn>
                <a:cxn ang="0">
                  <a:pos x="11" y="50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30" y="55"/>
                </a:cxn>
                <a:cxn ang="0">
                  <a:pos x="40" y="48"/>
                </a:cxn>
              </a:cxnLst>
              <a:rect l="0" t="0" r="r" b="b"/>
              <a:pathLst>
                <a:path w="46" h="63">
                  <a:moveTo>
                    <a:pt x="12" y="31"/>
                  </a:moveTo>
                  <a:lnTo>
                    <a:pt x="18" y="30"/>
                  </a:lnTo>
                  <a:lnTo>
                    <a:pt x="23" y="28"/>
                  </a:lnTo>
                  <a:lnTo>
                    <a:pt x="27" y="26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5" y="18"/>
                  </a:lnTo>
                  <a:lnTo>
                    <a:pt x="36" y="15"/>
                  </a:lnTo>
                  <a:lnTo>
                    <a:pt x="37" y="11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5" y="20"/>
                  </a:lnTo>
                  <a:lnTo>
                    <a:pt x="13" y="25"/>
                  </a:lnTo>
                  <a:lnTo>
                    <a:pt x="12" y="31"/>
                  </a:lnTo>
                  <a:close/>
                  <a:moveTo>
                    <a:pt x="41" y="51"/>
                  </a:moveTo>
                  <a:lnTo>
                    <a:pt x="35" y="56"/>
                  </a:lnTo>
                  <a:lnTo>
                    <a:pt x="28" y="60"/>
                  </a:lnTo>
                  <a:lnTo>
                    <a:pt x="21" y="63"/>
                  </a:lnTo>
                  <a:lnTo>
                    <a:pt x="14" y="63"/>
                  </a:lnTo>
                  <a:lnTo>
                    <a:pt x="11" y="63"/>
                  </a:lnTo>
                  <a:lnTo>
                    <a:pt x="8" y="62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1" y="42"/>
                  </a:lnTo>
                  <a:lnTo>
                    <a:pt x="1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7" y="20"/>
                  </a:lnTo>
                  <a:lnTo>
                    <a:pt x="9" y="16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4" y="18"/>
                  </a:lnTo>
                  <a:lnTo>
                    <a:pt x="42" y="21"/>
                  </a:lnTo>
                  <a:lnTo>
                    <a:pt x="38" y="24"/>
                  </a:lnTo>
                  <a:lnTo>
                    <a:pt x="33" y="27"/>
                  </a:lnTo>
                  <a:lnTo>
                    <a:pt x="27" y="29"/>
                  </a:lnTo>
                  <a:lnTo>
                    <a:pt x="20" y="32"/>
                  </a:lnTo>
                  <a:lnTo>
                    <a:pt x="12" y="35"/>
                  </a:lnTo>
                  <a:lnTo>
                    <a:pt x="11" y="40"/>
                  </a:lnTo>
                  <a:lnTo>
                    <a:pt x="10" y="45"/>
                  </a:lnTo>
                  <a:lnTo>
                    <a:pt x="11" y="50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30" y="55"/>
                  </a:lnTo>
                  <a:lnTo>
                    <a:pt x="35" y="52"/>
                  </a:lnTo>
                  <a:lnTo>
                    <a:pt x="40" y="48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2" name="Freeform 150"/>
            <p:cNvSpPr>
              <a:spLocks/>
            </p:cNvSpPr>
            <p:nvPr userDrawn="1"/>
          </p:nvSpPr>
          <p:spPr bwMode="auto">
            <a:xfrm>
              <a:off x="3242" y="1112"/>
              <a:ext cx="47" cy="66"/>
            </a:xfrm>
            <a:custGeom>
              <a:avLst/>
              <a:gdLst/>
              <a:ahLst/>
              <a:cxnLst>
                <a:cxn ang="0">
                  <a:pos x="39" y="53"/>
                </a:cxn>
                <a:cxn ang="0">
                  <a:pos x="32" y="58"/>
                </a:cxn>
                <a:cxn ang="0">
                  <a:pos x="25" y="61"/>
                </a:cxn>
                <a:cxn ang="0">
                  <a:pos x="19" y="63"/>
                </a:cxn>
                <a:cxn ang="0">
                  <a:pos x="12" y="63"/>
                </a:cxn>
                <a:cxn ang="0">
                  <a:pos x="6" y="60"/>
                </a:cxn>
                <a:cxn ang="0">
                  <a:pos x="2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2" y="30"/>
                </a:cxn>
                <a:cxn ang="0">
                  <a:pos x="6" y="20"/>
                </a:cxn>
                <a:cxn ang="0">
                  <a:pos x="10" y="13"/>
                </a:cxn>
                <a:cxn ang="0">
                  <a:pos x="18" y="6"/>
                </a:cxn>
                <a:cxn ang="0">
                  <a:pos x="27" y="1"/>
                </a:cxn>
                <a:cxn ang="0">
                  <a:pos x="35" y="0"/>
                </a:cxn>
                <a:cxn ang="0">
                  <a:pos x="43" y="2"/>
                </a:cxn>
                <a:cxn ang="0">
                  <a:pos x="45" y="11"/>
                </a:cxn>
                <a:cxn ang="0">
                  <a:pos x="41" y="19"/>
                </a:cxn>
                <a:cxn ang="0">
                  <a:pos x="41" y="11"/>
                </a:cxn>
                <a:cxn ang="0">
                  <a:pos x="38" y="8"/>
                </a:cxn>
                <a:cxn ang="0">
                  <a:pos x="33" y="6"/>
                </a:cxn>
                <a:cxn ang="0">
                  <a:pos x="26" y="6"/>
                </a:cxn>
                <a:cxn ang="0">
                  <a:pos x="23" y="8"/>
                </a:cxn>
                <a:cxn ang="0">
                  <a:pos x="19" y="11"/>
                </a:cxn>
                <a:cxn ang="0">
                  <a:pos x="14" y="19"/>
                </a:cxn>
                <a:cxn ang="0">
                  <a:pos x="10" y="34"/>
                </a:cxn>
                <a:cxn ang="0">
                  <a:pos x="10" y="45"/>
                </a:cxn>
                <a:cxn ang="0">
                  <a:pos x="11" y="51"/>
                </a:cxn>
                <a:cxn ang="0">
                  <a:pos x="14" y="55"/>
                </a:cxn>
                <a:cxn ang="0">
                  <a:pos x="19" y="56"/>
                </a:cxn>
                <a:cxn ang="0">
                  <a:pos x="25" y="56"/>
                </a:cxn>
                <a:cxn ang="0">
                  <a:pos x="36" y="51"/>
                </a:cxn>
                <a:cxn ang="0">
                  <a:pos x="43" y="50"/>
                </a:cxn>
              </a:cxnLst>
              <a:rect l="0" t="0" r="r" b="b"/>
              <a:pathLst>
                <a:path w="46" h="63">
                  <a:moveTo>
                    <a:pt x="43" y="50"/>
                  </a:moveTo>
                  <a:lnTo>
                    <a:pt x="39" y="53"/>
                  </a:lnTo>
                  <a:lnTo>
                    <a:pt x="36" y="55"/>
                  </a:lnTo>
                  <a:lnTo>
                    <a:pt x="32" y="58"/>
                  </a:lnTo>
                  <a:lnTo>
                    <a:pt x="29" y="60"/>
                  </a:lnTo>
                  <a:lnTo>
                    <a:pt x="25" y="61"/>
                  </a:lnTo>
                  <a:lnTo>
                    <a:pt x="22" y="62"/>
                  </a:lnTo>
                  <a:lnTo>
                    <a:pt x="19" y="63"/>
                  </a:lnTo>
                  <a:lnTo>
                    <a:pt x="15" y="63"/>
                  </a:lnTo>
                  <a:lnTo>
                    <a:pt x="12" y="63"/>
                  </a:lnTo>
                  <a:lnTo>
                    <a:pt x="9" y="62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5" y="11"/>
                  </a:lnTo>
                  <a:lnTo>
                    <a:pt x="44" y="19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0" y="9"/>
                  </a:lnTo>
                  <a:lnTo>
                    <a:pt x="38" y="8"/>
                  </a:lnTo>
                  <a:lnTo>
                    <a:pt x="36" y="7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4" y="19"/>
                  </a:lnTo>
                  <a:lnTo>
                    <a:pt x="12" y="26"/>
                  </a:lnTo>
                  <a:lnTo>
                    <a:pt x="10" y="34"/>
                  </a:lnTo>
                  <a:lnTo>
                    <a:pt x="10" y="42"/>
                  </a:lnTo>
                  <a:lnTo>
                    <a:pt x="10" y="45"/>
                  </a:lnTo>
                  <a:lnTo>
                    <a:pt x="11" y="48"/>
                  </a:lnTo>
                  <a:lnTo>
                    <a:pt x="11" y="51"/>
                  </a:lnTo>
                  <a:lnTo>
                    <a:pt x="13" y="53"/>
                  </a:lnTo>
                  <a:lnTo>
                    <a:pt x="14" y="55"/>
                  </a:lnTo>
                  <a:lnTo>
                    <a:pt x="16" y="56"/>
                  </a:lnTo>
                  <a:lnTo>
                    <a:pt x="19" y="56"/>
                  </a:lnTo>
                  <a:lnTo>
                    <a:pt x="21" y="57"/>
                  </a:lnTo>
                  <a:lnTo>
                    <a:pt x="25" y="56"/>
                  </a:lnTo>
                  <a:lnTo>
                    <a:pt x="30" y="54"/>
                  </a:lnTo>
                  <a:lnTo>
                    <a:pt x="36" y="51"/>
                  </a:lnTo>
                  <a:lnTo>
                    <a:pt x="41" y="47"/>
                  </a:lnTo>
                  <a:lnTo>
                    <a:pt x="43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3" name="Freeform 151"/>
            <p:cNvSpPr>
              <a:spLocks/>
            </p:cNvSpPr>
            <p:nvPr userDrawn="1"/>
          </p:nvSpPr>
          <p:spPr bwMode="auto">
            <a:xfrm>
              <a:off x="3336" y="1112"/>
              <a:ext cx="62" cy="66"/>
            </a:xfrm>
            <a:custGeom>
              <a:avLst/>
              <a:gdLst/>
              <a:ahLst/>
              <a:cxnLst>
                <a:cxn ang="0">
                  <a:pos x="32" y="46"/>
                </a:cxn>
                <a:cxn ang="0">
                  <a:pos x="24" y="55"/>
                </a:cxn>
                <a:cxn ang="0">
                  <a:pos x="15" y="61"/>
                </a:cxn>
                <a:cxn ang="0">
                  <a:pos x="9" y="63"/>
                </a:cxn>
                <a:cxn ang="0">
                  <a:pos x="5" y="62"/>
                </a:cxn>
                <a:cxn ang="0">
                  <a:pos x="4" y="60"/>
                </a:cxn>
                <a:cxn ang="0">
                  <a:pos x="5" y="51"/>
                </a:cxn>
                <a:cxn ang="0">
                  <a:pos x="8" y="37"/>
                </a:cxn>
                <a:cxn ang="0">
                  <a:pos x="12" y="17"/>
                </a:cxn>
                <a:cxn ang="0">
                  <a:pos x="12" y="10"/>
                </a:cxn>
                <a:cxn ang="0">
                  <a:pos x="10" y="9"/>
                </a:cxn>
                <a:cxn ang="0">
                  <a:pos x="1" y="14"/>
                </a:cxn>
                <a:cxn ang="0">
                  <a:pos x="7" y="7"/>
                </a:cxn>
                <a:cxn ang="0">
                  <a:pos x="18" y="1"/>
                </a:cxn>
                <a:cxn ang="0">
                  <a:pos x="22" y="1"/>
                </a:cxn>
                <a:cxn ang="0">
                  <a:pos x="24" y="2"/>
                </a:cxn>
                <a:cxn ang="0">
                  <a:pos x="24" y="7"/>
                </a:cxn>
                <a:cxn ang="0">
                  <a:pos x="20" y="20"/>
                </a:cxn>
                <a:cxn ang="0">
                  <a:pos x="15" y="44"/>
                </a:cxn>
                <a:cxn ang="0">
                  <a:pos x="14" y="52"/>
                </a:cxn>
                <a:cxn ang="0">
                  <a:pos x="15" y="54"/>
                </a:cxn>
                <a:cxn ang="0">
                  <a:pos x="18" y="54"/>
                </a:cxn>
                <a:cxn ang="0">
                  <a:pos x="23" y="51"/>
                </a:cxn>
                <a:cxn ang="0">
                  <a:pos x="34" y="40"/>
                </a:cxn>
                <a:cxn ang="0">
                  <a:pos x="43" y="24"/>
                </a:cxn>
                <a:cxn ang="0">
                  <a:pos x="46" y="15"/>
                </a:cxn>
                <a:cxn ang="0">
                  <a:pos x="54" y="1"/>
                </a:cxn>
                <a:cxn ang="0">
                  <a:pos x="58" y="1"/>
                </a:cxn>
                <a:cxn ang="0">
                  <a:pos x="47" y="45"/>
                </a:cxn>
                <a:cxn ang="0">
                  <a:pos x="47" y="54"/>
                </a:cxn>
                <a:cxn ang="0">
                  <a:pos x="49" y="55"/>
                </a:cxn>
                <a:cxn ang="0">
                  <a:pos x="53" y="53"/>
                </a:cxn>
                <a:cxn ang="0">
                  <a:pos x="59" y="48"/>
                </a:cxn>
                <a:cxn ang="0">
                  <a:pos x="54" y="56"/>
                </a:cxn>
                <a:cxn ang="0">
                  <a:pos x="46" y="62"/>
                </a:cxn>
                <a:cxn ang="0">
                  <a:pos x="40" y="64"/>
                </a:cxn>
                <a:cxn ang="0">
                  <a:pos x="37" y="62"/>
                </a:cxn>
                <a:cxn ang="0">
                  <a:pos x="36" y="59"/>
                </a:cxn>
                <a:cxn ang="0">
                  <a:pos x="42" y="33"/>
                </a:cxn>
              </a:cxnLst>
              <a:rect l="0" t="0" r="r" b="b"/>
              <a:pathLst>
                <a:path w="60" h="64">
                  <a:moveTo>
                    <a:pt x="42" y="33"/>
                  </a:moveTo>
                  <a:lnTo>
                    <a:pt x="32" y="46"/>
                  </a:lnTo>
                  <a:lnTo>
                    <a:pt x="28" y="51"/>
                  </a:lnTo>
                  <a:lnTo>
                    <a:pt x="24" y="55"/>
                  </a:lnTo>
                  <a:lnTo>
                    <a:pt x="19" y="59"/>
                  </a:lnTo>
                  <a:lnTo>
                    <a:pt x="15" y="61"/>
                  </a:lnTo>
                  <a:lnTo>
                    <a:pt x="12" y="63"/>
                  </a:lnTo>
                  <a:lnTo>
                    <a:pt x="9" y="63"/>
                  </a:lnTo>
                  <a:lnTo>
                    <a:pt x="7" y="63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5" y="51"/>
                  </a:lnTo>
                  <a:lnTo>
                    <a:pt x="7" y="42"/>
                  </a:lnTo>
                  <a:lnTo>
                    <a:pt x="8" y="37"/>
                  </a:lnTo>
                  <a:lnTo>
                    <a:pt x="10" y="27"/>
                  </a:lnTo>
                  <a:lnTo>
                    <a:pt x="12" y="17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2" y="14"/>
                  </a:lnTo>
                  <a:lnTo>
                    <a:pt x="20" y="20"/>
                  </a:lnTo>
                  <a:lnTo>
                    <a:pt x="18" y="31"/>
                  </a:lnTo>
                  <a:lnTo>
                    <a:pt x="15" y="44"/>
                  </a:lnTo>
                  <a:lnTo>
                    <a:pt x="14" y="49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23" y="51"/>
                  </a:lnTo>
                  <a:lnTo>
                    <a:pt x="28" y="46"/>
                  </a:lnTo>
                  <a:lnTo>
                    <a:pt x="34" y="40"/>
                  </a:lnTo>
                  <a:lnTo>
                    <a:pt x="39" y="32"/>
                  </a:lnTo>
                  <a:lnTo>
                    <a:pt x="43" y="24"/>
                  </a:lnTo>
                  <a:lnTo>
                    <a:pt x="44" y="20"/>
                  </a:lnTo>
                  <a:lnTo>
                    <a:pt x="46" y="15"/>
                  </a:lnTo>
                  <a:lnTo>
                    <a:pt x="49" y="3"/>
                  </a:lnTo>
                  <a:lnTo>
                    <a:pt x="54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0" y="34"/>
                  </a:lnTo>
                  <a:lnTo>
                    <a:pt x="47" y="45"/>
                  </a:lnTo>
                  <a:lnTo>
                    <a:pt x="47" y="51"/>
                  </a:lnTo>
                  <a:lnTo>
                    <a:pt x="47" y="54"/>
                  </a:lnTo>
                  <a:lnTo>
                    <a:pt x="48" y="55"/>
                  </a:lnTo>
                  <a:lnTo>
                    <a:pt x="49" y="55"/>
                  </a:lnTo>
                  <a:lnTo>
                    <a:pt x="50" y="54"/>
                  </a:lnTo>
                  <a:lnTo>
                    <a:pt x="53" y="53"/>
                  </a:lnTo>
                  <a:lnTo>
                    <a:pt x="55" y="51"/>
                  </a:lnTo>
                  <a:lnTo>
                    <a:pt x="59" y="48"/>
                  </a:lnTo>
                  <a:lnTo>
                    <a:pt x="60" y="51"/>
                  </a:lnTo>
                  <a:lnTo>
                    <a:pt x="54" y="56"/>
                  </a:lnTo>
                  <a:lnTo>
                    <a:pt x="49" y="60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0" y="64"/>
                  </a:lnTo>
                  <a:lnTo>
                    <a:pt x="39" y="63"/>
                  </a:lnTo>
                  <a:lnTo>
                    <a:pt x="37" y="62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8" y="51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4" name="Freeform 152"/>
            <p:cNvSpPr>
              <a:spLocks/>
            </p:cNvSpPr>
            <p:nvPr userDrawn="1"/>
          </p:nvSpPr>
          <p:spPr bwMode="auto">
            <a:xfrm>
              <a:off x="3412" y="1112"/>
              <a:ext cx="48" cy="66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7" y="46"/>
                </a:cxn>
                <a:cxn ang="0">
                  <a:pos x="11" y="31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13" y="9"/>
                </a:cxn>
                <a:cxn ang="0">
                  <a:pos x="12" y="8"/>
                </a:cxn>
                <a:cxn ang="0">
                  <a:pos x="10" y="9"/>
                </a:cxn>
                <a:cxn ang="0">
                  <a:pos x="8" y="10"/>
                </a:cxn>
                <a:cxn ang="0">
                  <a:pos x="1" y="14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3" y="2"/>
                </a:cxn>
                <a:cxn ang="0">
                  <a:pos x="23" y="3"/>
                </a:cxn>
                <a:cxn ang="0">
                  <a:pos x="22" y="12"/>
                </a:cxn>
                <a:cxn ang="0">
                  <a:pos x="19" y="27"/>
                </a:cxn>
                <a:cxn ang="0">
                  <a:pos x="27" y="14"/>
                </a:cxn>
                <a:cxn ang="0">
                  <a:pos x="30" y="10"/>
                </a:cxn>
                <a:cxn ang="0">
                  <a:pos x="33" y="6"/>
                </a:cxn>
                <a:cxn ang="0">
                  <a:pos x="36" y="3"/>
                </a:cxn>
                <a:cxn ang="0">
                  <a:pos x="38" y="1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1"/>
                </a:cxn>
                <a:cxn ang="0">
                  <a:pos x="44" y="13"/>
                </a:cxn>
                <a:cxn ang="0">
                  <a:pos x="43" y="14"/>
                </a:cxn>
                <a:cxn ang="0">
                  <a:pos x="40" y="12"/>
                </a:cxn>
                <a:cxn ang="0">
                  <a:pos x="38" y="12"/>
                </a:cxn>
                <a:cxn ang="0">
                  <a:pos x="35" y="13"/>
                </a:cxn>
                <a:cxn ang="0">
                  <a:pos x="33" y="14"/>
                </a:cxn>
                <a:cxn ang="0">
                  <a:pos x="31" y="15"/>
                </a:cxn>
                <a:cxn ang="0">
                  <a:pos x="29" y="17"/>
                </a:cxn>
                <a:cxn ang="0">
                  <a:pos x="27" y="19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1" y="32"/>
                </a:cxn>
                <a:cxn ang="0">
                  <a:pos x="18" y="40"/>
                </a:cxn>
                <a:cxn ang="0">
                  <a:pos x="15" y="50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4" y="62"/>
                </a:cxn>
                <a:cxn ang="0">
                  <a:pos x="3" y="61"/>
                </a:cxn>
              </a:cxnLst>
              <a:rect l="0" t="0" r="r" b="b"/>
              <a:pathLst>
                <a:path w="46" h="62">
                  <a:moveTo>
                    <a:pt x="3" y="61"/>
                  </a:moveTo>
                  <a:lnTo>
                    <a:pt x="7" y="46"/>
                  </a:lnTo>
                  <a:lnTo>
                    <a:pt x="11" y="31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2" y="12"/>
                  </a:lnTo>
                  <a:lnTo>
                    <a:pt x="19" y="27"/>
                  </a:lnTo>
                  <a:lnTo>
                    <a:pt x="27" y="14"/>
                  </a:lnTo>
                  <a:lnTo>
                    <a:pt x="30" y="10"/>
                  </a:lnTo>
                  <a:lnTo>
                    <a:pt x="33" y="6"/>
                  </a:lnTo>
                  <a:lnTo>
                    <a:pt x="36" y="3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1"/>
                  </a:lnTo>
                  <a:lnTo>
                    <a:pt x="44" y="13"/>
                  </a:lnTo>
                  <a:lnTo>
                    <a:pt x="43" y="14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8" y="40"/>
                  </a:lnTo>
                  <a:lnTo>
                    <a:pt x="15" y="50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4" y="62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5" name="Freeform 153"/>
            <p:cNvSpPr>
              <a:spLocks noEditPoints="1"/>
            </p:cNvSpPr>
            <p:nvPr userDrawn="1"/>
          </p:nvSpPr>
          <p:spPr bwMode="auto">
            <a:xfrm>
              <a:off x="3464" y="1112"/>
              <a:ext cx="48" cy="66"/>
            </a:xfrm>
            <a:custGeom>
              <a:avLst/>
              <a:gdLst/>
              <a:ahLst/>
              <a:cxnLst>
                <a:cxn ang="0">
                  <a:pos x="17" y="30"/>
                </a:cxn>
                <a:cxn ang="0">
                  <a:pos x="26" y="26"/>
                </a:cxn>
                <a:cxn ang="0">
                  <a:pos x="33" y="21"/>
                </a:cxn>
                <a:cxn ang="0">
                  <a:pos x="36" y="15"/>
                </a:cxn>
                <a:cxn ang="0">
                  <a:pos x="36" y="9"/>
                </a:cxn>
                <a:cxn ang="0">
                  <a:pos x="32" y="5"/>
                </a:cxn>
                <a:cxn ang="0">
                  <a:pos x="26" y="5"/>
                </a:cxn>
                <a:cxn ang="0">
                  <a:pos x="21" y="9"/>
                </a:cxn>
                <a:cxn ang="0">
                  <a:pos x="16" y="15"/>
                </a:cxn>
                <a:cxn ang="0">
                  <a:pos x="13" y="25"/>
                </a:cxn>
                <a:cxn ang="0">
                  <a:pos x="41" y="51"/>
                </a:cxn>
                <a:cxn ang="0">
                  <a:pos x="27" y="60"/>
                </a:cxn>
                <a:cxn ang="0">
                  <a:pos x="14" y="63"/>
                </a:cxn>
                <a:cxn ang="0">
                  <a:pos x="8" y="62"/>
                </a:cxn>
                <a:cxn ang="0">
                  <a:pos x="3" y="59"/>
                </a:cxn>
                <a:cxn ang="0">
                  <a:pos x="1" y="54"/>
                </a:cxn>
                <a:cxn ang="0">
                  <a:pos x="0" y="47"/>
                </a:cxn>
                <a:cxn ang="0">
                  <a:pos x="1" y="37"/>
                </a:cxn>
                <a:cxn ang="0">
                  <a:pos x="3" y="28"/>
                </a:cxn>
                <a:cxn ang="0">
                  <a:pos x="8" y="16"/>
                </a:cxn>
                <a:cxn ang="0">
                  <a:pos x="13" y="10"/>
                </a:cxn>
                <a:cxn ang="0">
                  <a:pos x="23" y="4"/>
                </a:cxn>
                <a:cxn ang="0">
                  <a:pos x="29" y="1"/>
                </a:cxn>
                <a:cxn ang="0">
                  <a:pos x="35" y="0"/>
                </a:cxn>
                <a:cxn ang="0">
                  <a:pos x="41" y="2"/>
                </a:cxn>
                <a:cxn ang="0">
                  <a:pos x="44" y="4"/>
                </a:cxn>
                <a:cxn ang="0">
                  <a:pos x="46" y="8"/>
                </a:cxn>
                <a:cxn ang="0">
                  <a:pos x="45" y="14"/>
                </a:cxn>
                <a:cxn ang="0">
                  <a:pos x="41" y="21"/>
                </a:cxn>
                <a:cxn ang="0">
                  <a:pos x="33" y="27"/>
                </a:cxn>
                <a:cxn ang="0">
                  <a:pos x="20" y="32"/>
                </a:cxn>
                <a:cxn ang="0">
                  <a:pos x="10" y="40"/>
                </a:cxn>
                <a:cxn ang="0">
                  <a:pos x="10" y="50"/>
                </a:cxn>
                <a:cxn ang="0">
                  <a:pos x="13" y="55"/>
                </a:cxn>
                <a:cxn ang="0">
                  <a:pos x="19" y="57"/>
                </a:cxn>
                <a:cxn ang="0">
                  <a:pos x="29" y="55"/>
                </a:cxn>
                <a:cxn ang="0">
                  <a:pos x="40" y="48"/>
                </a:cxn>
              </a:cxnLst>
              <a:rect l="0" t="0" r="r" b="b"/>
              <a:pathLst>
                <a:path w="46" h="63">
                  <a:moveTo>
                    <a:pt x="12" y="31"/>
                  </a:moveTo>
                  <a:lnTo>
                    <a:pt x="17" y="30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5" y="18"/>
                  </a:lnTo>
                  <a:lnTo>
                    <a:pt x="36" y="15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3" y="25"/>
                  </a:lnTo>
                  <a:lnTo>
                    <a:pt x="12" y="31"/>
                  </a:lnTo>
                  <a:close/>
                  <a:moveTo>
                    <a:pt x="41" y="51"/>
                  </a:moveTo>
                  <a:lnTo>
                    <a:pt x="34" y="56"/>
                  </a:lnTo>
                  <a:lnTo>
                    <a:pt x="27" y="60"/>
                  </a:lnTo>
                  <a:lnTo>
                    <a:pt x="21" y="63"/>
                  </a:lnTo>
                  <a:lnTo>
                    <a:pt x="14" y="63"/>
                  </a:lnTo>
                  <a:lnTo>
                    <a:pt x="11" y="63"/>
                  </a:lnTo>
                  <a:lnTo>
                    <a:pt x="8" y="62"/>
                  </a:lnTo>
                  <a:lnTo>
                    <a:pt x="5" y="61"/>
                  </a:lnTo>
                  <a:lnTo>
                    <a:pt x="3" y="59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1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4" y="4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5" y="14"/>
                  </a:lnTo>
                  <a:lnTo>
                    <a:pt x="44" y="18"/>
                  </a:lnTo>
                  <a:lnTo>
                    <a:pt x="41" y="21"/>
                  </a:lnTo>
                  <a:lnTo>
                    <a:pt x="38" y="24"/>
                  </a:lnTo>
                  <a:lnTo>
                    <a:pt x="33" y="27"/>
                  </a:lnTo>
                  <a:lnTo>
                    <a:pt x="27" y="29"/>
                  </a:lnTo>
                  <a:lnTo>
                    <a:pt x="20" y="32"/>
                  </a:lnTo>
                  <a:lnTo>
                    <a:pt x="11" y="35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3" y="55"/>
                  </a:lnTo>
                  <a:lnTo>
                    <a:pt x="15" y="56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29" y="55"/>
                  </a:lnTo>
                  <a:lnTo>
                    <a:pt x="35" y="52"/>
                  </a:lnTo>
                  <a:lnTo>
                    <a:pt x="40" y="48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6" name="Freeform 154"/>
            <p:cNvSpPr>
              <a:spLocks/>
            </p:cNvSpPr>
            <p:nvPr userDrawn="1"/>
          </p:nvSpPr>
          <p:spPr bwMode="auto">
            <a:xfrm>
              <a:off x="3297" y="1090"/>
              <a:ext cx="34" cy="88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0" y="33"/>
                </a:cxn>
                <a:cxn ang="0">
                  <a:pos x="0" y="31"/>
                </a:cxn>
                <a:cxn ang="0">
                  <a:pos x="7" y="28"/>
                </a:cxn>
                <a:cxn ang="0">
                  <a:pos x="12" y="26"/>
                </a:cxn>
                <a:cxn ang="0">
                  <a:pos x="14" y="13"/>
                </a:cxn>
                <a:cxn ang="0">
                  <a:pos x="15" y="4"/>
                </a:cxn>
                <a:cxn ang="0">
                  <a:pos x="19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4" y="9"/>
                </a:cxn>
                <a:cxn ang="0">
                  <a:pos x="20" y="27"/>
                </a:cxn>
                <a:cxn ang="0">
                  <a:pos x="27" y="27"/>
                </a:cxn>
                <a:cxn ang="0">
                  <a:pos x="34" y="26"/>
                </a:cxn>
                <a:cxn ang="0">
                  <a:pos x="34" y="29"/>
                </a:cxn>
                <a:cxn ang="0">
                  <a:pos x="33" y="33"/>
                </a:cxn>
                <a:cxn ang="0">
                  <a:pos x="19" y="33"/>
                </a:cxn>
                <a:cxn ang="0">
                  <a:pos x="16" y="49"/>
                </a:cxn>
                <a:cxn ang="0">
                  <a:pos x="15" y="54"/>
                </a:cxn>
                <a:cxn ang="0">
                  <a:pos x="13" y="66"/>
                </a:cxn>
                <a:cxn ang="0">
                  <a:pos x="12" y="73"/>
                </a:cxn>
                <a:cxn ang="0">
                  <a:pos x="13" y="75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9" y="74"/>
                </a:cxn>
                <a:cxn ang="0">
                  <a:pos x="22" y="72"/>
                </a:cxn>
                <a:cxn ang="0">
                  <a:pos x="27" y="68"/>
                </a:cxn>
                <a:cxn ang="0">
                  <a:pos x="28" y="71"/>
                </a:cxn>
                <a:cxn ang="0">
                  <a:pos x="21" y="77"/>
                </a:cxn>
                <a:cxn ang="0">
                  <a:pos x="15" y="81"/>
                </a:cxn>
                <a:cxn ang="0">
                  <a:pos x="13" y="82"/>
                </a:cxn>
                <a:cxn ang="0">
                  <a:pos x="10" y="83"/>
                </a:cxn>
                <a:cxn ang="0">
                  <a:pos x="6" y="84"/>
                </a:cxn>
                <a:cxn ang="0">
                  <a:pos x="4" y="84"/>
                </a:cxn>
                <a:cxn ang="0">
                  <a:pos x="3" y="83"/>
                </a:cxn>
                <a:cxn ang="0">
                  <a:pos x="2" y="82"/>
                </a:cxn>
                <a:cxn ang="0">
                  <a:pos x="2" y="80"/>
                </a:cxn>
                <a:cxn ang="0">
                  <a:pos x="2" y="75"/>
                </a:cxn>
                <a:cxn ang="0">
                  <a:pos x="4" y="66"/>
                </a:cxn>
                <a:cxn ang="0">
                  <a:pos x="6" y="56"/>
                </a:cxn>
                <a:cxn ang="0">
                  <a:pos x="10" y="33"/>
                </a:cxn>
              </a:cxnLst>
              <a:rect l="0" t="0" r="r" b="b"/>
              <a:pathLst>
                <a:path w="34" h="84">
                  <a:moveTo>
                    <a:pt x="10" y="33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7" y="28"/>
                  </a:lnTo>
                  <a:lnTo>
                    <a:pt x="12" y="26"/>
                  </a:lnTo>
                  <a:lnTo>
                    <a:pt x="14" y="13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4" y="9"/>
                  </a:lnTo>
                  <a:lnTo>
                    <a:pt x="20" y="27"/>
                  </a:lnTo>
                  <a:lnTo>
                    <a:pt x="27" y="27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16" y="49"/>
                  </a:lnTo>
                  <a:lnTo>
                    <a:pt x="15" y="54"/>
                  </a:lnTo>
                  <a:lnTo>
                    <a:pt x="13" y="66"/>
                  </a:lnTo>
                  <a:lnTo>
                    <a:pt x="12" y="73"/>
                  </a:lnTo>
                  <a:lnTo>
                    <a:pt x="13" y="75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4"/>
                  </a:lnTo>
                  <a:lnTo>
                    <a:pt x="22" y="72"/>
                  </a:lnTo>
                  <a:lnTo>
                    <a:pt x="27" y="68"/>
                  </a:lnTo>
                  <a:lnTo>
                    <a:pt x="28" y="71"/>
                  </a:lnTo>
                  <a:lnTo>
                    <a:pt x="21" y="77"/>
                  </a:lnTo>
                  <a:lnTo>
                    <a:pt x="15" y="81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3" y="83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2" y="75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8503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354013" y="2784475"/>
            <a:ext cx="8358187" cy="609600"/>
          </a:xfrm>
        </p:spPr>
        <p:txBody>
          <a:bodyPr anchorCtr="1">
            <a:spAutoFit/>
          </a:bodyPr>
          <a:lstStyle>
            <a:lvl1pPr algn="ctr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Rectangle 8"/>
          <p:cNvSpPr>
            <a:spLocks noChangeArrowheads="1"/>
          </p:cNvSpPr>
          <p:nvPr userDrawn="1"/>
        </p:nvSpPr>
        <p:spPr bwMode="auto">
          <a:xfrm>
            <a:off x="1894840" y="6449060"/>
            <a:ext cx="5349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000" i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1000" i="1" dirty="0">
                <a:solidFill>
                  <a:srgbClr val="003366"/>
                </a:solidFill>
                <a:latin typeface="Arial" charset="0"/>
                <a:cs typeface="Arial" charset="0"/>
              </a:rPr>
              <a:t>© Sudhakar Yalamanchili,  </a:t>
            </a:r>
            <a:r>
              <a:rPr lang="en-US" sz="1000" i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George</a:t>
            </a:r>
            <a:r>
              <a:rPr lang="en-US" sz="1000" i="1" baseline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Riley, and Tom Conte</a:t>
            </a:r>
            <a:r>
              <a:rPr lang="en-US" sz="1000" i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, </a:t>
            </a:r>
            <a:r>
              <a:rPr lang="en-US" sz="1000" i="1" dirty="0">
                <a:solidFill>
                  <a:srgbClr val="003366"/>
                </a:solidFill>
                <a:latin typeface="Arial" charset="0"/>
                <a:cs typeface="Arial" charset="0"/>
              </a:rPr>
              <a:t>Georgia Institute of </a:t>
            </a:r>
            <a:r>
              <a:rPr lang="en-US" sz="1000" i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Technology</a:t>
            </a:r>
            <a:endParaRPr lang="en-US" sz="1000" i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C7716-A23E-4FED-BCBC-DE78F5A51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223838"/>
            <a:ext cx="2127250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663" y="223838"/>
            <a:ext cx="6230937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7B074-621D-407B-8869-C84D2D885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002D62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2400" b="1">
              <a:solidFill>
                <a:srgbClr val="003562"/>
              </a:solidFill>
              <a:ea typeface="굴림" pitchFamily="34" charset="-127"/>
            </a:endParaRPr>
          </a:p>
        </p:txBody>
      </p:sp>
      <p:pic>
        <p:nvPicPr>
          <p:cNvPr id="5" name="Picture 20" descr="GRC Title 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1625" y="2513013"/>
            <a:ext cx="8455025" cy="63976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1625" y="3470275"/>
            <a:ext cx="8455025" cy="54768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578A2"/>
                </a:solidFill>
              </a:defRPr>
            </a:lvl1pPr>
          </a:lstStyle>
          <a:p>
            <a:r>
              <a:rPr lang="en-US"/>
              <a:t>Subtitle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221663" y="6435725"/>
            <a:ext cx="80327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E51837"/>
                </a:solidFill>
                <a:latin typeface="Tahoma" pitchFamily="34" charset="0"/>
                <a:ea typeface="+mn-ea"/>
              </a:defRPr>
            </a:lvl1pPr>
          </a:lstStyle>
          <a:p>
            <a:pPr eaLnBrk="1" hangingPunct="1">
              <a:defRPr/>
            </a:pPr>
            <a:r>
              <a:rPr lang="en-US" dirty="0"/>
              <a:t>Some information in this presentation is GRC confidential.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381000" y="5486400"/>
            <a:ext cx="1970088" cy="5191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800" b="0">
                <a:solidFill>
                  <a:srgbClr val="002D62"/>
                </a:solidFill>
                <a:latin typeface="Tahoma" pitchFamily="34" charset="0"/>
                <a:ea typeface="+mn-ea"/>
              </a:defRPr>
            </a:lvl1pPr>
          </a:lstStyle>
          <a:p>
            <a:pPr algn="l" eaLnBrk="1" hangingPunct="1">
              <a:defRPr/>
            </a:pPr>
            <a:r>
              <a:rPr lang="en-US"/>
              <a:t>Month DD, YYYY</a:t>
            </a:r>
          </a:p>
        </p:txBody>
      </p:sp>
    </p:spTree>
    <p:extLst>
      <p:ext uri="{BB962C8B-B14F-4D97-AF65-F5344CB8AC3E}">
        <p14:creationId xmlns:p14="http://schemas.microsoft.com/office/powerpoint/2010/main" val="447138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4E7B5-C6B8-4F28-BD5A-8DA680240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1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DD60F-DF62-4F85-8EA9-5BA8F5F54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8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192588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88" y="1295400"/>
            <a:ext cx="4192587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1F75-12C4-4896-82A9-8AE2808F5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6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BD497-653C-4F9C-8646-9D223655C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45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1DA3-C21C-473F-887A-F2797BC45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E6910-D104-435B-BD74-6BEF62E99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56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BBF9-4555-4EB5-B0EC-D760AB8D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6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3839"/>
            <a:ext cx="8502650" cy="679676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77" y="1167267"/>
            <a:ext cx="8510587" cy="4857750"/>
          </a:xfrm>
        </p:spPr>
        <p:txBody>
          <a:bodyPr/>
          <a:lstStyle>
            <a:lvl1pPr>
              <a:spcBef>
                <a:spcPts val="1800"/>
              </a:spcBef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9DB3D-6D36-41B1-B5D6-2DA40B15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74CB3-CC9B-45A2-9690-25760C1FD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9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4118-FB5A-4C33-A2D1-1E8D3DA4C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42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90488"/>
            <a:ext cx="21336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90488"/>
            <a:ext cx="6251575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21EF-88B4-466E-A056-CAD6DF329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4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15FB0-43A3-4013-92F9-13DA9A758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DFFBC-B96E-4EAC-8CEB-87D62222C7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417638"/>
            <a:ext cx="41783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17638"/>
            <a:ext cx="4179887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FF7D5-ED32-469E-AE03-B2BE430A2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151CC-9FFB-45BB-85D5-86C032FD1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B7D15-C262-4ED0-9E5E-CF4A35BB8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8E247-B1FD-4E10-A830-90BE8839EA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31090-283B-4803-B6E6-2392E23CA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F867D-4FC8-4C6E-BAA9-48BEA6027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223838"/>
            <a:ext cx="85026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40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417638"/>
            <a:ext cx="85105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4119" name="Rectangle 151"/>
          <p:cNvSpPr>
            <a:spLocks noChangeArrowheads="1"/>
          </p:cNvSpPr>
          <p:nvPr userDrawn="1"/>
        </p:nvSpPr>
        <p:spPr bwMode="auto">
          <a:xfrm>
            <a:off x="7904163" y="6624638"/>
            <a:ext cx="1239837" cy="233362"/>
          </a:xfrm>
          <a:prstGeom prst="rect">
            <a:avLst/>
          </a:prstGeom>
          <a:solidFill>
            <a:srgbClr val="366AA4"/>
          </a:solidFill>
          <a:ln w="9525">
            <a:noFill/>
            <a:miter lim="800000"/>
            <a:headEnd/>
            <a:tailEnd/>
          </a:ln>
          <a:effectLst>
            <a:outerShdw blurRad="63500" dist="127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029" name="Group 152"/>
          <p:cNvGrpSpPr>
            <a:grpSpLocks/>
          </p:cNvGrpSpPr>
          <p:nvPr userDrawn="1"/>
        </p:nvGrpSpPr>
        <p:grpSpPr bwMode="auto">
          <a:xfrm>
            <a:off x="8004175" y="6645275"/>
            <a:ext cx="617538" cy="180975"/>
            <a:chOff x="5014" y="4187"/>
            <a:chExt cx="477" cy="133"/>
          </a:xfrm>
        </p:grpSpPr>
        <p:sp>
          <p:nvSpPr>
            <p:cNvPr id="84121" name="Freeform 153"/>
            <p:cNvSpPr>
              <a:spLocks/>
            </p:cNvSpPr>
            <p:nvPr/>
          </p:nvSpPr>
          <p:spPr bwMode="auto">
            <a:xfrm>
              <a:off x="5014" y="4188"/>
              <a:ext cx="119" cy="131"/>
            </a:xfrm>
            <a:custGeom>
              <a:avLst/>
              <a:gdLst>
                <a:gd name="T0" fmla="*/ 100 w 394"/>
                <a:gd name="T1" fmla="*/ 121 h 436"/>
                <a:gd name="T2" fmla="*/ 81 w 394"/>
                <a:gd name="T3" fmla="*/ 127 h 436"/>
                <a:gd name="T4" fmla="*/ 66 w 394"/>
                <a:gd name="T5" fmla="*/ 130 h 436"/>
                <a:gd name="T6" fmla="*/ 55 w 394"/>
                <a:gd name="T7" fmla="*/ 131 h 436"/>
                <a:gd name="T8" fmla="*/ 43 w 394"/>
                <a:gd name="T9" fmla="*/ 130 h 436"/>
                <a:gd name="T10" fmla="*/ 35 w 394"/>
                <a:gd name="T11" fmla="*/ 128 h 436"/>
                <a:gd name="T12" fmla="*/ 26 w 394"/>
                <a:gd name="T13" fmla="*/ 124 h 436"/>
                <a:gd name="T14" fmla="*/ 15 w 394"/>
                <a:gd name="T15" fmla="*/ 116 h 436"/>
                <a:gd name="T16" fmla="*/ 9 w 394"/>
                <a:gd name="T17" fmla="*/ 107 h 436"/>
                <a:gd name="T18" fmla="*/ 5 w 394"/>
                <a:gd name="T19" fmla="*/ 100 h 436"/>
                <a:gd name="T20" fmla="*/ 2 w 394"/>
                <a:gd name="T21" fmla="*/ 86 h 436"/>
                <a:gd name="T22" fmla="*/ 1 w 394"/>
                <a:gd name="T23" fmla="*/ 69 h 436"/>
                <a:gd name="T24" fmla="*/ 2 w 394"/>
                <a:gd name="T25" fmla="*/ 53 h 436"/>
                <a:gd name="T26" fmla="*/ 7 w 394"/>
                <a:gd name="T27" fmla="*/ 39 h 436"/>
                <a:gd name="T28" fmla="*/ 11 w 394"/>
                <a:gd name="T29" fmla="*/ 30 h 436"/>
                <a:gd name="T30" fmla="*/ 18 w 394"/>
                <a:gd name="T31" fmla="*/ 22 h 436"/>
                <a:gd name="T32" fmla="*/ 26 w 394"/>
                <a:gd name="T33" fmla="*/ 14 h 436"/>
                <a:gd name="T34" fmla="*/ 38 w 394"/>
                <a:gd name="T35" fmla="*/ 7 h 436"/>
                <a:gd name="T36" fmla="*/ 52 w 394"/>
                <a:gd name="T37" fmla="*/ 3 h 436"/>
                <a:gd name="T38" fmla="*/ 64 w 394"/>
                <a:gd name="T39" fmla="*/ 1 h 436"/>
                <a:gd name="T40" fmla="*/ 77 w 394"/>
                <a:gd name="T41" fmla="*/ 0 h 436"/>
                <a:gd name="T42" fmla="*/ 91 w 394"/>
                <a:gd name="T43" fmla="*/ 1 h 436"/>
                <a:gd name="T44" fmla="*/ 101 w 394"/>
                <a:gd name="T45" fmla="*/ 3 h 436"/>
                <a:gd name="T46" fmla="*/ 109 w 394"/>
                <a:gd name="T47" fmla="*/ 8 h 436"/>
                <a:gd name="T48" fmla="*/ 115 w 394"/>
                <a:gd name="T49" fmla="*/ 14 h 436"/>
                <a:gd name="T50" fmla="*/ 118 w 394"/>
                <a:gd name="T51" fmla="*/ 19 h 436"/>
                <a:gd name="T52" fmla="*/ 110 w 394"/>
                <a:gd name="T53" fmla="*/ 35 h 436"/>
                <a:gd name="T54" fmla="*/ 97 w 394"/>
                <a:gd name="T55" fmla="*/ 44 h 436"/>
                <a:gd name="T56" fmla="*/ 96 w 394"/>
                <a:gd name="T57" fmla="*/ 34 h 436"/>
                <a:gd name="T58" fmla="*/ 94 w 394"/>
                <a:gd name="T59" fmla="*/ 25 h 436"/>
                <a:gd name="T60" fmla="*/ 90 w 394"/>
                <a:gd name="T61" fmla="*/ 16 h 436"/>
                <a:gd name="T62" fmla="*/ 84 w 394"/>
                <a:gd name="T63" fmla="*/ 11 h 436"/>
                <a:gd name="T64" fmla="*/ 76 w 394"/>
                <a:gd name="T65" fmla="*/ 8 h 436"/>
                <a:gd name="T66" fmla="*/ 66 w 394"/>
                <a:gd name="T67" fmla="*/ 7 h 436"/>
                <a:gd name="T68" fmla="*/ 60 w 394"/>
                <a:gd name="T69" fmla="*/ 9 h 436"/>
                <a:gd name="T70" fmla="*/ 55 w 394"/>
                <a:gd name="T71" fmla="*/ 11 h 436"/>
                <a:gd name="T72" fmla="*/ 48 w 394"/>
                <a:gd name="T73" fmla="*/ 16 h 436"/>
                <a:gd name="T74" fmla="*/ 40 w 394"/>
                <a:gd name="T75" fmla="*/ 26 h 436"/>
                <a:gd name="T76" fmla="*/ 35 w 394"/>
                <a:gd name="T77" fmla="*/ 40 h 436"/>
                <a:gd name="T78" fmla="*/ 32 w 394"/>
                <a:gd name="T79" fmla="*/ 57 h 436"/>
                <a:gd name="T80" fmla="*/ 33 w 394"/>
                <a:gd name="T81" fmla="*/ 75 h 436"/>
                <a:gd name="T82" fmla="*/ 37 w 394"/>
                <a:gd name="T83" fmla="*/ 90 h 436"/>
                <a:gd name="T84" fmla="*/ 40 w 394"/>
                <a:gd name="T85" fmla="*/ 97 h 436"/>
                <a:gd name="T86" fmla="*/ 44 w 394"/>
                <a:gd name="T87" fmla="*/ 103 h 436"/>
                <a:gd name="T88" fmla="*/ 50 w 394"/>
                <a:gd name="T89" fmla="*/ 109 h 436"/>
                <a:gd name="T90" fmla="*/ 58 w 394"/>
                <a:gd name="T91" fmla="*/ 114 h 436"/>
                <a:gd name="T92" fmla="*/ 71 w 394"/>
                <a:gd name="T93" fmla="*/ 117 h 436"/>
                <a:gd name="T94" fmla="*/ 85 w 394"/>
                <a:gd name="T95" fmla="*/ 117 h 436"/>
                <a:gd name="T96" fmla="*/ 104 w 394"/>
                <a:gd name="T97" fmla="*/ 112 h 436"/>
                <a:gd name="T98" fmla="*/ 115 w 394"/>
                <a:gd name="T99" fmla="*/ 114 h 4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4"/>
                <a:gd name="T151" fmla="*/ 0 h 436"/>
                <a:gd name="T152" fmla="*/ 394 w 394"/>
                <a:gd name="T153" fmla="*/ 436 h 4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4" h="436">
                  <a:moveTo>
                    <a:pt x="381" y="378"/>
                  </a:moveTo>
                  <a:lnTo>
                    <a:pt x="355" y="391"/>
                  </a:lnTo>
                  <a:lnTo>
                    <a:pt x="330" y="403"/>
                  </a:lnTo>
                  <a:lnTo>
                    <a:pt x="304" y="412"/>
                  </a:lnTo>
                  <a:lnTo>
                    <a:pt x="279" y="421"/>
                  </a:lnTo>
                  <a:lnTo>
                    <a:pt x="267" y="424"/>
                  </a:lnTo>
                  <a:lnTo>
                    <a:pt x="255" y="427"/>
                  </a:lnTo>
                  <a:lnTo>
                    <a:pt x="230" y="432"/>
                  </a:lnTo>
                  <a:lnTo>
                    <a:pt x="218" y="433"/>
                  </a:lnTo>
                  <a:lnTo>
                    <a:pt x="206" y="435"/>
                  </a:lnTo>
                  <a:lnTo>
                    <a:pt x="194" y="436"/>
                  </a:lnTo>
                  <a:lnTo>
                    <a:pt x="182" y="436"/>
                  </a:lnTo>
                  <a:lnTo>
                    <a:pt x="163" y="435"/>
                  </a:lnTo>
                  <a:lnTo>
                    <a:pt x="152" y="435"/>
                  </a:lnTo>
                  <a:lnTo>
                    <a:pt x="143" y="433"/>
                  </a:lnTo>
                  <a:lnTo>
                    <a:pt x="134" y="432"/>
                  </a:lnTo>
                  <a:lnTo>
                    <a:pt x="125" y="429"/>
                  </a:lnTo>
                  <a:lnTo>
                    <a:pt x="116" y="426"/>
                  </a:lnTo>
                  <a:lnTo>
                    <a:pt x="107" y="423"/>
                  </a:lnTo>
                  <a:lnTo>
                    <a:pt x="92" y="415"/>
                  </a:lnTo>
                  <a:lnTo>
                    <a:pt x="85" y="412"/>
                  </a:lnTo>
                  <a:lnTo>
                    <a:pt x="77" y="408"/>
                  </a:lnTo>
                  <a:lnTo>
                    <a:pt x="62" y="397"/>
                  </a:lnTo>
                  <a:lnTo>
                    <a:pt x="50" y="385"/>
                  </a:lnTo>
                  <a:lnTo>
                    <a:pt x="44" y="378"/>
                  </a:lnTo>
                  <a:lnTo>
                    <a:pt x="38" y="372"/>
                  </a:lnTo>
                  <a:lnTo>
                    <a:pt x="29" y="357"/>
                  </a:lnTo>
                  <a:lnTo>
                    <a:pt x="24" y="349"/>
                  </a:lnTo>
                  <a:lnTo>
                    <a:pt x="20" y="340"/>
                  </a:lnTo>
                  <a:lnTo>
                    <a:pt x="17" y="333"/>
                  </a:lnTo>
                  <a:lnTo>
                    <a:pt x="14" y="324"/>
                  </a:lnTo>
                  <a:lnTo>
                    <a:pt x="8" y="306"/>
                  </a:lnTo>
                  <a:lnTo>
                    <a:pt x="5" y="286"/>
                  </a:lnTo>
                  <a:lnTo>
                    <a:pt x="2" y="267"/>
                  </a:lnTo>
                  <a:lnTo>
                    <a:pt x="0" y="245"/>
                  </a:lnTo>
                  <a:lnTo>
                    <a:pt x="2" y="230"/>
                  </a:lnTo>
                  <a:lnTo>
                    <a:pt x="2" y="217"/>
                  </a:lnTo>
                  <a:lnTo>
                    <a:pt x="5" y="190"/>
                  </a:lnTo>
                  <a:lnTo>
                    <a:pt x="8" y="178"/>
                  </a:lnTo>
                  <a:lnTo>
                    <a:pt x="11" y="164"/>
                  </a:lnTo>
                  <a:lnTo>
                    <a:pt x="18" y="142"/>
                  </a:lnTo>
                  <a:lnTo>
                    <a:pt x="23" y="131"/>
                  </a:lnTo>
                  <a:lnTo>
                    <a:pt x="27" y="119"/>
                  </a:lnTo>
                  <a:lnTo>
                    <a:pt x="32" y="110"/>
                  </a:lnTo>
                  <a:lnTo>
                    <a:pt x="38" y="100"/>
                  </a:lnTo>
                  <a:lnTo>
                    <a:pt x="46" y="91"/>
                  </a:lnTo>
                  <a:lnTo>
                    <a:pt x="52" y="82"/>
                  </a:lnTo>
                  <a:lnTo>
                    <a:pt x="59" y="73"/>
                  </a:lnTo>
                  <a:lnTo>
                    <a:pt x="68" y="65"/>
                  </a:lnTo>
                  <a:lnTo>
                    <a:pt x="77" y="56"/>
                  </a:lnTo>
                  <a:lnTo>
                    <a:pt x="86" y="48"/>
                  </a:lnTo>
                  <a:lnTo>
                    <a:pt x="104" y="36"/>
                  </a:lnTo>
                  <a:lnTo>
                    <a:pt x="115" y="30"/>
                  </a:lnTo>
                  <a:lnTo>
                    <a:pt x="125" y="24"/>
                  </a:lnTo>
                  <a:lnTo>
                    <a:pt x="137" y="20"/>
                  </a:lnTo>
                  <a:lnTo>
                    <a:pt x="148" y="15"/>
                  </a:lnTo>
                  <a:lnTo>
                    <a:pt x="173" y="9"/>
                  </a:lnTo>
                  <a:lnTo>
                    <a:pt x="185" y="6"/>
                  </a:lnTo>
                  <a:lnTo>
                    <a:pt x="199" y="3"/>
                  </a:lnTo>
                  <a:lnTo>
                    <a:pt x="212" y="2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6" y="0"/>
                  </a:lnTo>
                  <a:lnTo>
                    <a:pt x="271" y="0"/>
                  </a:lnTo>
                  <a:lnTo>
                    <a:pt x="286" y="2"/>
                  </a:lnTo>
                  <a:lnTo>
                    <a:pt x="300" y="3"/>
                  </a:lnTo>
                  <a:lnTo>
                    <a:pt x="312" y="5"/>
                  </a:lnTo>
                  <a:lnTo>
                    <a:pt x="324" y="8"/>
                  </a:lnTo>
                  <a:lnTo>
                    <a:pt x="334" y="11"/>
                  </a:lnTo>
                  <a:lnTo>
                    <a:pt x="345" y="15"/>
                  </a:lnTo>
                  <a:lnTo>
                    <a:pt x="354" y="20"/>
                  </a:lnTo>
                  <a:lnTo>
                    <a:pt x="361" y="26"/>
                  </a:lnTo>
                  <a:lnTo>
                    <a:pt x="369" y="32"/>
                  </a:lnTo>
                  <a:lnTo>
                    <a:pt x="375" y="39"/>
                  </a:lnTo>
                  <a:lnTo>
                    <a:pt x="381" y="47"/>
                  </a:lnTo>
                  <a:lnTo>
                    <a:pt x="384" y="51"/>
                  </a:lnTo>
                  <a:lnTo>
                    <a:pt x="385" y="54"/>
                  </a:lnTo>
                  <a:lnTo>
                    <a:pt x="390" y="64"/>
                  </a:lnTo>
                  <a:lnTo>
                    <a:pt x="393" y="74"/>
                  </a:lnTo>
                  <a:lnTo>
                    <a:pt x="394" y="85"/>
                  </a:lnTo>
                  <a:lnTo>
                    <a:pt x="364" y="116"/>
                  </a:lnTo>
                  <a:lnTo>
                    <a:pt x="349" y="131"/>
                  </a:lnTo>
                  <a:lnTo>
                    <a:pt x="336" y="148"/>
                  </a:lnTo>
                  <a:lnTo>
                    <a:pt x="322" y="145"/>
                  </a:lnTo>
                  <a:lnTo>
                    <a:pt x="321" y="131"/>
                  </a:lnTo>
                  <a:lnTo>
                    <a:pt x="319" y="118"/>
                  </a:lnTo>
                  <a:lnTo>
                    <a:pt x="319" y="112"/>
                  </a:lnTo>
                  <a:lnTo>
                    <a:pt x="318" y="104"/>
                  </a:lnTo>
                  <a:lnTo>
                    <a:pt x="315" y="94"/>
                  </a:lnTo>
                  <a:lnTo>
                    <a:pt x="312" y="82"/>
                  </a:lnTo>
                  <a:lnTo>
                    <a:pt x="307" y="73"/>
                  </a:lnTo>
                  <a:lnTo>
                    <a:pt x="303" y="64"/>
                  </a:lnTo>
                  <a:lnTo>
                    <a:pt x="297" y="54"/>
                  </a:lnTo>
                  <a:lnTo>
                    <a:pt x="291" y="47"/>
                  </a:lnTo>
                  <a:lnTo>
                    <a:pt x="285" y="41"/>
                  </a:lnTo>
                  <a:lnTo>
                    <a:pt x="277" y="35"/>
                  </a:lnTo>
                  <a:lnTo>
                    <a:pt x="268" y="32"/>
                  </a:lnTo>
                  <a:lnTo>
                    <a:pt x="261" y="27"/>
                  </a:lnTo>
                  <a:lnTo>
                    <a:pt x="252" y="26"/>
                  </a:lnTo>
                  <a:lnTo>
                    <a:pt x="241" y="24"/>
                  </a:lnTo>
                  <a:lnTo>
                    <a:pt x="232" y="23"/>
                  </a:lnTo>
                  <a:lnTo>
                    <a:pt x="218" y="24"/>
                  </a:lnTo>
                  <a:lnTo>
                    <a:pt x="211" y="24"/>
                  </a:lnTo>
                  <a:lnTo>
                    <a:pt x="205" y="26"/>
                  </a:lnTo>
                  <a:lnTo>
                    <a:pt x="199" y="29"/>
                  </a:lnTo>
                  <a:lnTo>
                    <a:pt x="193" y="30"/>
                  </a:lnTo>
                  <a:lnTo>
                    <a:pt x="187" y="33"/>
                  </a:lnTo>
                  <a:lnTo>
                    <a:pt x="181" y="36"/>
                  </a:lnTo>
                  <a:lnTo>
                    <a:pt x="170" y="44"/>
                  </a:lnTo>
                  <a:lnTo>
                    <a:pt x="164" y="47"/>
                  </a:lnTo>
                  <a:lnTo>
                    <a:pt x="160" y="53"/>
                  </a:lnTo>
                  <a:lnTo>
                    <a:pt x="151" y="62"/>
                  </a:lnTo>
                  <a:lnTo>
                    <a:pt x="142" y="76"/>
                  </a:lnTo>
                  <a:lnTo>
                    <a:pt x="133" y="88"/>
                  </a:lnTo>
                  <a:lnTo>
                    <a:pt x="127" y="103"/>
                  </a:lnTo>
                  <a:lnTo>
                    <a:pt x="121" y="118"/>
                  </a:lnTo>
                  <a:lnTo>
                    <a:pt x="116" y="134"/>
                  </a:lnTo>
                  <a:lnTo>
                    <a:pt x="112" y="152"/>
                  </a:lnTo>
                  <a:lnTo>
                    <a:pt x="109" y="170"/>
                  </a:lnTo>
                  <a:lnTo>
                    <a:pt x="107" y="190"/>
                  </a:lnTo>
                  <a:lnTo>
                    <a:pt x="107" y="211"/>
                  </a:lnTo>
                  <a:lnTo>
                    <a:pt x="107" y="230"/>
                  </a:lnTo>
                  <a:lnTo>
                    <a:pt x="109" y="250"/>
                  </a:lnTo>
                  <a:lnTo>
                    <a:pt x="112" y="268"/>
                  </a:lnTo>
                  <a:lnTo>
                    <a:pt x="116" y="286"/>
                  </a:lnTo>
                  <a:lnTo>
                    <a:pt x="122" y="301"/>
                  </a:lnTo>
                  <a:lnTo>
                    <a:pt x="125" y="309"/>
                  </a:lnTo>
                  <a:lnTo>
                    <a:pt x="128" y="316"/>
                  </a:lnTo>
                  <a:lnTo>
                    <a:pt x="133" y="324"/>
                  </a:lnTo>
                  <a:lnTo>
                    <a:pt x="136" y="330"/>
                  </a:lnTo>
                  <a:lnTo>
                    <a:pt x="140" y="337"/>
                  </a:lnTo>
                  <a:lnTo>
                    <a:pt x="145" y="343"/>
                  </a:lnTo>
                  <a:lnTo>
                    <a:pt x="155" y="354"/>
                  </a:lnTo>
                  <a:lnTo>
                    <a:pt x="161" y="358"/>
                  </a:lnTo>
                  <a:lnTo>
                    <a:pt x="167" y="364"/>
                  </a:lnTo>
                  <a:lnTo>
                    <a:pt x="179" y="372"/>
                  </a:lnTo>
                  <a:lnTo>
                    <a:pt x="185" y="375"/>
                  </a:lnTo>
                  <a:lnTo>
                    <a:pt x="191" y="379"/>
                  </a:lnTo>
                  <a:lnTo>
                    <a:pt x="206" y="384"/>
                  </a:lnTo>
                  <a:lnTo>
                    <a:pt x="220" y="387"/>
                  </a:lnTo>
                  <a:lnTo>
                    <a:pt x="236" y="390"/>
                  </a:lnTo>
                  <a:lnTo>
                    <a:pt x="253" y="390"/>
                  </a:lnTo>
                  <a:lnTo>
                    <a:pt x="267" y="390"/>
                  </a:lnTo>
                  <a:lnTo>
                    <a:pt x="280" y="388"/>
                  </a:lnTo>
                  <a:lnTo>
                    <a:pt x="294" y="387"/>
                  </a:lnTo>
                  <a:lnTo>
                    <a:pt x="309" y="382"/>
                  </a:lnTo>
                  <a:lnTo>
                    <a:pt x="343" y="372"/>
                  </a:lnTo>
                  <a:lnTo>
                    <a:pt x="364" y="364"/>
                  </a:lnTo>
                  <a:lnTo>
                    <a:pt x="388" y="355"/>
                  </a:lnTo>
                  <a:lnTo>
                    <a:pt x="381" y="3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84122" name="Freeform 154"/>
            <p:cNvSpPr>
              <a:spLocks noEditPoints="1"/>
            </p:cNvSpPr>
            <p:nvPr/>
          </p:nvSpPr>
          <p:spPr bwMode="auto">
            <a:xfrm>
              <a:off x="5116" y="4188"/>
              <a:ext cx="167" cy="132"/>
            </a:xfrm>
            <a:custGeom>
              <a:avLst/>
              <a:gdLst>
                <a:gd name="T0" fmla="*/ 93 w 550"/>
                <a:gd name="T1" fmla="*/ 59 h 438"/>
                <a:gd name="T2" fmla="*/ 86 w 550"/>
                <a:gd name="T3" fmla="*/ 27 h 438"/>
                <a:gd name="T4" fmla="*/ 72 w 550"/>
                <a:gd name="T5" fmla="*/ 51 h 438"/>
                <a:gd name="T6" fmla="*/ 59 w 550"/>
                <a:gd name="T7" fmla="*/ 76 h 438"/>
                <a:gd name="T8" fmla="*/ 66 w 550"/>
                <a:gd name="T9" fmla="*/ 77 h 438"/>
                <a:gd name="T10" fmla="*/ 71 w 550"/>
                <a:gd name="T11" fmla="*/ 78 h 438"/>
                <a:gd name="T12" fmla="*/ 0 w 550"/>
                <a:gd name="T13" fmla="*/ 128 h 438"/>
                <a:gd name="T14" fmla="*/ 16 w 550"/>
                <a:gd name="T15" fmla="*/ 120 h 438"/>
                <a:gd name="T16" fmla="*/ 30 w 550"/>
                <a:gd name="T17" fmla="*/ 105 h 438"/>
                <a:gd name="T18" fmla="*/ 47 w 550"/>
                <a:gd name="T19" fmla="*/ 80 h 438"/>
                <a:gd name="T20" fmla="*/ 65 w 550"/>
                <a:gd name="T21" fmla="*/ 51 h 438"/>
                <a:gd name="T22" fmla="*/ 87 w 550"/>
                <a:gd name="T23" fmla="*/ 9 h 438"/>
                <a:gd name="T24" fmla="*/ 114 w 550"/>
                <a:gd name="T25" fmla="*/ 22 h 438"/>
                <a:gd name="T26" fmla="*/ 124 w 550"/>
                <a:gd name="T27" fmla="*/ 64 h 438"/>
                <a:gd name="T28" fmla="*/ 132 w 550"/>
                <a:gd name="T29" fmla="*/ 94 h 438"/>
                <a:gd name="T30" fmla="*/ 138 w 550"/>
                <a:gd name="T31" fmla="*/ 108 h 438"/>
                <a:gd name="T32" fmla="*/ 140 w 550"/>
                <a:gd name="T33" fmla="*/ 112 h 438"/>
                <a:gd name="T34" fmla="*/ 143 w 550"/>
                <a:gd name="T35" fmla="*/ 116 h 438"/>
                <a:gd name="T36" fmla="*/ 149 w 550"/>
                <a:gd name="T37" fmla="*/ 118 h 438"/>
                <a:gd name="T38" fmla="*/ 154 w 550"/>
                <a:gd name="T39" fmla="*/ 120 h 438"/>
                <a:gd name="T40" fmla="*/ 161 w 550"/>
                <a:gd name="T41" fmla="*/ 121 h 438"/>
                <a:gd name="T42" fmla="*/ 166 w 550"/>
                <a:gd name="T43" fmla="*/ 121 h 438"/>
                <a:gd name="T44" fmla="*/ 167 w 550"/>
                <a:gd name="T45" fmla="*/ 121 h 438"/>
                <a:gd name="T46" fmla="*/ 152 w 550"/>
                <a:gd name="T47" fmla="*/ 127 h 438"/>
                <a:gd name="T48" fmla="*/ 116 w 550"/>
                <a:gd name="T49" fmla="*/ 132 h 438"/>
                <a:gd name="T50" fmla="*/ 108 w 550"/>
                <a:gd name="T51" fmla="*/ 117 h 438"/>
                <a:gd name="T52" fmla="*/ 104 w 550"/>
                <a:gd name="T53" fmla="*/ 102 h 438"/>
                <a:gd name="T54" fmla="*/ 100 w 550"/>
                <a:gd name="T55" fmla="*/ 86 h 438"/>
                <a:gd name="T56" fmla="*/ 77 w 550"/>
                <a:gd name="T57" fmla="*/ 86 h 438"/>
                <a:gd name="T58" fmla="*/ 54 w 550"/>
                <a:gd name="T59" fmla="*/ 86 h 438"/>
                <a:gd name="T60" fmla="*/ 47 w 550"/>
                <a:gd name="T61" fmla="*/ 101 h 438"/>
                <a:gd name="T62" fmla="*/ 47 w 550"/>
                <a:gd name="T63" fmla="*/ 120 h 438"/>
                <a:gd name="T64" fmla="*/ 59 w 550"/>
                <a:gd name="T65" fmla="*/ 121 h 438"/>
                <a:gd name="T66" fmla="*/ 57 w 550"/>
                <a:gd name="T67" fmla="*/ 128 h 438"/>
                <a:gd name="T68" fmla="*/ 29 w 550"/>
                <a:gd name="T69" fmla="*/ 127 h 438"/>
                <a:gd name="T70" fmla="*/ 0 w 550"/>
                <a:gd name="T71" fmla="*/ 128 h 4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38"/>
                <a:gd name="T110" fmla="*/ 550 w 550"/>
                <a:gd name="T111" fmla="*/ 438 h 4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38">
                  <a:moveTo>
                    <a:pt x="321" y="259"/>
                  </a:moveTo>
                  <a:lnTo>
                    <a:pt x="306" y="196"/>
                  </a:lnTo>
                  <a:lnTo>
                    <a:pt x="294" y="148"/>
                  </a:lnTo>
                  <a:lnTo>
                    <a:pt x="282" y="91"/>
                  </a:lnTo>
                  <a:lnTo>
                    <a:pt x="258" y="131"/>
                  </a:lnTo>
                  <a:lnTo>
                    <a:pt x="236" y="170"/>
                  </a:lnTo>
                  <a:lnTo>
                    <a:pt x="216" y="211"/>
                  </a:lnTo>
                  <a:lnTo>
                    <a:pt x="195" y="252"/>
                  </a:lnTo>
                  <a:lnTo>
                    <a:pt x="207" y="255"/>
                  </a:lnTo>
                  <a:lnTo>
                    <a:pt x="218" y="256"/>
                  </a:lnTo>
                  <a:lnTo>
                    <a:pt x="227" y="258"/>
                  </a:lnTo>
                  <a:lnTo>
                    <a:pt x="234" y="259"/>
                  </a:lnTo>
                  <a:lnTo>
                    <a:pt x="321" y="259"/>
                  </a:lnTo>
                  <a:close/>
                  <a:moveTo>
                    <a:pt x="0" y="424"/>
                  </a:moveTo>
                  <a:lnTo>
                    <a:pt x="24" y="402"/>
                  </a:lnTo>
                  <a:lnTo>
                    <a:pt x="52" y="397"/>
                  </a:lnTo>
                  <a:lnTo>
                    <a:pt x="70" y="394"/>
                  </a:lnTo>
                  <a:lnTo>
                    <a:pt x="100" y="349"/>
                  </a:lnTo>
                  <a:lnTo>
                    <a:pt x="128" y="307"/>
                  </a:lnTo>
                  <a:lnTo>
                    <a:pt x="155" y="267"/>
                  </a:lnTo>
                  <a:lnTo>
                    <a:pt x="179" y="226"/>
                  </a:lnTo>
                  <a:lnTo>
                    <a:pt x="213" y="169"/>
                  </a:lnTo>
                  <a:lnTo>
                    <a:pt x="243" y="112"/>
                  </a:lnTo>
                  <a:lnTo>
                    <a:pt x="287" y="29"/>
                  </a:lnTo>
                  <a:lnTo>
                    <a:pt x="362" y="0"/>
                  </a:lnTo>
                  <a:lnTo>
                    <a:pt x="377" y="74"/>
                  </a:lnTo>
                  <a:lnTo>
                    <a:pt x="398" y="163"/>
                  </a:lnTo>
                  <a:lnTo>
                    <a:pt x="410" y="212"/>
                  </a:lnTo>
                  <a:lnTo>
                    <a:pt x="424" y="267"/>
                  </a:lnTo>
                  <a:lnTo>
                    <a:pt x="436" y="312"/>
                  </a:lnTo>
                  <a:lnTo>
                    <a:pt x="449" y="348"/>
                  </a:lnTo>
                  <a:lnTo>
                    <a:pt x="454" y="360"/>
                  </a:lnTo>
                  <a:lnTo>
                    <a:pt x="460" y="369"/>
                  </a:lnTo>
                  <a:lnTo>
                    <a:pt x="461" y="373"/>
                  </a:lnTo>
                  <a:lnTo>
                    <a:pt x="464" y="378"/>
                  </a:lnTo>
                  <a:lnTo>
                    <a:pt x="472" y="384"/>
                  </a:lnTo>
                  <a:lnTo>
                    <a:pt x="479" y="390"/>
                  </a:lnTo>
                  <a:lnTo>
                    <a:pt x="490" y="393"/>
                  </a:lnTo>
                  <a:lnTo>
                    <a:pt x="502" y="397"/>
                  </a:lnTo>
                  <a:lnTo>
                    <a:pt x="508" y="399"/>
                  </a:lnTo>
                  <a:lnTo>
                    <a:pt x="514" y="399"/>
                  </a:lnTo>
                  <a:lnTo>
                    <a:pt x="529" y="400"/>
                  </a:lnTo>
                  <a:lnTo>
                    <a:pt x="544" y="402"/>
                  </a:lnTo>
                  <a:lnTo>
                    <a:pt x="547" y="400"/>
                  </a:lnTo>
                  <a:lnTo>
                    <a:pt x="549" y="400"/>
                  </a:lnTo>
                  <a:lnTo>
                    <a:pt x="550" y="402"/>
                  </a:lnTo>
                  <a:lnTo>
                    <a:pt x="530" y="418"/>
                  </a:lnTo>
                  <a:lnTo>
                    <a:pt x="500" y="421"/>
                  </a:lnTo>
                  <a:lnTo>
                    <a:pt x="467" y="426"/>
                  </a:lnTo>
                  <a:lnTo>
                    <a:pt x="383" y="438"/>
                  </a:lnTo>
                  <a:lnTo>
                    <a:pt x="367" y="423"/>
                  </a:lnTo>
                  <a:lnTo>
                    <a:pt x="355" y="387"/>
                  </a:lnTo>
                  <a:lnTo>
                    <a:pt x="349" y="364"/>
                  </a:lnTo>
                  <a:lnTo>
                    <a:pt x="343" y="339"/>
                  </a:lnTo>
                  <a:lnTo>
                    <a:pt x="340" y="330"/>
                  </a:lnTo>
                  <a:lnTo>
                    <a:pt x="329" y="286"/>
                  </a:lnTo>
                  <a:lnTo>
                    <a:pt x="323" y="286"/>
                  </a:lnTo>
                  <a:lnTo>
                    <a:pt x="252" y="285"/>
                  </a:lnTo>
                  <a:lnTo>
                    <a:pt x="197" y="286"/>
                  </a:lnTo>
                  <a:lnTo>
                    <a:pt x="179" y="286"/>
                  </a:lnTo>
                  <a:lnTo>
                    <a:pt x="168" y="309"/>
                  </a:lnTo>
                  <a:lnTo>
                    <a:pt x="156" y="334"/>
                  </a:lnTo>
                  <a:lnTo>
                    <a:pt x="131" y="394"/>
                  </a:lnTo>
                  <a:lnTo>
                    <a:pt x="155" y="397"/>
                  </a:lnTo>
                  <a:lnTo>
                    <a:pt x="176" y="399"/>
                  </a:lnTo>
                  <a:lnTo>
                    <a:pt x="195" y="400"/>
                  </a:lnTo>
                  <a:lnTo>
                    <a:pt x="213" y="402"/>
                  </a:lnTo>
                  <a:lnTo>
                    <a:pt x="188" y="424"/>
                  </a:lnTo>
                  <a:lnTo>
                    <a:pt x="131" y="424"/>
                  </a:lnTo>
                  <a:lnTo>
                    <a:pt x="94" y="423"/>
                  </a:lnTo>
                  <a:lnTo>
                    <a:pt x="54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84123" name="Freeform 155"/>
            <p:cNvSpPr>
              <a:spLocks/>
            </p:cNvSpPr>
            <p:nvPr/>
          </p:nvSpPr>
          <p:spPr bwMode="auto">
            <a:xfrm>
              <a:off x="5272" y="4187"/>
              <a:ext cx="103" cy="132"/>
            </a:xfrm>
            <a:custGeom>
              <a:avLst/>
              <a:gdLst>
                <a:gd name="T0" fmla="*/ 21 w 344"/>
                <a:gd name="T1" fmla="*/ 89 h 437"/>
                <a:gd name="T2" fmla="*/ 26 w 344"/>
                <a:gd name="T3" fmla="*/ 99 h 437"/>
                <a:gd name="T4" fmla="*/ 32 w 344"/>
                <a:gd name="T5" fmla="*/ 108 h 437"/>
                <a:gd name="T6" fmla="*/ 39 w 344"/>
                <a:gd name="T7" fmla="*/ 115 h 437"/>
                <a:gd name="T8" fmla="*/ 48 w 344"/>
                <a:gd name="T9" fmla="*/ 118 h 437"/>
                <a:gd name="T10" fmla="*/ 57 w 344"/>
                <a:gd name="T11" fmla="*/ 120 h 437"/>
                <a:gd name="T12" fmla="*/ 65 w 344"/>
                <a:gd name="T13" fmla="*/ 118 h 437"/>
                <a:gd name="T14" fmla="*/ 70 w 344"/>
                <a:gd name="T15" fmla="*/ 116 h 437"/>
                <a:gd name="T16" fmla="*/ 74 w 344"/>
                <a:gd name="T17" fmla="*/ 113 h 437"/>
                <a:gd name="T18" fmla="*/ 76 w 344"/>
                <a:gd name="T19" fmla="*/ 108 h 437"/>
                <a:gd name="T20" fmla="*/ 77 w 344"/>
                <a:gd name="T21" fmla="*/ 103 h 437"/>
                <a:gd name="T22" fmla="*/ 76 w 344"/>
                <a:gd name="T23" fmla="*/ 97 h 437"/>
                <a:gd name="T24" fmla="*/ 73 w 344"/>
                <a:gd name="T25" fmla="*/ 93 h 437"/>
                <a:gd name="T26" fmla="*/ 66 w 344"/>
                <a:gd name="T27" fmla="*/ 87 h 437"/>
                <a:gd name="T28" fmla="*/ 57 w 344"/>
                <a:gd name="T29" fmla="*/ 83 h 437"/>
                <a:gd name="T30" fmla="*/ 33 w 344"/>
                <a:gd name="T31" fmla="*/ 72 h 437"/>
                <a:gd name="T32" fmla="*/ 25 w 344"/>
                <a:gd name="T33" fmla="*/ 66 h 437"/>
                <a:gd name="T34" fmla="*/ 20 w 344"/>
                <a:gd name="T35" fmla="*/ 60 h 437"/>
                <a:gd name="T36" fmla="*/ 17 w 344"/>
                <a:gd name="T37" fmla="*/ 53 h 437"/>
                <a:gd name="T38" fmla="*/ 16 w 344"/>
                <a:gd name="T39" fmla="*/ 44 h 437"/>
                <a:gd name="T40" fmla="*/ 17 w 344"/>
                <a:gd name="T41" fmla="*/ 34 h 437"/>
                <a:gd name="T42" fmla="*/ 20 w 344"/>
                <a:gd name="T43" fmla="*/ 28 h 437"/>
                <a:gd name="T44" fmla="*/ 24 w 344"/>
                <a:gd name="T45" fmla="*/ 21 h 437"/>
                <a:gd name="T46" fmla="*/ 35 w 344"/>
                <a:gd name="T47" fmla="*/ 10 h 437"/>
                <a:gd name="T48" fmla="*/ 48 w 344"/>
                <a:gd name="T49" fmla="*/ 3 h 437"/>
                <a:gd name="T50" fmla="*/ 62 w 344"/>
                <a:gd name="T51" fmla="*/ 0 h 437"/>
                <a:gd name="T52" fmla="*/ 75 w 344"/>
                <a:gd name="T53" fmla="*/ 0 h 437"/>
                <a:gd name="T54" fmla="*/ 82 w 344"/>
                <a:gd name="T55" fmla="*/ 3 h 437"/>
                <a:gd name="T56" fmla="*/ 89 w 344"/>
                <a:gd name="T57" fmla="*/ 7 h 437"/>
                <a:gd name="T58" fmla="*/ 94 w 344"/>
                <a:gd name="T59" fmla="*/ 12 h 437"/>
                <a:gd name="T60" fmla="*/ 97 w 344"/>
                <a:gd name="T61" fmla="*/ 18 h 437"/>
                <a:gd name="T62" fmla="*/ 88 w 344"/>
                <a:gd name="T63" fmla="*/ 30 h 437"/>
                <a:gd name="T64" fmla="*/ 76 w 344"/>
                <a:gd name="T65" fmla="*/ 38 h 437"/>
                <a:gd name="T66" fmla="*/ 75 w 344"/>
                <a:gd name="T67" fmla="*/ 29 h 437"/>
                <a:gd name="T68" fmla="*/ 72 w 344"/>
                <a:gd name="T69" fmla="*/ 22 h 437"/>
                <a:gd name="T70" fmla="*/ 68 w 344"/>
                <a:gd name="T71" fmla="*/ 16 h 437"/>
                <a:gd name="T72" fmla="*/ 63 w 344"/>
                <a:gd name="T73" fmla="*/ 13 h 437"/>
                <a:gd name="T74" fmla="*/ 57 w 344"/>
                <a:gd name="T75" fmla="*/ 11 h 437"/>
                <a:gd name="T76" fmla="*/ 48 w 344"/>
                <a:gd name="T77" fmla="*/ 12 h 437"/>
                <a:gd name="T78" fmla="*/ 42 w 344"/>
                <a:gd name="T79" fmla="*/ 15 h 437"/>
                <a:gd name="T80" fmla="*/ 39 w 344"/>
                <a:gd name="T81" fmla="*/ 21 h 437"/>
                <a:gd name="T82" fmla="*/ 38 w 344"/>
                <a:gd name="T83" fmla="*/ 27 h 437"/>
                <a:gd name="T84" fmla="*/ 38 w 344"/>
                <a:gd name="T85" fmla="*/ 33 h 437"/>
                <a:gd name="T86" fmla="*/ 40 w 344"/>
                <a:gd name="T87" fmla="*/ 38 h 437"/>
                <a:gd name="T88" fmla="*/ 45 w 344"/>
                <a:gd name="T89" fmla="*/ 42 h 437"/>
                <a:gd name="T90" fmla="*/ 57 w 344"/>
                <a:gd name="T91" fmla="*/ 49 h 437"/>
                <a:gd name="T92" fmla="*/ 81 w 344"/>
                <a:gd name="T93" fmla="*/ 57 h 437"/>
                <a:gd name="T94" fmla="*/ 92 w 344"/>
                <a:gd name="T95" fmla="*/ 63 h 437"/>
                <a:gd name="T96" fmla="*/ 98 w 344"/>
                <a:gd name="T97" fmla="*/ 67 h 437"/>
                <a:gd name="T98" fmla="*/ 101 w 344"/>
                <a:gd name="T99" fmla="*/ 73 h 437"/>
                <a:gd name="T100" fmla="*/ 103 w 344"/>
                <a:gd name="T101" fmla="*/ 80 h 437"/>
                <a:gd name="T102" fmla="*/ 102 w 344"/>
                <a:gd name="T103" fmla="*/ 92 h 437"/>
                <a:gd name="T104" fmla="*/ 97 w 344"/>
                <a:gd name="T105" fmla="*/ 103 h 437"/>
                <a:gd name="T106" fmla="*/ 90 w 344"/>
                <a:gd name="T107" fmla="*/ 111 h 437"/>
                <a:gd name="T108" fmla="*/ 78 w 344"/>
                <a:gd name="T109" fmla="*/ 121 h 437"/>
                <a:gd name="T110" fmla="*/ 62 w 344"/>
                <a:gd name="T111" fmla="*/ 128 h 437"/>
                <a:gd name="T112" fmla="*/ 49 w 344"/>
                <a:gd name="T113" fmla="*/ 132 h 437"/>
                <a:gd name="T114" fmla="*/ 34 w 344"/>
                <a:gd name="T115" fmla="*/ 132 h 437"/>
                <a:gd name="T116" fmla="*/ 22 w 344"/>
                <a:gd name="T117" fmla="*/ 129 h 437"/>
                <a:gd name="T118" fmla="*/ 15 w 344"/>
                <a:gd name="T119" fmla="*/ 126 h 437"/>
                <a:gd name="T120" fmla="*/ 8 w 344"/>
                <a:gd name="T121" fmla="*/ 121 h 437"/>
                <a:gd name="T122" fmla="*/ 2 w 344"/>
                <a:gd name="T123" fmla="*/ 115 h 4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4"/>
                <a:gd name="T187" fmla="*/ 0 h 437"/>
                <a:gd name="T188" fmla="*/ 344 w 344"/>
                <a:gd name="T189" fmla="*/ 437 h 4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4" h="437">
                  <a:moveTo>
                    <a:pt x="0" y="373"/>
                  </a:moveTo>
                  <a:lnTo>
                    <a:pt x="66" y="280"/>
                  </a:lnTo>
                  <a:lnTo>
                    <a:pt x="71" y="293"/>
                  </a:lnTo>
                  <a:lnTo>
                    <a:pt x="75" y="305"/>
                  </a:lnTo>
                  <a:lnTo>
                    <a:pt x="80" y="317"/>
                  </a:lnTo>
                  <a:lnTo>
                    <a:pt x="86" y="329"/>
                  </a:lnTo>
                  <a:lnTo>
                    <a:pt x="92" y="340"/>
                  </a:lnTo>
                  <a:lnTo>
                    <a:pt x="99" y="349"/>
                  </a:lnTo>
                  <a:lnTo>
                    <a:pt x="107" y="358"/>
                  </a:lnTo>
                  <a:lnTo>
                    <a:pt x="114" y="367"/>
                  </a:lnTo>
                  <a:lnTo>
                    <a:pt x="123" y="373"/>
                  </a:lnTo>
                  <a:lnTo>
                    <a:pt x="131" y="380"/>
                  </a:lnTo>
                  <a:lnTo>
                    <a:pt x="140" y="385"/>
                  </a:lnTo>
                  <a:lnTo>
                    <a:pt x="150" y="389"/>
                  </a:lnTo>
                  <a:lnTo>
                    <a:pt x="159" y="392"/>
                  </a:lnTo>
                  <a:lnTo>
                    <a:pt x="170" y="395"/>
                  </a:lnTo>
                  <a:lnTo>
                    <a:pt x="180" y="397"/>
                  </a:lnTo>
                  <a:lnTo>
                    <a:pt x="191" y="397"/>
                  </a:lnTo>
                  <a:lnTo>
                    <a:pt x="204" y="395"/>
                  </a:lnTo>
                  <a:lnTo>
                    <a:pt x="212" y="395"/>
                  </a:lnTo>
                  <a:lnTo>
                    <a:pt x="218" y="392"/>
                  </a:lnTo>
                  <a:lnTo>
                    <a:pt x="224" y="391"/>
                  </a:lnTo>
                  <a:lnTo>
                    <a:pt x="228" y="388"/>
                  </a:lnTo>
                  <a:lnTo>
                    <a:pt x="233" y="385"/>
                  </a:lnTo>
                  <a:lnTo>
                    <a:pt x="239" y="382"/>
                  </a:lnTo>
                  <a:lnTo>
                    <a:pt x="242" y="377"/>
                  </a:lnTo>
                  <a:lnTo>
                    <a:pt x="247" y="373"/>
                  </a:lnTo>
                  <a:lnTo>
                    <a:pt x="250" y="368"/>
                  </a:lnTo>
                  <a:lnTo>
                    <a:pt x="253" y="364"/>
                  </a:lnTo>
                  <a:lnTo>
                    <a:pt x="254" y="358"/>
                  </a:lnTo>
                  <a:lnTo>
                    <a:pt x="256" y="353"/>
                  </a:lnTo>
                  <a:lnTo>
                    <a:pt x="257" y="347"/>
                  </a:lnTo>
                  <a:lnTo>
                    <a:pt x="257" y="341"/>
                  </a:lnTo>
                  <a:lnTo>
                    <a:pt x="256" y="331"/>
                  </a:lnTo>
                  <a:lnTo>
                    <a:pt x="254" y="325"/>
                  </a:lnTo>
                  <a:lnTo>
                    <a:pt x="253" y="320"/>
                  </a:lnTo>
                  <a:lnTo>
                    <a:pt x="251" y="316"/>
                  </a:lnTo>
                  <a:lnTo>
                    <a:pt x="248" y="311"/>
                  </a:lnTo>
                  <a:lnTo>
                    <a:pt x="245" y="307"/>
                  </a:lnTo>
                  <a:lnTo>
                    <a:pt x="242" y="302"/>
                  </a:lnTo>
                  <a:lnTo>
                    <a:pt x="233" y="295"/>
                  </a:lnTo>
                  <a:lnTo>
                    <a:pt x="221" y="287"/>
                  </a:lnTo>
                  <a:lnTo>
                    <a:pt x="215" y="284"/>
                  </a:lnTo>
                  <a:lnTo>
                    <a:pt x="207" y="280"/>
                  </a:lnTo>
                  <a:lnTo>
                    <a:pt x="191" y="274"/>
                  </a:lnTo>
                  <a:lnTo>
                    <a:pt x="161" y="262"/>
                  </a:lnTo>
                  <a:lnTo>
                    <a:pt x="134" y="249"/>
                  </a:lnTo>
                  <a:lnTo>
                    <a:pt x="110" y="237"/>
                  </a:lnTo>
                  <a:lnTo>
                    <a:pt x="99" y="231"/>
                  </a:lnTo>
                  <a:lnTo>
                    <a:pt x="90" y="224"/>
                  </a:lnTo>
                  <a:lnTo>
                    <a:pt x="83" y="218"/>
                  </a:lnTo>
                  <a:lnTo>
                    <a:pt x="77" y="212"/>
                  </a:lnTo>
                  <a:lnTo>
                    <a:pt x="71" y="204"/>
                  </a:lnTo>
                  <a:lnTo>
                    <a:pt x="66" y="198"/>
                  </a:lnTo>
                  <a:lnTo>
                    <a:pt x="62" y="189"/>
                  </a:lnTo>
                  <a:lnTo>
                    <a:pt x="59" y="182"/>
                  </a:lnTo>
                  <a:lnTo>
                    <a:pt x="56" y="174"/>
                  </a:lnTo>
                  <a:lnTo>
                    <a:pt x="54" y="165"/>
                  </a:lnTo>
                  <a:lnTo>
                    <a:pt x="53" y="156"/>
                  </a:lnTo>
                  <a:lnTo>
                    <a:pt x="53" y="146"/>
                  </a:lnTo>
                  <a:lnTo>
                    <a:pt x="54" y="132"/>
                  </a:lnTo>
                  <a:lnTo>
                    <a:pt x="56" y="119"/>
                  </a:lnTo>
                  <a:lnTo>
                    <a:pt x="57" y="111"/>
                  </a:lnTo>
                  <a:lnTo>
                    <a:pt x="60" y="105"/>
                  </a:lnTo>
                  <a:lnTo>
                    <a:pt x="63" y="98"/>
                  </a:lnTo>
                  <a:lnTo>
                    <a:pt x="66" y="92"/>
                  </a:lnTo>
                  <a:lnTo>
                    <a:pt x="72" y="80"/>
                  </a:lnTo>
                  <a:lnTo>
                    <a:pt x="77" y="74"/>
                  </a:lnTo>
                  <a:lnTo>
                    <a:pt x="81" y="68"/>
                  </a:lnTo>
                  <a:lnTo>
                    <a:pt x="92" y="55"/>
                  </a:lnTo>
                  <a:lnTo>
                    <a:pt x="104" y="43"/>
                  </a:lnTo>
                  <a:lnTo>
                    <a:pt x="117" y="33"/>
                  </a:lnTo>
                  <a:lnTo>
                    <a:pt x="131" y="24"/>
                  </a:lnTo>
                  <a:lnTo>
                    <a:pt x="146" y="16"/>
                  </a:lnTo>
                  <a:lnTo>
                    <a:pt x="159" y="10"/>
                  </a:lnTo>
                  <a:lnTo>
                    <a:pt x="174" y="6"/>
                  </a:lnTo>
                  <a:lnTo>
                    <a:pt x="191" y="1"/>
                  </a:lnTo>
                  <a:lnTo>
                    <a:pt x="206" y="0"/>
                  </a:lnTo>
                  <a:lnTo>
                    <a:pt x="222" y="0"/>
                  </a:lnTo>
                  <a:lnTo>
                    <a:pt x="242" y="0"/>
                  </a:lnTo>
                  <a:lnTo>
                    <a:pt x="251" y="1"/>
                  </a:lnTo>
                  <a:lnTo>
                    <a:pt x="259" y="4"/>
                  </a:lnTo>
                  <a:lnTo>
                    <a:pt x="268" y="7"/>
                  </a:lnTo>
                  <a:lnTo>
                    <a:pt x="275" y="10"/>
                  </a:lnTo>
                  <a:lnTo>
                    <a:pt x="283" y="13"/>
                  </a:lnTo>
                  <a:lnTo>
                    <a:pt x="290" y="18"/>
                  </a:lnTo>
                  <a:lnTo>
                    <a:pt x="298" y="22"/>
                  </a:lnTo>
                  <a:lnTo>
                    <a:pt x="304" y="28"/>
                  </a:lnTo>
                  <a:lnTo>
                    <a:pt x="310" y="34"/>
                  </a:lnTo>
                  <a:lnTo>
                    <a:pt x="314" y="40"/>
                  </a:lnTo>
                  <a:lnTo>
                    <a:pt x="319" y="46"/>
                  </a:lnTo>
                  <a:lnTo>
                    <a:pt x="322" y="52"/>
                  </a:lnTo>
                  <a:lnTo>
                    <a:pt x="325" y="60"/>
                  </a:lnTo>
                  <a:lnTo>
                    <a:pt x="328" y="66"/>
                  </a:lnTo>
                  <a:lnTo>
                    <a:pt x="311" y="83"/>
                  </a:lnTo>
                  <a:lnTo>
                    <a:pt x="295" y="98"/>
                  </a:lnTo>
                  <a:lnTo>
                    <a:pt x="278" y="114"/>
                  </a:lnTo>
                  <a:lnTo>
                    <a:pt x="263" y="131"/>
                  </a:lnTo>
                  <a:lnTo>
                    <a:pt x="253" y="125"/>
                  </a:lnTo>
                  <a:lnTo>
                    <a:pt x="253" y="114"/>
                  </a:lnTo>
                  <a:lnTo>
                    <a:pt x="251" y="105"/>
                  </a:lnTo>
                  <a:lnTo>
                    <a:pt x="250" y="96"/>
                  </a:lnTo>
                  <a:lnTo>
                    <a:pt x="248" y="87"/>
                  </a:lnTo>
                  <a:lnTo>
                    <a:pt x="245" y="80"/>
                  </a:lnTo>
                  <a:lnTo>
                    <a:pt x="242" y="72"/>
                  </a:lnTo>
                  <a:lnTo>
                    <a:pt x="238" y="66"/>
                  </a:lnTo>
                  <a:lnTo>
                    <a:pt x="233" y="58"/>
                  </a:lnTo>
                  <a:lnTo>
                    <a:pt x="228" y="54"/>
                  </a:lnTo>
                  <a:lnTo>
                    <a:pt x="224" y="49"/>
                  </a:lnTo>
                  <a:lnTo>
                    <a:pt x="218" y="45"/>
                  </a:lnTo>
                  <a:lnTo>
                    <a:pt x="210" y="42"/>
                  </a:lnTo>
                  <a:lnTo>
                    <a:pt x="204" y="39"/>
                  </a:lnTo>
                  <a:lnTo>
                    <a:pt x="197" y="37"/>
                  </a:lnTo>
                  <a:lnTo>
                    <a:pt x="189" y="36"/>
                  </a:lnTo>
                  <a:lnTo>
                    <a:pt x="182" y="36"/>
                  </a:lnTo>
                  <a:lnTo>
                    <a:pt x="170" y="36"/>
                  </a:lnTo>
                  <a:lnTo>
                    <a:pt x="159" y="39"/>
                  </a:lnTo>
                  <a:lnTo>
                    <a:pt x="153" y="42"/>
                  </a:lnTo>
                  <a:lnTo>
                    <a:pt x="149" y="43"/>
                  </a:lnTo>
                  <a:lnTo>
                    <a:pt x="141" y="51"/>
                  </a:lnTo>
                  <a:lnTo>
                    <a:pt x="137" y="54"/>
                  </a:lnTo>
                  <a:lnTo>
                    <a:pt x="134" y="58"/>
                  </a:lnTo>
                  <a:lnTo>
                    <a:pt x="129" y="68"/>
                  </a:lnTo>
                  <a:lnTo>
                    <a:pt x="126" y="78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8"/>
                  </a:lnTo>
                  <a:lnTo>
                    <a:pt x="126" y="104"/>
                  </a:lnTo>
                  <a:lnTo>
                    <a:pt x="128" y="110"/>
                  </a:lnTo>
                  <a:lnTo>
                    <a:pt x="131" y="116"/>
                  </a:lnTo>
                  <a:lnTo>
                    <a:pt x="132" y="122"/>
                  </a:lnTo>
                  <a:lnTo>
                    <a:pt x="135" y="126"/>
                  </a:lnTo>
                  <a:lnTo>
                    <a:pt x="140" y="132"/>
                  </a:lnTo>
                  <a:lnTo>
                    <a:pt x="143" y="137"/>
                  </a:lnTo>
                  <a:lnTo>
                    <a:pt x="149" y="140"/>
                  </a:lnTo>
                  <a:lnTo>
                    <a:pt x="155" y="144"/>
                  </a:lnTo>
                  <a:lnTo>
                    <a:pt x="170" y="153"/>
                  </a:lnTo>
                  <a:lnTo>
                    <a:pt x="189" y="161"/>
                  </a:lnTo>
                  <a:lnTo>
                    <a:pt x="212" y="168"/>
                  </a:lnTo>
                  <a:lnTo>
                    <a:pt x="244" y="179"/>
                  </a:lnTo>
                  <a:lnTo>
                    <a:pt x="269" y="188"/>
                  </a:lnTo>
                  <a:lnTo>
                    <a:pt x="281" y="192"/>
                  </a:lnTo>
                  <a:lnTo>
                    <a:pt x="290" y="197"/>
                  </a:lnTo>
                  <a:lnTo>
                    <a:pt x="308" y="207"/>
                  </a:lnTo>
                  <a:lnTo>
                    <a:pt x="316" y="212"/>
                  </a:lnTo>
                  <a:lnTo>
                    <a:pt x="322" y="218"/>
                  </a:lnTo>
                  <a:lnTo>
                    <a:pt x="328" y="222"/>
                  </a:lnTo>
                  <a:lnTo>
                    <a:pt x="332" y="230"/>
                  </a:lnTo>
                  <a:lnTo>
                    <a:pt x="335" y="236"/>
                  </a:lnTo>
                  <a:lnTo>
                    <a:pt x="338" y="243"/>
                  </a:lnTo>
                  <a:lnTo>
                    <a:pt x="341" y="249"/>
                  </a:lnTo>
                  <a:lnTo>
                    <a:pt x="343" y="259"/>
                  </a:lnTo>
                  <a:lnTo>
                    <a:pt x="344" y="266"/>
                  </a:lnTo>
                  <a:lnTo>
                    <a:pt x="344" y="275"/>
                  </a:lnTo>
                  <a:lnTo>
                    <a:pt x="344" y="290"/>
                  </a:lnTo>
                  <a:lnTo>
                    <a:pt x="340" y="304"/>
                  </a:lnTo>
                  <a:lnTo>
                    <a:pt x="335" y="319"/>
                  </a:lnTo>
                  <a:lnTo>
                    <a:pt x="328" y="332"/>
                  </a:lnTo>
                  <a:lnTo>
                    <a:pt x="323" y="340"/>
                  </a:lnTo>
                  <a:lnTo>
                    <a:pt x="317" y="347"/>
                  </a:lnTo>
                  <a:lnTo>
                    <a:pt x="307" y="361"/>
                  </a:lnTo>
                  <a:lnTo>
                    <a:pt x="299" y="367"/>
                  </a:lnTo>
                  <a:lnTo>
                    <a:pt x="292" y="374"/>
                  </a:lnTo>
                  <a:lnTo>
                    <a:pt x="277" y="386"/>
                  </a:lnTo>
                  <a:lnTo>
                    <a:pt x="259" y="400"/>
                  </a:lnTo>
                  <a:lnTo>
                    <a:pt x="242" y="410"/>
                  </a:lnTo>
                  <a:lnTo>
                    <a:pt x="224" y="419"/>
                  </a:lnTo>
                  <a:lnTo>
                    <a:pt x="207" y="425"/>
                  </a:lnTo>
                  <a:lnTo>
                    <a:pt x="191" y="431"/>
                  </a:lnTo>
                  <a:lnTo>
                    <a:pt x="174" y="434"/>
                  </a:lnTo>
                  <a:lnTo>
                    <a:pt x="165" y="436"/>
                  </a:lnTo>
                  <a:lnTo>
                    <a:pt x="155" y="437"/>
                  </a:lnTo>
                  <a:lnTo>
                    <a:pt x="137" y="437"/>
                  </a:lnTo>
                  <a:lnTo>
                    <a:pt x="114" y="437"/>
                  </a:lnTo>
                  <a:lnTo>
                    <a:pt x="104" y="436"/>
                  </a:lnTo>
                  <a:lnTo>
                    <a:pt x="93" y="434"/>
                  </a:lnTo>
                  <a:lnTo>
                    <a:pt x="75" y="428"/>
                  </a:lnTo>
                  <a:lnTo>
                    <a:pt x="66" y="425"/>
                  </a:lnTo>
                  <a:lnTo>
                    <a:pt x="57" y="422"/>
                  </a:lnTo>
                  <a:lnTo>
                    <a:pt x="50" y="418"/>
                  </a:lnTo>
                  <a:lnTo>
                    <a:pt x="41" y="413"/>
                  </a:lnTo>
                  <a:lnTo>
                    <a:pt x="33" y="407"/>
                  </a:lnTo>
                  <a:lnTo>
                    <a:pt x="26" y="401"/>
                  </a:lnTo>
                  <a:lnTo>
                    <a:pt x="19" y="395"/>
                  </a:lnTo>
                  <a:lnTo>
                    <a:pt x="13" y="388"/>
                  </a:lnTo>
                  <a:lnTo>
                    <a:pt x="6" y="38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84124" name="Freeform 156"/>
            <p:cNvSpPr>
              <a:spLocks/>
            </p:cNvSpPr>
            <p:nvPr/>
          </p:nvSpPr>
          <p:spPr bwMode="auto">
            <a:xfrm>
              <a:off x="5370" y="4191"/>
              <a:ext cx="121" cy="129"/>
            </a:xfrm>
            <a:custGeom>
              <a:avLst/>
              <a:gdLst>
                <a:gd name="T0" fmla="*/ 0 w 404"/>
                <a:gd name="T1" fmla="*/ 125 h 427"/>
                <a:gd name="T2" fmla="*/ 7 w 404"/>
                <a:gd name="T3" fmla="*/ 118 h 427"/>
                <a:gd name="T4" fmla="*/ 14 w 404"/>
                <a:gd name="T5" fmla="*/ 117 h 427"/>
                <a:gd name="T6" fmla="*/ 18 w 404"/>
                <a:gd name="T7" fmla="*/ 116 h 427"/>
                <a:gd name="T8" fmla="*/ 21 w 404"/>
                <a:gd name="T9" fmla="*/ 115 h 427"/>
                <a:gd name="T10" fmla="*/ 23 w 404"/>
                <a:gd name="T11" fmla="*/ 94 h 427"/>
                <a:gd name="T12" fmla="*/ 25 w 404"/>
                <a:gd name="T13" fmla="*/ 73 h 427"/>
                <a:gd name="T14" fmla="*/ 27 w 404"/>
                <a:gd name="T15" fmla="*/ 55 h 427"/>
                <a:gd name="T16" fmla="*/ 27 w 404"/>
                <a:gd name="T17" fmla="*/ 54 h 427"/>
                <a:gd name="T18" fmla="*/ 29 w 404"/>
                <a:gd name="T19" fmla="*/ 9 h 427"/>
                <a:gd name="T20" fmla="*/ 18 w 404"/>
                <a:gd name="T21" fmla="*/ 8 h 427"/>
                <a:gd name="T22" fmla="*/ 12 w 404"/>
                <a:gd name="T23" fmla="*/ 7 h 427"/>
                <a:gd name="T24" fmla="*/ 6 w 404"/>
                <a:gd name="T25" fmla="*/ 7 h 427"/>
                <a:gd name="T26" fmla="*/ 13 w 404"/>
                <a:gd name="T27" fmla="*/ 0 h 427"/>
                <a:gd name="T28" fmla="*/ 85 w 404"/>
                <a:gd name="T29" fmla="*/ 0 h 427"/>
                <a:gd name="T30" fmla="*/ 77 w 404"/>
                <a:gd name="T31" fmla="*/ 7 h 427"/>
                <a:gd name="T32" fmla="*/ 73 w 404"/>
                <a:gd name="T33" fmla="*/ 8 h 427"/>
                <a:gd name="T34" fmla="*/ 69 w 404"/>
                <a:gd name="T35" fmla="*/ 8 h 427"/>
                <a:gd name="T36" fmla="*/ 65 w 404"/>
                <a:gd name="T37" fmla="*/ 9 h 427"/>
                <a:gd name="T38" fmla="*/ 61 w 404"/>
                <a:gd name="T39" fmla="*/ 9 h 427"/>
                <a:gd name="T40" fmla="*/ 59 w 404"/>
                <a:gd name="T41" fmla="*/ 18 h 427"/>
                <a:gd name="T42" fmla="*/ 58 w 404"/>
                <a:gd name="T43" fmla="*/ 28 h 427"/>
                <a:gd name="T44" fmla="*/ 58 w 404"/>
                <a:gd name="T45" fmla="*/ 39 h 427"/>
                <a:gd name="T46" fmla="*/ 57 w 404"/>
                <a:gd name="T47" fmla="*/ 50 h 427"/>
                <a:gd name="T48" fmla="*/ 57 w 404"/>
                <a:gd name="T49" fmla="*/ 54 h 427"/>
                <a:gd name="T50" fmla="*/ 55 w 404"/>
                <a:gd name="T51" fmla="*/ 70 h 427"/>
                <a:gd name="T52" fmla="*/ 54 w 404"/>
                <a:gd name="T53" fmla="*/ 95 h 427"/>
                <a:gd name="T54" fmla="*/ 53 w 404"/>
                <a:gd name="T55" fmla="*/ 115 h 427"/>
                <a:gd name="T56" fmla="*/ 63 w 404"/>
                <a:gd name="T57" fmla="*/ 118 h 427"/>
                <a:gd name="T58" fmla="*/ 67 w 404"/>
                <a:gd name="T59" fmla="*/ 118 h 427"/>
                <a:gd name="T60" fmla="*/ 70 w 404"/>
                <a:gd name="T61" fmla="*/ 117 h 427"/>
                <a:gd name="T62" fmla="*/ 73 w 404"/>
                <a:gd name="T63" fmla="*/ 117 h 427"/>
                <a:gd name="T64" fmla="*/ 76 w 404"/>
                <a:gd name="T65" fmla="*/ 116 h 427"/>
                <a:gd name="T66" fmla="*/ 79 w 404"/>
                <a:gd name="T67" fmla="*/ 116 h 427"/>
                <a:gd name="T68" fmla="*/ 81 w 404"/>
                <a:gd name="T69" fmla="*/ 114 h 427"/>
                <a:gd name="T70" fmla="*/ 84 w 404"/>
                <a:gd name="T71" fmla="*/ 114 h 427"/>
                <a:gd name="T72" fmla="*/ 86 w 404"/>
                <a:gd name="T73" fmla="*/ 112 h 427"/>
                <a:gd name="T74" fmla="*/ 88 w 404"/>
                <a:gd name="T75" fmla="*/ 110 h 427"/>
                <a:gd name="T76" fmla="*/ 90 w 404"/>
                <a:gd name="T77" fmla="*/ 108 h 427"/>
                <a:gd name="T78" fmla="*/ 93 w 404"/>
                <a:gd name="T79" fmla="*/ 105 h 427"/>
                <a:gd name="T80" fmla="*/ 95 w 404"/>
                <a:gd name="T81" fmla="*/ 100 h 427"/>
                <a:gd name="T82" fmla="*/ 98 w 404"/>
                <a:gd name="T83" fmla="*/ 96 h 427"/>
                <a:gd name="T84" fmla="*/ 105 w 404"/>
                <a:gd name="T85" fmla="*/ 85 h 427"/>
                <a:gd name="T86" fmla="*/ 114 w 404"/>
                <a:gd name="T87" fmla="*/ 69 h 427"/>
                <a:gd name="T88" fmla="*/ 121 w 404"/>
                <a:gd name="T89" fmla="*/ 76 h 427"/>
                <a:gd name="T90" fmla="*/ 117 w 404"/>
                <a:gd name="T91" fmla="*/ 89 h 427"/>
                <a:gd name="T92" fmla="*/ 114 w 404"/>
                <a:gd name="T93" fmla="*/ 101 h 427"/>
                <a:gd name="T94" fmla="*/ 110 w 404"/>
                <a:gd name="T95" fmla="*/ 114 h 427"/>
                <a:gd name="T96" fmla="*/ 107 w 404"/>
                <a:gd name="T97" fmla="*/ 129 h 427"/>
                <a:gd name="T98" fmla="*/ 101 w 404"/>
                <a:gd name="T99" fmla="*/ 128 h 427"/>
                <a:gd name="T100" fmla="*/ 95 w 404"/>
                <a:gd name="T101" fmla="*/ 127 h 427"/>
                <a:gd name="T102" fmla="*/ 89 w 404"/>
                <a:gd name="T103" fmla="*/ 127 h 427"/>
                <a:gd name="T104" fmla="*/ 82 w 404"/>
                <a:gd name="T105" fmla="*/ 126 h 427"/>
                <a:gd name="T106" fmla="*/ 75 w 404"/>
                <a:gd name="T107" fmla="*/ 126 h 427"/>
                <a:gd name="T108" fmla="*/ 67 w 404"/>
                <a:gd name="T109" fmla="*/ 125 h 427"/>
                <a:gd name="T110" fmla="*/ 50 w 404"/>
                <a:gd name="T111" fmla="*/ 125 h 427"/>
                <a:gd name="T112" fmla="*/ 0 w 404"/>
                <a:gd name="T113" fmla="*/ 125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427"/>
                <a:gd name="T173" fmla="*/ 404 w 404"/>
                <a:gd name="T174" fmla="*/ 427 h 4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427">
                  <a:moveTo>
                    <a:pt x="0" y="413"/>
                  </a:moveTo>
                  <a:lnTo>
                    <a:pt x="22" y="389"/>
                  </a:lnTo>
                  <a:lnTo>
                    <a:pt x="46" y="386"/>
                  </a:lnTo>
                  <a:lnTo>
                    <a:pt x="60" y="383"/>
                  </a:lnTo>
                  <a:lnTo>
                    <a:pt x="70" y="382"/>
                  </a:lnTo>
                  <a:lnTo>
                    <a:pt x="78" y="311"/>
                  </a:lnTo>
                  <a:lnTo>
                    <a:pt x="84" y="242"/>
                  </a:lnTo>
                  <a:lnTo>
                    <a:pt x="90" y="182"/>
                  </a:lnTo>
                  <a:lnTo>
                    <a:pt x="90" y="179"/>
                  </a:lnTo>
                  <a:lnTo>
                    <a:pt x="97" y="30"/>
                  </a:lnTo>
                  <a:lnTo>
                    <a:pt x="60" y="27"/>
                  </a:lnTo>
                  <a:lnTo>
                    <a:pt x="40" y="24"/>
                  </a:lnTo>
                  <a:lnTo>
                    <a:pt x="19" y="22"/>
                  </a:lnTo>
                  <a:lnTo>
                    <a:pt x="45" y="0"/>
                  </a:lnTo>
                  <a:lnTo>
                    <a:pt x="284" y="0"/>
                  </a:lnTo>
                  <a:lnTo>
                    <a:pt x="257" y="22"/>
                  </a:lnTo>
                  <a:lnTo>
                    <a:pt x="243" y="25"/>
                  </a:lnTo>
                  <a:lnTo>
                    <a:pt x="230" y="28"/>
                  </a:lnTo>
                  <a:lnTo>
                    <a:pt x="216" y="30"/>
                  </a:lnTo>
                  <a:lnTo>
                    <a:pt x="203" y="30"/>
                  </a:lnTo>
                  <a:lnTo>
                    <a:pt x="198" y="60"/>
                  </a:lnTo>
                  <a:lnTo>
                    <a:pt x="195" y="93"/>
                  </a:lnTo>
                  <a:lnTo>
                    <a:pt x="192" y="128"/>
                  </a:lnTo>
                  <a:lnTo>
                    <a:pt x="189" y="164"/>
                  </a:lnTo>
                  <a:lnTo>
                    <a:pt x="189" y="180"/>
                  </a:lnTo>
                  <a:lnTo>
                    <a:pt x="185" y="231"/>
                  </a:lnTo>
                  <a:lnTo>
                    <a:pt x="179" y="316"/>
                  </a:lnTo>
                  <a:lnTo>
                    <a:pt x="176" y="382"/>
                  </a:lnTo>
                  <a:lnTo>
                    <a:pt x="210" y="389"/>
                  </a:lnTo>
                  <a:lnTo>
                    <a:pt x="224" y="389"/>
                  </a:lnTo>
                  <a:lnTo>
                    <a:pt x="234" y="388"/>
                  </a:lnTo>
                  <a:lnTo>
                    <a:pt x="245" y="388"/>
                  </a:lnTo>
                  <a:lnTo>
                    <a:pt x="254" y="385"/>
                  </a:lnTo>
                  <a:lnTo>
                    <a:pt x="263" y="383"/>
                  </a:lnTo>
                  <a:lnTo>
                    <a:pt x="272" y="379"/>
                  </a:lnTo>
                  <a:lnTo>
                    <a:pt x="279" y="376"/>
                  </a:lnTo>
                  <a:lnTo>
                    <a:pt x="287" y="370"/>
                  </a:lnTo>
                  <a:lnTo>
                    <a:pt x="293" y="365"/>
                  </a:lnTo>
                  <a:lnTo>
                    <a:pt x="300" y="356"/>
                  </a:lnTo>
                  <a:lnTo>
                    <a:pt x="309" y="346"/>
                  </a:lnTo>
                  <a:lnTo>
                    <a:pt x="318" y="332"/>
                  </a:lnTo>
                  <a:lnTo>
                    <a:pt x="327" y="317"/>
                  </a:lnTo>
                  <a:lnTo>
                    <a:pt x="352" y="280"/>
                  </a:lnTo>
                  <a:lnTo>
                    <a:pt x="382" y="228"/>
                  </a:lnTo>
                  <a:lnTo>
                    <a:pt x="404" y="253"/>
                  </a:lnTo>
                  <a:lnTo>
                    <a:pt x="392" y="293"/>
                  </a:lnTo>
                  <a:lnTo>
                    <a:pt x="380" y="335"/>
                  </a:lnTo>
                  <a:lnTo>
                    <a:pt x="368" y="379"/>
                  </a:lnTo>
                  <a:lnTo>
                    <a:pt x="358" y="427"/>
                  </a:lnTo>
                  <a:lnTo>
                    <a:pt x="338" y="424"/>
                  </a:lnTo>
                  <a:lnTo>
                    <a:pt x="318" y="421"/>
                  </a:lnTo>
                  <a:lnTo>
                    <a:pt x="297" y="419"/>
                  </a:lnTo>
                  <a:lnTo>
                    <a:pt x="275" y="416"/>
                  </a:lnTo>
                  <a:lnTo>
                    <a:pt x="251" y="416"/>
                  </a:lnTo>
                  <a:lnTo>
                    <a:pt x="224" y="415"/>
                  </a:lnTo>
                  <a:lnTo>
                    <a:pt x="167" y="413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</p:grpSp>
      <p:sp>
        <p:nvSpPr>
          <p:cNvPr id="84125" name="Rectangle 157"/>
          <p:cNvSpPr>
            <a:spLocks noChangeArrowheads="1"/>
          </p:cNvSpPr>
          <p:nvPr userDrawn="1"/>
        </p:nvSpPr>
        <p:spPr bwMode="auto">
          <a:xfrm>
            <a:off x="0" y="6624638"/>
            <a:ext cx="7912100" cy="233362"/>
          </a:xfrm>
          <a:prstGeom prst="rect">
            <a:avLst/>
          </a:prstGeom>
          <a:gradFill rotWithShape="1">
            <a:gsLst>
              <a:gs pos="0">
                <a:srgbClr val="002448">
                  <a:gamma/>
                  <a:shade val="46275"/>
                  <a:invGamma/>
                </a:srgbClr>
              </a:gs>
              <a:gs pos="100000">
                <a:srgbClr val="002448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4127" name="Rectangle 159"/>
          <p:cNvSpPr>
            <a:spLocks noChangeArrowheads="1"/>
          </p:cNvSpPr>
          <p:nvPr userDrawn="1"/>
        </p:nvSpPr>
        <p:spPr bwMode="auto">
          <a:xfrm>
            <a:off x="374650" y="6646863"/>
            <a:ext cx="506095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800">
                <a:solidFill>
                  <a:schemeClr val="tx2"/>
                </a:solidFill>
                <a:latin typeface="Arial" charset="0"/>
                <a:ea typeface="+mn-ea"/>
              </a:rPr>
              <a:t>SCHOOL OF ELECTRICAL AND COMPUTER ENGINEERING | GEORGIA INSTITUTE OF TECHNOLOGY</a:t>
            </a:r>
          </a:p>
        </p:txBody>
      </p:sp>
      <p:sp>
        <p:nvSpPr>
          <p:cNvPr id="84128" name="Rectangle 160"/>
          <p:cNvSpPr>
            <a:spLocks noChangeArrowheads="1"/>
          </p:cNvSpPr>
          <p:nvPr userDrawn="1"/>
        </p:nvSpPr>
        <p:spPr bwMode="auto">
          <a:xfrm>
            <a:off x="0" y="0"/>
            <a:ext cx="9144000" cy="231775"/>
          </a:xfrm>
          <a:prstGeom prst="rect">
            <a:avLst/>
          </a:prstGeom>
          <a:gradFill rotWithShape="1">
            <a:gsLst>
              <a:gs pos="0">
                <a:srgbClr val="002448"/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4064" name="Rectangle 9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1238" y="6621463"/>
            <a:ext cx="38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fld id="{6D5DE730-85A1-43BF-B6EE-EC72C0E83D2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80808"/>
          </a:solidFill>
          <a:effectLst/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 sz="2400">
          <a:solidFill>
            <a:srgbClr val="080808"/>
          </a:solidFill>
          <a:effectLst/>
          <a:latin typeface="+mn-lt"/>
          <a:ea typeface="ＭＳ Ｐゴシック" charset="-128"/>
          <a:cs typeface="+mn-cs"/>
        </a:defRPr>
      </a:lvl1pPr>
      <a:lvl2pPr marL="519113" indent="-176213" algn="l" rtl="0" eaLnBrk="0" fontAlgn="base" hangingPunct="0">
        <a:spcBef>
          <a:spcPct val="20000"/>
        </a:spcBef>
        <a:spcAft>
          <a:spcPct val="0"/>
        </a:spcAft>
        <a:buClr>
          <a:srgbClr val="002448"/>
        </a:buClr>
        <a:buSzPct val="65000"/>
        <a:buFont typeface="Wingdings" pitchFamily="2" charset="2"/>
        <a:buChar char="n"/>
        <a:defRPr sz="2000">
          <a:solidFill>
            <a:srgbClr val="080808"/>
          </a:solidFill>
          <a:effectLst/>
          <a:latin typeface="+mn-lt"/>
          <a:ea typeface="ＭＳ Ｐゴシック" charset="-128"/>
        </a:defRPr>
      </a:lvl2pPr>
      <a:lvl3pPr marL="862013" indent="-176213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/>
          <a:latin typeface="+mn-lt"/>
          <a:ea typeface="ＭＳ Ｐゴシック" charset="-128"/>
        </a:defRPr>
      </a:lvl3pPr>
      <a:lvl4pPr marL="1204913" indent="-17621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/>
          <a:latin typeface="+mn-lt"/>
          <a:ea typeface="ＭＳ Ｐゴシック" charset="-128"/>
        </a:defRPr>
      </a:lvl4pPr>
      <a:lvl5pPr marL="1485900" indent="-166688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/>
          <a:latin typeface="+mn-lt"/>
          <a:ea typeface="ＭＳ Ｐゴシック" charset="-128"/>
        </a:defRPr>
      </a:lvl5pPr>
      <a:lvl6pPr marL="1943100" indent="-166688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400300" indent="-166688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857500" indent="-166688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314700" indent="-166688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4888" y="90488"/>
            <a:ext cx="722153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537575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77000"/>
            <a:ext cx="88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 b="0">
                <a:solidFill>
                  <a:srgbClr val="002D62"/>
                </a:solidFill>
                <a:latin typeface="Tahoma" pitchFamily="34" charset="0"/>
                <a:ea typeface="+mn-ea"/>
              </a:defRPr>
            </a:lvl1pPr>
          </a:lstStyle>
          <a:p>
            <a:pPr eaLnBrk="1" hangingPunct="1">
              <a:defRPr/>
            </a:pPr>
            <a:fld id="{DDC1181F-1E9D-46D3-A2BE-B5C7C8D5E497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002D62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2400" b="1">
              <a:solidFill>
                <a:srgbClr val="003562"/>
              </a:solidFill>
              <a:ea typeface="굴림" pitchFamily="34" charset="-127"/>
            </a:endParaRPr>
          </a:p>
        </p:txBody>
      </p:sp>
      <p:pic>
        <p:nvPicPr>
          <p:cNvPr id="2" name="Picture 13" descr="GRC Slide - T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" descr="GRC Slide - T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0"/>
            <a:ext cx="89693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42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10000"/>
        <a:buFont typeface="Wingdings" pitchFamily="2" charset="2"/>
        <a:buChar char="§"/>
        <a:defRPr sz="2800">
          <a:solidFill>
            <a:srgbClr val="002D6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AC142"/>
        </a:buClr>
        <a:buFont typeface="Wingdings" pitchFamily="2" charset="2"/>
        <a:buChar char="§"/>
        <a:defRPr sz="2400">
          <a:solidFill>
            <a:srgbClr val="6D7FA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5000"/>
        <a:buFont typeface="Wingdings" pitchFamily="2" charset="2"/>
        <a:buChar char=""/>
        <a:defRPr sz="2000">
          <a:solidFill>
            <a:srgbClr val="002D6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AC142"/>
        </a:buClr>
        <a:buSzPct val="95000"/>
        <a:buFont typeface="Wingdings" pitchFamily="2" charset="2"/>
        <a:buChar char=""/>
        <a:defRPr sz="2000">
          <a:solidFill>
            <a:srgbClr val="6D7FA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2D62"/>
        </a:buClr>
        <a:buSzPct val="80000"/>
        <a:buFont typeface="Wingdings" pitchFamily="2" charset="2"/>
        <a:buChar char=""/>
        <a:defRPr sz="2000">
          <a:solidFill>
            <a:srgbClr val="002D6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Font typeface="Wingdings" pitchFamily="2" charset="2"/>
        <a:buChar char=""/>
        <a:defRPr sz="2000">
          <a:solidFill>
            <a:srgbClr val="002D6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Font typeface="Wingdings" pitchFamily="2" charset="2"/>
        <a:buChar char=""/>
        <a:defRPr sz="2000">
          <a:solidFill>
            <a:srgbClr val="002D6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Font typeface="Wingdings" pitchFamily="2" charset="2"/>
        <a:buChar char=""/>
        <a:defRPr sz="2000">
          <a:solidFill>
            <a:srgbClr val="002D6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Font typeface="Wingdings" pitchFamily="2" charset="2"/>
        <a:buChar char=""/>
        <a:defRPr sz="2000">
          <a:solidFill>
            <a:srgbClr val="002D6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-1" y="1676400"/>
            <a:ext cx="9144001" cy="133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US" sz="3200" dirty="0" smtClean="0"/>
              <a:t>New Rules: Scaling Performance for Extreme Scale Computing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320040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S. Yalamanchili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00200" y="3657600"/>
            <a:ext cx="6019800" cy="8382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School of Electrical and Computer Engineering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Georgia Institute of Technology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Atlanta, GA. 30332</a:t>
            </a:r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1113" y="304800"/>
            <a:ext cx="1512887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1389063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76200" y="56388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Sponsors</a:t>
            </a:r>
            <a:r>
              <a:rPr lang="en-US" sz="2000" dirty="0" smtClean="0"/>
              <a:t>: National Science Foundation, Sandia National Laboratories, Semiconductor Research Corporation, and IBM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21099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Challenge: The Memory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DB3D-6D36-41B1-B5D6-2DA40B15D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2590800" cy="1857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8128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362200"/>
            <a:ext cx="140949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16300"/>
            <a:ext cx="1295051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2209800"/>
            <a:ext cx="6091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Xeon Phi</a:t>
            </a:r>
            <a:endParaRPr lang="en-US" sz="800" i="1" dirty="0"/>
          </a:p>
        </p:txBody>
      </p:sp>
      <p:sp>
        <p:nvSpPr>
          <p:cNvPr id="12" name="Left-Right Arrow 11"/>
          <p:cNvSpPr/>
          <p:nvPr/>
        </p:nvSpPr>
        <p:spPr>
          <a:xfrm>
            <a:off x="3581400" y="2362200"/>
            <a:ext cx="1143000" cy="457200"/>
          </a:xfrm>
          <a:prstGeom prst="leftRightArrow">
            <a:avLst/>
          </a:prstGeom>
          <a:ln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0" y="3352800"/>
            <a:ext cx="1655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Hybrid Memory Cube</a:t>
            </a:r>
            <a:endParaRPr lang="en-US" i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04813" y="4572000"/>
            <a:ext cx="8510587" cy="1605417"/>
          </a:xfrm>
        </p:spPr>
        <p:txBody>
          <a:bodyPr/>
          <a:lstStyle/>
          <a:p>
            <a:r>
              <a:rPr lang="en-US" dirty="0" smtClean="0"/>
              <a:t>What should the memory hierarchy look like?</a:t>
            </a:r>
          </a:p>
          <a:p>
            <a:r>
              <a:rPr lang="en-US" dirty="0" smtClean="0"/>
              <a:t>Parallelism vs. locality tradeoffs</a:t>
            </a:r>
          </a:p>
          <a:p>
            <a:r>
              <a:rPr lang="en-US" dirty="0" smtClean="0"/>
              <a:t>Minimize data movement </a:t>
            </a:r>
            <a:r>
              <a:rPr lang="en-US" dirty="0" smtClean="0">
                <a:sym typeface="Wingdings"/>
              </a:rPr>
              <a:t> Processor in Memory?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838200"/>
            <a:ext cx="2904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H. Kim (</a:t>
            </a:r>
            <a:r>
              <a:rPr lang="en-US" i="1" dirty="0" smtClean="0">
                <a:solidFill>
                  <a:srgbClr val="005000"/>
                </a:solidFill>
              </a:rPr>
              <a:t>SCS</a:t>
            </a:r>
            <a:r>
              <a:rPr lang="en-US" i="1" dirty="0" smtClean="0"/>
              <a:t>) and S. Yalamanchili (</a:t>
            </a:r>
            <a:r>
              <a:rPr lang="en-US" i="1" dirty="0" smtClean="0">
                <a:solidFill>
                  <a:srgbClr val="005000"/>
                </a:solidFill>
              </a:rPr>
              <a:t>ECE</a:t>
            </a:r>
            <a:r>
              <a:rPr lang="en-US" i="1" dirty="0" smtClean="0"/>
              <a:t>)</a:t>
            </a:r>
          </a:p>
          <a:p>
            <a:r>
              <a:rPr lang="en-US" i="1" dirty="0" smtClean="0"/>
              <a:t>Sponsor: Sandia National Labs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9232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919662" cy="1905000"/>
          </a:xfrm>
        </p:spPr>
        <p:txBody>
          <a:bodyPr/>
          <a:lstStyle/>
          <a:p>
            <a:r>
              <a:rPr lang="en-US" dirty="0" smtClean="0"/>
              <a:t>Exploit package physics</a:t>
            </a:r>
          </a:p>
          <a:p>
            <a:pPr lvl="1"/>
            <a:r>
              <a:rPr lang="en-US" dirty="0" smtClean="0"/>
              <a:t>Temperature changes on the order of milliseconds</a:t>
            </a:r>
          </a:p>
          <a:p>
            <a:pPr lvl="1"/>
            <a:r>
              <a:rPr lang="en-US" dirty="0" smtClean="0"/>
              <a:t>Workload behaviors change on the order of microseconds</a:t>
            </a:r>
          </a:p>
          <a:p>
            <a:r>
              <a:rPr lang="en-US" dirty="0" smtClean="0"/>
              <a:t>Impact on device behavior?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71600" y="3533001"/>
            <a:ext cx="3200401" cy="2791599"/>
            <a:chOff x="228599" y="1066800"/>
            <a:chExt cx="3200401" cy="2791599"/>
          </a:xfrm>
        </p:grpSpPr>
        <p:sp>
          <p:nvSpPr>
            <p:cNvPr id="50" name="Freeform 49"/>
            <p:cNvSpPr/>
            <p:nvPr/>
          </p:nvSpPr>
          <p:spPr bwMode="auto">
            <a:xfrm>
              <a:off x="519546" y="1699071"/>
              <a:ext cx="2909454" cy="1866585"/>
            </a:xfrm>
            <a:custGeom>
              <a:avLst/>
              <a:gdLst>
                <a:gd name="connsiteX0" fmla="*/ 0 w 2909454"/>
                <a:gd name="connsiteY0" fmla="*/ 0 h 1866585"/>
                <a:gd name="connsiteX1" fmla="*/ 7557 w 2909454"/>
                <a:gd name="connsiteY1" fmla="*/ 1866585 h 1866585"/>
                <a:gd name="connsiteX2" fmla="*/ 2909454 w 2909454"/>
                <a:gd name="connsiteY2" fmla="*/ 1859028 h 186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9454" h="1866585">
                  <a:moveTo>
                    <a:pt x="0" y="0"/>
                  </a:moveTo>
                  <a:lnTo>
                    <a:pt x="7557" y="1866585"/>
                  </a:lnTo>
                  <a:lnTo>
                    <a:pt x="2909454" y="1859028"/>
                  </a:lnTo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100000"/>
                <a:buFont typeface="Tahoma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 charset="0"/>
                <a:ea typeface="+mn-ea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519546" y="1646172"/>
              <a:ext cx="2750757" cy="1435835"/>
            </a:xfrm>
            <a:custGeom>
              <a:avLst/>
              <a:gdLst>
                <a:gd name="connsiteX0" fmla="*/ 0 w 2750757"/>
                <a:gd name="connsiteY0" fmla="*/ 717917 h 1435835"/>
                <a:gd name="connsiteX1" fmla="*/ 279610 w 2750757"/>
                <a:gd name="connsiteY1" fmla="*/ 717917 h 1435835"/>
                <a:gd name="connsiteX2" fmla="*/ 279610 w 2750757"/>
                <a:gd name="connsiteY2" fmla="*/ 876615 h 1435835"/>
                <a:gd name="connsiteX3" fmla="*/ 627233 w 2750757"/>
                <a:gd name="connsiteY3" fmla="*/ 876615 h 1435835"/>
                <a:gd name="connsiteX4" fmla="*/ 619676 w 2750757"/>
                <a:gd name="connsiteY4" fmla="*/ 1435835 h 1435835"/>
                <a:gd name="connsiteX5" fmla="*/ 914400 w 2750757"/>
                <a:gd name="connsiteY5" fmla="*/ 1428278 h 1435835"/>
                <a:gd name="connsiteX6" fmla="*/ 906843 w 2750757"/>
                <a:gd name="connsiteY6" fmla="*/ 181368 h 1435835"/>
                <a:gd name="connsiteX7" fmla="*/ 1231795 w 2750757"/>
                <a:gd name="connsiteY7" fmla="*/ 181368 h 1435835"/>
                <a:gd name="connsiteX8" fmla="*/ 1231795 w 2750757"/>
                <a:gd name="connsiteY8" fmla="*/ 377851 h 1435835"/>
                <a:gd name="connsiteX9" fmla="*/ 1443391 w 2750757"/>
                <a:gd name="connsiteY9" fmla="*/ 377851 h 1435835"/>
                <a:gd name="connsiteX10" fmla="*/ 1443391 w 2750757"/>
                <a:gd name="connsiteY10" fmla="*/ 0 h 1435835"/>
                <a:gd name="connsiteX11" fmla="*/ 1957269 w 2750757"/>
                <a:gd name="connsiteY11" fmla="*/ 0 h 1435835"/>
                <a:gd name="connsiteX12" fmla="*/ 1957269 w 2750757"/>
                <a:gd name="connsiteY12" fmla="*/ 1246909 h 1435835"/>
                <a:gd name="connsiteX13" fmla="*/ 2176423 w 2750757"/>
                <a:gd name="connsiteY13" fmla="*/ 1246909 h 1435835"/>
                <a:gd name="connsiteX14" fmla="*/ 2176423 w 2750757"/>
                <a:gd name="connsiteY14" fmla="*/ 634790 h 1435835"/>
                <a:gd name="connsiteX15" fmla="*/ 2410691 w 2750757"/>
                <a:gd name="connsiteY15" fmla="*/ 634790 h 1435835"/>
                <a:gd name="connsiteX16" fmla="*/ 2418248 w 2750757"/>
                <a:gd name="connsiteY16" fmla="*/ 959742 h 1435835"/>
                <a:gd name="connsiteX17" fmla="*/ 2750757 w 2750757"/>
                <a:gd name="connsiteY17" fmla="*/ 959742 h 143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50757" h="1435835">
                  <a:moveTo>
                    <a:pt x="0" y="717917"/>
                  </a:moveTo>
                  <a:lnTo>
                    <a:pt x="279610" y="717917"/>
                  </a:lnTo>
                  <a:lnTo>
                    <a:pt x="279610" y="876615"/>
                  </a:lnTo>
                  <a:lnTo>
                    <a:pt x="627233" y="876615"/>
                  </a:lnTo>
                  <a:lnTo>
                    <a:pt x="619676" y="1435835"/>
                  </a:lnTo>
                  <a:lnTo>
                    <a:pt x="914400" y="1428278"/>
                  </a:lnTo>
                  <a:lnTo>
                    <a:pt x="906843" y="181368"/>
                  </a:lnTo>
                  <a:lnTo>
                    <a:pt x="1231795" y="181368"/>
                  </a:lnTo>
                  <a:lnTo>
                    <a:pt x="1231795" y="377851"/>
                  </a:lnTo>
                  <a:lnTo>
                    <a:pt x="1443391" y="377851"/>
                  </a:lnTo>
                  <a:lnTo>
                    <a:pt x="1443391" y="0"/>
                  </a:lnTo>
                  <a:lnTo>
                    <a:pt x="1957269" y="0"/>
                  </a:lnTo>
                  <a:lnTo>
                    <a:pt x="1957269" y="1246909"/>
                  </a:lnTo>
                  <a:lnTo>
                    <a:pt x="2176423" y="1246909"/>
                  </a:lnTo>
                  <a:lnTo>
                    <a:pt x="2176423" y="634790"/>
                  </a:lnTo>
                  <a:lnTo>
                    <a:pt x="2410691" y="634790"/>
                  </a:lnTo>
                  <a:lnTo>
                    <a:pt x="2418248" y="959742"/>
                  </a:lnTo>
                  <a:lnTo>
                    <a:pt x="2750757" y="959742"/>
                  </a:lnTo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100000"/>
                <a:buFont typeface="Tahoma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 charset="0"/>
                <a:ea typeface="+mn-e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-314338" y="2600337"/>
              <a:ext cx="1362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buClr>
                  <a:srgbClr val="080808"/>
                </a:buClr>
                <a:buSzPct val="100000"/>
                <a:buFont typeface="Tahoma" charset="0"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Ariel" charset="0"/>
                  <a:ea typeface="+mn-ea"/>
                </a:rPr>
                <a:t>Instructions/cycle</a:t>
              </a:r>
              <a:endParaRPr lang="en-US" dirty="0">
                <a:solidFill>
                  <a:srgbClr val="000000"/>
                </a:solidFill>
                <a:latin typeface="Ariel" charset="0"/>
                <a:ea typeface="+mn-e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76400" y="3581400"/>
              <a:ext cx="520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buClr>
                  <a:srgbClr val="080808"/>
                </a:buClr>
                <a:buSzPct val="100000"/>
                <a:buFont typeface="Tahoma" charset="0"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Ariel" charset="0"/>
                  <a:ea typeface="+mn-ea"/>
                </a:rPr>
                <a:t>Time</a:t>
              </a:r>
              <a:endParaRPr lang="en-US" dirty="0">
                <a:solidFill>
                  <a:srgbClr val="000000"/>
                </a:solidFill>
                <a:latin typeface="Ariel" charset="0"/>
                <a:ea typeface="+mn-ea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5751" y="1066800"/>
              <a:ext cx="2553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buClr>
                  <a:srgbClr val="080808"/>
                </a:buClr>
                <a:buSzPct val="100000"/>
                <a:buFont typeface="Tahoma" charset="0"/>
                <a:buNone/>
              </a:pPr>
              <a:r>
                <a:rPr lang="en-US" sz="1800" u="sng" dirty="0" smtClean="0">
                  <a:solidFill>
                    <a:srgbClr val="000000"/>
                  </a:solidFill>
                  <a:latin typeface="Ariel" charset="0"/>
                  <a:ea typeface="+mn-ea"/>
                </a:rPr>
                <a:t>Time Varying Workload</a:t>
              </a:r>
              <a:endParaRPr lang="en-US" sz="1800" u="sng" dirty="0">
                <a:solidFill>
                  <a:srgbClr val="000000"/>
                </a:solidFill>
                <a:latin typeface="Ariel" charset="0"/>
                <a:ea typeface="+mn-ea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43000"/>
            <a:ext cx="2467990" cy="184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592" y="4572000"/>
            <a:ext cx="1339457" cy="10033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147491" y="3048000"/>
            <a:ext cx="199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>
                <a:srgbClr val="080808"/>
              </a:buClr>
              <a:buSzPct val="100000"/>
              <a:buFont typeface="Tahoma" charset="0"/>
              <a:buNone/>
            </a:pPr>
            <a:r>
              <a:rPr lang="en-US" sz="1800" u="sng" dirty="0" smtClean="0">
                <a:solidFill>
                  <a:srgbClr val="000000"/>
                </a:solidFill>
                <a:latin typeface="Ariel" charset="0"/>
                <a:ea typeface="+mn-ea"/>
              </a:rPr>
              <a:t>Thermal Capacity</a:t>
            </a:r>
            <a:endParaRPr lang="en-US" sz="1800" u="sng" dirty="0">
              <a:solidFill>
                <a:srgbClr val="000000"/>
              </a:solidFill>
              <a:latin typeface="Ariel" charset="0"/>
              <a:ea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72200" y="5715000"/>
            <a:ext cx="235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80808"/>
              </a:buClr>
              <a:buSzPct val="100000"/>
              <a:buFont typeface="Tahoma" charset="0"/>
              <a:buNone/>
            </a:pPr>
            <a:r>
              <a:rPr lang="en-US" sz="1800" u="sng" dirty="0" smtClean="0">
                <a:solidFill>
                  <a:srgbClr val="000000"/>
                </a:solidFill>
                <a:latin typeface="Ariel" charset="0"/>
                <a:ea typeface="+mn-ea"/>
              </a:rPr>
              <a:t>Power-Performance Management!</a:t>
            </a:r>
            <a:endParaRPr lang="en-US" sz="1800" u="sng" dirty="0">
              <a:solidFill>
                <a:srgbClr val="000000"/>
              </a:solidFill>
              <a:latin typeface="Ariel" charset="0"/>
              <a:ea typeface="+mn-ea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010400" y="3505200"/>
            <a:ext cx="457200" cy="685800"/>
          </a:xfrm>
          <a:prstGeom prst="downArrow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 rot="16200000">
            <a:off x="5334000" y="4419600"/>
            <a:ext cx="457200" cy="685800"/>
          </a:xfrm>
          <a:prstGeom prst="downArrow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3475" y="6324600"/>
            <a:ext cx="3240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Figures: </a:t>
            </a:r>
            <a:r>
              <a:rPr lang="en-US" i="1" dirty="0" err="1" smtClean="0"/>
              <a:t>psdgraphics.com</a:t>
            </a:r>
            <a:r>
              <a:rPr lang="en-US" i="1" dirty="0" smtClean="0"/>
              <a:t> and </a:t>
            </a:r>
            <a:r>
              <a:rPr lang="en-US" i="1" dirty="0" err="1" smtClean="0"/>
              <a:t>wikipedia.org</a:t>
            </a:r>
            <a:endParaRPr lang="en-US" i="1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31238" y="6621463"/>
            <a:ext cx="387350" cy="212725"/>
          </a:xfrm>
        </p:spPr>
        <p:txBody>
          <a:bodyPr/>
          <a:lstStyle/>
          <a:p>
            <a:fld id="{5789DB3D-6D36-41B1-B5D6-2DA40B15D95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1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0038"/>
            <a:ext cx="8502650" cy="690562"/>
          </a:xfrm>
        </p:spPr>
        <p:txBody>
          <a:bodyPr/>
          <a:lstStyle/>
          <a:p>
            <a:r>
              <a:rPr lang="en-US" dirty="0" smtClean="0"/>
              <a:t>Adapting to Power + Thermal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990600"/>
            <a:ext cx="4919662" cy="1905000"/>
          </a:xfrm>
        </p:spPr>
        <p:txBody>
          <a:bodyPr/>
          <a:lstStyle/>
          <a:p>
            <a:r>
              <a:rPr lang="en-US" dirty="0" smtClean="0"/>
              <a:t>Exploit package physics</a:t>
            </a:r>
          </a:p>
          <a:p>
            <a:pPr lvl="1"/>
            <a:r>
              <a:rPr lang="en-US" dirty="0" smtClean="0"/>
              <a:t>Temperature changes on the order of milliseconds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Use the thermal headroom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191300" y="2971800"/>
            <a:ext cx="4514236" cy="3017960"/>
          </a:xfrm>
          <a:custGeom>
            <a:avLst/>
            <a:gdLst>
              <a:gd name="connsiteX0" fmla="*/ 25149 w 4514236"/>
              <a:gd name="connsiteY0" fmla="*/ 0 h 3017960"/>
              <a:gd name="connsiteX1" fmla="*/ 0 w 4514236"/>
              <a:gd name="connsiteY1" fmla="*/ 3017960 h 3017960"/>
              <a:gd name="connsiteX2" fmla="*/ 4514236 w 4514236"/>
              <a:gd name="connsiteY2" fmla="*/ 2992810 h 301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4236" h="3017960">
                <a:moveTo>
                  <a:pt x="25149" y="0"/>
                </a:moveTo>
                <a:lnTo>
                  <a:pt x="0" y="3017960"/>
                </a:lnTo>
                <a:lnTo>
                  <a:pt x="4514236" y="2992810"/>
                </a:lnTo>
              </a:path>
            </a:pathLst>
          </a:custGeom>
          <a:ln w="19050" cmpd="sng">
            <a:solidFill>
              <a:srgbClr val="000000"/>
            </a:solidFill>
            <a:headEnd type="arrow"/>
            <a:tailEnd type="arrow"/>
          </a:ln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204358" y="4373719"/>
            <a:ext cx="454518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200339" y="5592919"/>
            <a:ext cx="1219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411024" y="3217009"/>
            <a:ext cx="0" cy="23640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404737" y="3210722"/>
            <a:ext cx="10688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467280" y="3210722"/>
            <a:ext cx="0" cy="3583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467281" y="3562818"/>
            <a:ext cx="100595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466952" y="3562819"/>
            <a:ext cx="0" cy="8110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218437" y="3212051"/>
            <a:ext cx="454518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4800" y="3097548"/>
            <a:ext cx="833562" cy="276999"/>
          </a:xfrm>
          <a:prstGeom prst="rect">
            <a:avLst/>
          </a:prstGeom>
          <a:noFill/>
          <a:ln>
            <a:noFill/>
          </a:ln>
        </p:spPr>
        <p:txBody>
          <a:bodyPr wrap="none" lIns="0" rIns="0" rtlCol="0">
            <a:spAutoFit/>
          </a:bodyPr>
          <a:lstStyle/>
          <a:p>
            <a:pPr algn="ctr"/>
            <a:r>
              <a:rPr lang="en-US" sz="1200" dirty="0" smtClean="0"/>
              <a:t>Max Power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0375" y="4237073"/>
            <a:ext cx="826022" cy="276999"/>
          </a:xfrm>
          <a:prstGeom prst="rect">
            <a:avLst/>
          </a:prstGeom>
          <a:noFill/>
          <a:ln>
            <a:noFill/>
          </a:ln>
        </p:spPr>
        <p:txBody>
          <a:bodyPr wrap="none" lIns="0" rIns="0" rtlCol="0">
            <a:spAutoFit/>
          </a:bodyPr>
          <a:lstStyle/>
          <a:p>
            <a:pPr algn="ctr"/>
            <a:r>
              <a:rPr lang="en-US" sz="1200" dirty="0" smtClean="0"/>
              <a:t>TDP Power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4600" y="5334000"/>
            <a:ext cx="3124200" cy="584776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Low power – build up thermal credits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0" y="2590800"/>
            <a:ext cx="2286000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Turbo boost region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43200" y="4602319"/>
            <a:ext cx="1374982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i="1" dirty="0" smtClean="0"/>
              <a:t>10s of seconds</a:t>
            </a:r>
          </a:p>
        </p:txBody>
      </p:sp>
      <p:sp>
        <p:nvSpPr>
          <p:cNvPr id="37" name="Left Brace 36"/>
          <p:cNvSpPr/>
          <p:nvPr/>
        </p:nvSpPr>
        <p:spPr bwMode="auto">
          <a:xfrm rot="16200000">
            <a:off x="3314700" y="3497419"/>
            <a:ext cx="228600" cy="1981200"/>
          </a:xfrm>
          <a:prstGeom prst="leftBrace">
            <a:avLst>
              <a:gd name="adj1" fmla="val 77643"/>
              <a:gd name="adj2" fmla="val 5000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 flipV="1">
            <a:off x="1905000" y="5135719"/>
            <a:ext cx="6096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2819400" y="2971800"/>
            <a:ext cx="228600" cy="4113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858000" y="1828800"/>
            <a:ext cx="1734164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 dirty="0" smtClean="0"/>
              <a:t>Intel Sandy Bridge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5943600"/>
            <a:ext cx="855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209800"/>
            <a:ext cx="2229772" cy="3124200"/>
          </a:xfrm>
          <a:prstGeom prst="rect">
            <a:avLst/>
          </a:prstGeom>
        </p:spPr>
      </p:pic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31238" y="6621463"/>
            <a:ext cx="387350" cy="212725"/>
          </a:xfrm>
        </p:spPr>
        <p:txBody>
          <a:bodyPr/>
          <a:lstStyle/>
          <a:p>
            <a:fld id="{5789DB3D-6D36-41B1-B5D6-2DA40B15D95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8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E. </a:t>
            </a:r>
            <a:r>
              <a:rPr lang="en-US" sz="1000" dirty="0" err="1" smtClean="0"/>
              <a:t>Rotem</a:t>
            </a:r>
            <a:r>
              <a:rPr lang="en-US" sz="1000" dirty="0" smtClean="0"/>
              <a:t>, </a:t>
            </a:r>
            <a:r>
              <a:rPr lang="en-US" sz="1000" dirty="0" err="1" smtClean="0"/>
              <a:t>et.al</a:t>
            </a:r>
            <a:r>
              <a:rPr lang="en-US" sz="1000" dirty="0" smtClean="0"/>
              <a:t>., Power-management </a:t>
            </a:r>
            <a:r>
              <a:rPr lang="en-US" sz="1000" dirty="0" err="1" smtClean="0"/>
              <a:t>Aarchitecture</a:t>
            </a:r>
            <a:r>
              <a:rPr lang="en-US" sz="1000" dirty="0" smtClean="0"/>
              <a:t> of the Intel Microarchitecture code-named Sandy Bridge, IEEE Micro March 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557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New Performance Scaling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49291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Energy efficiency</a:t>
            </a:r>
            <a:r>
              <a:rPr lang="en-US" dirty="0" smtClean="0"/>
              <a:t>: Scale performance by scaling energy efficiency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diversify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5000"/>
                </a:solidFill>
                <a:sym typeface="Wingdings"/>
              </a:rPr>
              <a:t>programming models?</a:t>
            </a:r>
            <a:endParaRPr lang="en-US" dirty="0" smtClean="0">
              <a:solidFill>
                <a:srgbClr val="005000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FF0000"/>
                </a:solidFill>
              </a:rPr>
              <a:t>Parallelism</a:t>
            </a:r>
            <a:r>
              <a:rPr lang="en-US" dirty="0" smtClean="0"/>
              <a:t>: Scale number of cores rather than performance of a single core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005000"/>
                </a:solidFill>
                <a:sym typeface="Wingdings"/>
              </a:rPr>
              <a:t>multiply</a:t>
            </a:r>
            <a:endParaRPr lang="en-US" dirty="0" smtClean="0">
              <a:solidFill>
                <a:srgbClr val="005000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FF0000"/>
                </a:solidFill>
              </a:rPr>
              <a:t>Data Movement</a:t>
            </a:r>
            <a:r>
              <a:rPr lang="en-US" dirty="0" smtClean="0"/>
              <a:t>: Energy cost of data movement is more expensive than the energy cost of computation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005000"/>
                </a:solidFill>
                <a:sym typeface="Wingdings"/>
              </a:rPr>
              <a:t>communication-centric</a:t>
            </a:r>
            <a:endParaRPr lang="en-US" dirty="0" smtClean="0">
              <a:solidFill>
                <a:srgbClr val="005000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FF0000"/>
                </a:solidFill>
              </a:rPr>
              <a:t>Physics Capacity</a:t>
            </a:r>
            <a:r>
              <a:rPr lang="en-US" dirty="0" smtClean="0"/>
              <a:t>: Scaling limited by thermal/power capacity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005000"/>
                </a:solidFill>
                <a:sym typeface="Wingdings"/>
              </a:rPr>
              <a:t>power management</a:t>
            </a:r>
            <a:endParaRPr lang="en-US" dirty="0" smtClean="0">
              <a:solidFill>
                <a:srgbClr val="005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645275"/>
            <a:ext cx="381000" cy="212725"/>
          </a:xfrm>
        </p:spPr>
        <p:txBody>
          <a:bodyPr/>
          <a:lstStyle/>
          <a:p>
            <a:fld id="{5789DB3D-6D36-41B1-B5D6-2DA40B15D9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3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of Computation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417638"/>
            <a:ext cx="8510587" cy="1401762"/>
          </a:xfrm>
        </p:spPr>
        <p:txBody>
          <a:bodyPr/>
          <a:lstStyle/>
          <a:p>
            <a:r>
              <a:rPr lang="en-US" dirty="0" smtClean="0"/>
              <a:t>Physical phenomena interact with architecture to affect system level metrics such as </a:t>
            </a:r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reliability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These interactions are modulated by workloads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Need management techniques that can improve energy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DB3D-6D36-41B1-B5D6-2DA40B15D95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1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Coupling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E247-B1FD-4E10-A830-90BE8839EAFA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438400" y="1371600"/>
            <a:ext cx="3733800" cy="2895600"/>
            <a:chOff x="0" y="0"/>
            <a:chExt cx="2133600" cy="1600200"/>
          </a:xfrm>
        </p:grpSpPr>
        <p:pic>
          <p:nvPicPr>
            <p:cNvPr id="13" name="Picture 12" descr="DieShot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33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8"/>
            <p:cNvSpPr txBox="1"/>
            <p:nvPr/>
          </p:nvSpPr>
          <p:spPr>
            <a:xfrm>
              <a:off x="647700" y="914400"/>
              <a:ext cx="477598" cy="342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91440" algn="just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明朝"/>
                  <a:cs typeface="Times New Roman"/>
                </a:rPr>
                <a:t>CU1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ＭＳ 明朝"/>
                <a:cs typeface="Times New Roman"/>
              </a:endParaRPr>
            </a:p>
          </p:txBody>
        </p:sp>
        <p:sp>
          <p:nvSpPr>
            <p:cNvPr id="15" name="Text Box 20"/>
            <p:cNvSpPr txBox="1"/>
            <p:nvPr/>
          </p:nvSpPr>
          <p:spPr>
            <a:xfrm>
              <a:off x="76200" y="914400"/>
              <a:ext cx="477598" cy="342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91440" algn="just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明朝"/>
                  <a:cs typeface="Times New Roman"/>
                </a:rPr>
                <a:t>CU0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ＭＳ 明朝"/>
                <a:cs typeface="Times New Roman"/>
              </a:endParaRPr>
            </a:p>
          </p:txBody>
        </p:sp>
        <p:sp>
          <p:nvSpPr>
            <p:cNvPr id="16" name="Text Box 27"/>
            <p:cNvSpPr txBox="1"/>
            <p:nvPr/>
          </p:nvSpPr>
          <p:spPr>
            <a:xfrm>
              <a:off x="1333500" y="800100"/>
              <a:ext cx="497293" cy="342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91440" algn="just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明朝"/>
                  <a:cs typeface="Times New Roman"/>
                </a:rPr>
                <a:t>GPU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ＭＳ 明朝"/>
                <a:cs typeface="Times New Roman"/>
              </a:endParaRPr>
            </a:p>
          </p:txBody>
        </p:sp>
      </p:grpSp>
      <p:sp>
        <p:nvSpPr>
          <p:cNvPr id="20" name="Content Placeholder 4"/>
          <p:cNvSpPr txBox="1">
            <a:spLocks/>
          </p:cNvSpPr>
          <p:nvPr/>
        </p:nvSpPr>
        <p:spPr>
          <a:xfrm>
            <a:off x="347663" y="4800600"/>
            <a:ext cx="8510587" cy="1474788"/>
          </a:xfrm>
          <a:prstGeom prst="rect">
            <a:avLst/>
          </a:prstGeom>
        </p:spPr>
        <p:txBody>
          <a:bodyPr/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400">
                <a:solidFill>
                  <a:srgbClr val="080808"/>
                </a:solidFill>
                <a:effectLst/>
                <a:latin typeface="+mn-lt"/>
                <a:ea typeface="ＭＳ Ｐゴシック" charset="-128"/>
                <a:cs typeface="+mn-cs"/>
              </a:defRPr>
            </a:lvl1pPr>
            <a:lvl2pPr marL="5191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448"/>
              </a:buClr>
              <a:buSzPct val="65000"/>
              <a:buFont typeface="Wingdings" pitchFamily="2" charset="2"/>
              <a:buChar char="n"/>
              <a:defRPr sz="2000"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2pPr>
            <a:lvl3pPr marL="862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3pPr>
            <a:lvl4pPr marL="12049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4pPr>
            <a:lvl5pPr marL="148590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5pPr>
            <a:lvl6pPr marL="19431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4003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8575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3147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dirty="0" smtClean="0"/>
              <a:t>Thermal coupling between CPU and GPU leads to inefficient operation</a:t>
            </a:r>
          </a:p>
          <a:p>
            <a:r>
              <a:rPr lang="en-US" dirty="0" smtClean="0"/>
              <a:t>Interaction with power management, e.g., turbo core/boost reduces efficiency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429000" y="4343400"/>
            <a:ext cx="1288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AMD Trinity APU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8765" y="724829"/>
            <a:ext cx="2268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I. Paul </a:t>
            </a:r>
            <a:r>
              <a:rPr lang="en-US" sz="1400" i="1" dirty="0" err="1" smtClean="0"/>
              <a:t>et.al</a:t>
            </a:r>
            <a:r>
              <a:rPr lang="en-US" sz="1400" i="1" dirty="0" smtClean="0"/>
              <a:t>., (ISCA 2013)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6382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Signatures and Fields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7D15-C262-4ED0-9E5E-CF4A35BB834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3140765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336777" y="4566783"/>
            <a:ext cx="8510587" cy="1834017"/>
          </a:xfrm>
          <a:prstGeom prst="rect">
            <a:avLst/>
          </a:prstGeom>
        </p:spPr>
        <p:txBody>
          <a:bodyPr/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400">
                <a:solidFill>
                  <a:srgbClr val="080808"/>
                </a:solidFill>
                <a:effectLst/>
                <a:latin typeface="+mn-lt"/>
                <a:ea typeface="ＭＳ Ｐゴシック" charset="-128"/>
                <a:cs typeface="+mn-cs"/>
              </a:defRPr>
            </a:lvl1pPr>
            <a:lvl2pPr marL="5191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448"/>
              </a:buClr>
              <a:buSzPct val="65000"/>
              <a:buFont typeface="Wingdings" pitchFamily="2" charset="2"/>
              <a:buChar char="n"/>
              <a:defRPr sz="2000"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2pPr>
            <a:lvl3pPr marL="862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3pPr>
            <a:lvl4pPr marL="12049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4pPr>
            <a:lvl5pPr marL="148590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5pPr>
            <a:lvl6pPr marL="19431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4003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8575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3147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dirty="0" smtClean="0"/>
              <a:t>CPUs are more thermally dense</a:t>
            </a:r>
          </a:p>
          <a:p>
            <a:pPr lvl="1"/>
            <a:r>
              <a:rPr lang="en-US" dirty="0" smtClean="0"/>
              <a:t>Thermal gradient from CPUs to GPU</a:t>
            </a:r>
          </a:p>
          <a:p>
            <a:r>
              <a:rPr lang="en-US" dirty="0" smtClean="0"/>
              <a:t>GPU temperature rise due thermal pollution</a:t>
            </a:r>
          </a:p>
          <a:p>
            <a:pPr lvl="1"/>
            <a:r>
              <a:rPr lang="en-US" dirty="0" smtClean="0"/>
              <a:t>Premature throttling and hence performance loss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0158" y="4267200"/>
            <a:ext cx="3534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Measurements on an AMD Trinity A8-4555M APU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450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Coupling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E247-B1FD-4E10-A830-90BE8839EAFA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811550605"/>
              </p:ext>
            </p:extLst>
          </p:nvPr>
        </p:nvGraphicFramePr>
        <p:xfrm>
          <a:off x="4114800" y="1219200"/>
          <a:ext cx="4886325" cy="364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04800" y="1371600"/>
            <a:ext cx="3733800" cy="2895600"/>
            <a:chOff x="0" y="0"/>
            <a:chExt cx="2133600" cy="1600200"/>
          </a:xfrm>
        </p:grpSpPr>
        <p:pic>
          <p:nvPicPr>
            <p:cNvPr id="13" name="Picture 12" descr="DieShot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33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8"/>
            <p:cNvSpPr txBox="1"/>
            <p:nvPr/>
          </p:nvSpPr>
          <p:spPr>
            <a:xfrm>
              <a:off x="647700" y="914400"/>
              <a:ext cx="477598" cy="342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91440" algn="just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明朝"/>
                  <a:cs typeface="Times New Roman"/>
                </a:rPr>
                <a:t>CU1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ＭＳ 明朝"/>
                <a:cs typeface="Times New Roman"/>
              </a:endParaRPr>
            </a:p>
          </p:txBody>
        </p:sp>
        <p:sp>
          <p:nvSpPr>
            <p:cNvPr id="15" name="Text Box 20"/>
            <p:cNvSpPr txBox="1"/>
            <p:nvPr/>
          </p:nvSpPr>
          <p:spPr>
            <a:xfrm>
              <a:off x="76200" y="914400"/>
              <a:ext cx="477598" cy="342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91440" algn="just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明朝"/>
                  <a:cs typeface="Times New Roman"/>
                </a:rPr>
                <a:t>CU0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ＭＳ 明朝"/>
                <a:cs typeface="Times New Roman"/>
              </a:endParaRPr>
            </a:p>
          </p:txBody>
        </p:sp>
        <p:sp>
          <p:nvSpPr>
            <p:cNvPr id="16" name="Text Box 27"/>
            <p:cNvSpPr txBox="1"/>
            <p:nvPr/>
          </p:nvSpPr>
          <p:spPr>
            <a:xfrm>
              <a:off x="1333500" y="800100"/>
              <a:ext cx="497293" cy="342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91440" algn="just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明朝"/>
                  <a:cs typeface="Times New Roman"/>
                </a:rPr>
                <a:t>GPU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ＭＳ 明朝"/>
                <a:cs typeface="Times New Roman"/>
              </a:endParaRPr>
            </a:p>
          </p:txBody>
        </p:sp>
      </p:grpSp>
      <p:sp>
        <p:nvSpPr>
          <p:cNvPr id="20" name="Content Placeholder 4"/>
          <p:cNvSpPr txBox="1">
            <a:spLocks/>
          </p:cNvSpPr>
          <p:nvPr/>
        </p:nvSpPr>
        <p:spPr>
          <a:xfrm>
            <a:off x="347663" y="4800600"/>
            <a:ext cx="8510587" cy="1474788"/>
          </a:xfrm>
          <a:prstGeom prst="rect">
            <a:avLst/>
          </a:prstGeom>
        </p:spPr>
        <p:txBody>
          <a:bodyPr/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400">
                <a:solidFill>
                  <a:srgbClr val="080808"/>
                </a:solidFill>
                <a:effectLst/>
                <a:latin typeface="+mn-lt"/>
                <a:ea typeface="ＭＳ Ｐゴシック" charset="-128"/>
                <a:cs typeface="+mn-cs"/>
              </a:defRPr>
            </a:lvl1pPr>
            <a:lvl2pPr marL="5191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448"/>
              </a:buClr>
              <a:buSzPct val="65000"/>
              <a:buFont typeface="Wingdings" pitchFamily="2" charset="2"/>
              <a:buChar char="n"/>
              <a:defRPr sz="2000"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2pPr>
            <a:lvl3pPr marL="862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3pPr>
            <a:lvl4pPr marL="12049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4pPr>
            <a:lvl5pPr marL="148590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5pPr>
            <a:lvl6pPr marL="19431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4003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8575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3147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dirty="0" smtClean="0"/>
              <a:t>Thermal coupling between CPU and GPU accelerates temperature rise</a:t>
            </a:r>
          </a:p>
          <a:p>
            <a:r>
              <a:rPr lang="en-US" dirty="0" smtClean="0"/>
              <a:t>Solution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Cooperative Boosting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4343400"/>
            <a:ext cx="1288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AMD Trinity APU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2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Core Performance States: AMD Trinity APU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DB3D-6D36-41B1-B5D6-2DA40B15D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752600"/>
            <a:ext cx="828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9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Coupling Effects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7D15-C262-4ED0-9E5E-CF4A35BB834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7772400" cy="4065691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336777" y="5663067"/>
            <a:ext cx="8510587" cy="966333"/>
          </a:xfrm>
          <a:prstGeom prst="rect">
            <a:avLst/>
          </a:prstGeom>
        </p:spPr>
        <p:txBody>
          <a:bodyPr/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400">
                <a:solidFill>
                  <a:srgbClr val="080808"/>
                </a:solidFill>
                <a:effectLst/>
                <a:latin typeface="+mn-lt"/>
                <a:ea typeface="ＭＳ Ｐゴシック" charset="-128"/>
                <a:cs typeface="+mn-cs"/>
              </a:defRPr>
            </a:lvl1pPr>
            <a:lvl2pPr marL="5191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448"/>
              </a:buClr>
              <a:buSzPct val="65000"/>
              <a:buFont typeface="Wingdings" pitchFamily="2" charset="2"/>
              <a:buChar char="n"/>
              <a:defRPr sz="2000"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2pPr>
            <a:lvl3pPr marL="862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3pPr>
            <a:lvl4pPr marL="12049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4pPr>
            <a:lvl5pPr marL="148590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5pPr>
            <a:lvl6pPr marL="19431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4003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8575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3147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mtClean="0"/>
              <a:t>Need to balance performance coupling and thermal coupling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4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DB3D-6D36-41B1-B5D6-2DA40B15D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2628900"/>
            <a:ext cx="31877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546" y="5181600"/>
            <a:ext cx="2413954" cy="143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90600"/>
            <a:ext cx="2590800" cy="1857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143000"/>
            <a:ext cx="2467990" cy="184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181600"/>
            <a:ext cx="2449286" cy="137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45158" y="4953000"/>
            <a:ext cx="92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Cray Titan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7828" y="2743200"/>
            <a:ext cx="1655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Hybrid Memory Cube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2372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Savings Using CB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7D15-C262-4ED0-9E5E-CF4A35BB834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620000" cy="41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2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Energy-Delay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7D15-C262-4ED0-9E5E-CF4A35BB834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4400" i="1" dirty="0" smtClean="0"/>
              <a:t>Related Projects</a:t>
            </a:r>
            <a:endParaRPr lang="en-US" sz="4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7D15-C262-4ED0-9E5E-CF4A35BB834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7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400"/>
                </a:solidFill>
              </a:rPr>
              <a:t>MIDAS</a:t>
            </a:r>
            <a:endParaRPr lang="en-US" dirty="0">
              <a:solidFill>
                <a:srgbClr val="0084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DB3D-6D36-41B1-B5D6-2DA40B15D95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781800" y="1773988"/>
            <a:ext cx="1981200" cy="99060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Probe Stations: Chip and Board Level Probe, Test, &amp; Power Measurement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800600" y="1926388"/>
            <a:ext cx="1905000" cy="381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FPPE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00600" y="2385820"/>
            <a:ext cx="1905000" cy="37876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On-Demand Cooling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800600" y="2840788"/>
            <a:ext cx="3962400" cy="457200"/>
          </a:xfrm>
          <a:prstGeom prst="rect">
            <a:avLst/>
          </a:prstGeom>
          <a:solidFill>
            <a:srgbClr val="E6B9B8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Advanced micro-fabrication for microfluidics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124200" y="5964988"/>
            <a:ext cx="26670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 Implementation </a:t>
            </a:r>
          </a:p>
        </p:txBody>
      </p:sp>
      <p:sp>
        <p:nvSpPr>
          <p:cNvPr id="64" name="Rectangle 63"/>
          <p:cNvSpPr/>
          <p:nvPr/>
        </p:nvSpPr>
        <p:spPr>
          <a:xfrm rot="5400000">
            <a:off x="5905500" y="440488"/>
            <a:ext cx="1676400" cy="419100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2073" y="1524000"/>
            <a:ext cx="315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Multi-scale Transient Models for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Coupled Multi-physics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48200" y="1292423"/>
            <a:ext cx="1767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Emulating the Physics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99950" y="3889594"/>
            <a:ext cx="2488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Microarchitecture Optimization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73543" y="4867035"/>
            <a:ext cx="1037952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Locally transient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Adaptations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784423" y="4313988"/>
            <a:ext cx="3463977" cy="11176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250305" y="4466388"/>
            <a:ext cx="821961" cy="863600"/>
          </a:xfrm>
          <a:prstGeom prst="rect">
            <a:avLst/>
          </a:prstGeom>
          <a:solidFill>
            <a:srgbClr val="EEEC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GPU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43134" y="4974388"/>
            <a:ext cx="645826" cy="406400"/>
          </a:xfrm>
          <a:prstGeom prst="rect">
            <a:avLst/>
          </a:prstGeom>
          <a:solidFill>
            <a:srgbClr val="EEEC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 core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547672" y="4974388"/>
            <a:ext cx="645826" cy="406400"/>
          </a:xfrm>
          <a:prstGeom prst="rect">
            <a:avLst/>
          </a:prstGeom>
          <a:solidFill>
            <a:srgbClr val="EEEC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 core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252210" y="4974388"/>
            <a:ext cx="645826" cy="406400"/>
          </a:xfrm>
          <a:prstGeom prst="rect">
            <a:avLst/>
          </a:prstGeom>
          <a:solidFill>
            <a:srgbClr val="EEEC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 core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843134" y="4364788"/>
            <a:ext cx="645826" cy="406400"/>
          </a:xfrm>
          <a:prstGeom prst="rect">
            <a:avLst/>
          </a:prstGeom>
          <a:solidFill>
            <a:srgbClr val="EEEC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 core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547672" y="4364788"/>
            <a:ext cx="645826" cy="406400"/>
          </a:xfrm>
          <a:prstGeom prst="rect">
            <a:avLst/>
          </a:prstGeom>
          <a:solidFill>
            <a:srgbClr val="EEEC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 core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252210" y="4364788"/>
            <a:ext cx="645826" cy="406400"/>
          </a:xfrm>
          <a:prstGeom prst="rect">
            <a:avLst/>
          </a:prstGeom>
          <a:solidFill>
            <a:srgbClr val="EEEC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 core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843134" y="4771188"/>
            <a:ext cx="645826" cy="203200"/>
          </a:xfrm>
          <a:prstGeom prst="rect">
            <a:avLst/>
          </a:prstGeom>
          <a:solidFill>
            <a:srgbClr val="EEEC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cache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547672" y="4771188"/>
            <a:ext cx="645826" cy="203200"/>
          </a:xfrm>
          <a:prstGeom prst="rect">
            <a:avLst/>
          </a:prstGeom>
          <a:solidFill>
            <a:srgbClr val="EEEC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cache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252210" y="4771188"/>
            <a:ext cx="645826" cy="203200"/>
          </a:xfrm>
          <a:prstGeom prst="rect">
            <a:avLst/>
          </a:prstGeom>
          <a:solidFill>
            <a:srgbClr val="EEEC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cache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2667000" y="4771188"/>
            <a:ext cx="0" cy="609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1" name="Straight Arrow Connector 80"/>
          <p:cNvCxnSpPr/>
          <p:nvPr/>
        </p:nvCxnSpPr>
        <p:spPr>
          <a:xfrm>
            <a:off x="2843134" y="4245223"/>
            <a:ext cx="3346554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2" name="TextBox 81"/>
          <p:cNvSpPr txBox="1"/>
          <p:nvPr/>
        </p:nvSpPr>
        <p:spPr>
          <a:xfrm>
            <a:off x="3276600" y="3907588"/>
            <a:ext cx="2133600" cy="24622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Globally Transient Adaptations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4267200" y="1524000"/>
            <a:ext cx="0" cy="222814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84" name="Straight Connector 83"/>
          <p:cNvCxnSpPr/>
          <p:nvPr/>
        </p:nvCxnSpPr>
        <p:spPr>
          <a:xfrm>
            <a:off x="576146" y="3752140"/>
            <a:ext cx="7960732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dash"/>
          </a:ln>
          <a:effectLst/>
        </p:spPr>
      </p:cxn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1197285" y="2459788"/>
            <a:ext cx="588150" cy="480122"/>
          </a:xfrm>
          <a:prstGeom prst="rect">
            <a:avLst/>
          </a:prstGeom>
          <a:noFill/>
          <a:ln w="12700" cap="sq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 anchor="ctr">
            <a:no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2033122" y="2450495"/>
            <a:ext cx="871538" cy="508000"/>
          </a:xfrm>
          <a:prstGeom prst="rect">
            <a:avLst/>
          </a:prstGeom>
          <a:solidFill>
            <a:srgbClr val="E6B9B8"/>
          </a:solidFill>
          <a:ln w="12700" cap="sq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>
            <a:no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3149134" y="2469081"/>
            <a:ext cx="572276" cy="470829"/>
          </a:xfrm>
          <a:prstGeom prst="rect">
            <a:avLst/>
          </a:prstGeom>
          <a:solidFill>
            <a:srgbClr val="FFFFFF"/>
          </a:solidFill>
          <a:ln w="12700" cap="sq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 anchor="ctr">
            <a:no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4" name="Text Box 20"/>
          <p:cNvSpPr txBox="1">
            <a:spLocks noChangeArrowheads="1"/>
          </p:cNvSpPr>
          <p:nvPr/>
        </p:nvSpPr>
        <p:spPr bwMode="auto">
          <a:xfrm>
            <a:off x="1978837" y="2565886"/>
            <a:ext cx="947738" cy="23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C0128"/>
              </a:buClr>
              <a:buSzTx/>
              <a:buFont typeface="Symbo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Power Model 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5" name="Freeform 22"/>
          <p:cNvSpPr>
            <a:spLocks/>
          </p:cNvSpPr>
          <p:nvPr/>
        </p:nvSpPr>
        <p:spPr bwMode="auto">
          <a:xfrm>
            <a:off x="990600" y="2051032"/>
            <a:ext cx="2940050" cy="611730"/>
          </a:xfrm>
          <a:custGeom>
            <a:avLst/>
            <a:gdLst>
              <a:gd name="T0" fmla="*/ 296299114 w 1725"/>
              <a:gd name="T1" fmla="*/ 786288647 h 318"/>
              <a:gd name="T2" fmla="*/ 305015294 w 1725"/>
              <a:gd name="T3" fmla="*/ 438507218 h 318"/>
              <a:gd name="T4" fmla="*/ 1403066882 w 1725"/>
              <a:gd name="T5" fmla="*/ 438507218 h 318"/>
              <a:gd name="T6" fmla="*/ 1403066882 w 1725"/>
              <a:gd name="T7" fmla="*/ 801409578 h 318"/>
              <a:gd name="T8" fmla="*/ 1620933899 w 1725"/>
              <a:gd name="T9" fmla="*/ 801409578 h 318"/>
              <a:gd name="T10" fmla="*/ 1620933899 w 1725"/>
              <a:gd name="T11" fmla="*/ 430945958 h 318"/>
              <a:gd name="T12" fmla="*/ 2147483647 w 1725"/>
              <a:gd name="T13" fmla="*/ 430945958 h 318"/>
              <a:gd name="T14" fmla="*/ 2147483647 w 1725"/>
              <a:gd name="T15" fmla="*/ 778728975 h 318"/>
              <a:gd name="T16" fmla="*/ 2147483647 w 1725"/>
              <a:gd name="T17" fmla="*/ 778728975 h 318"/>
              <a:gd name="T18" fmla="*/ 2147483647 w 1725"/>
              <a:gd name="T19" fmla="*/ 446066890 h 318"/>
              <a:gd name="T20" fmla="*/ 2147483647 w 1725"/>
              <a:gd name="T21" fmla="*/ 438507218 h 318"/>
              <a:gd name="T22" fmla="*/ 2147483647 w 1725"/>
              <a:gd name="T23" fmla="*/ 786288647 h 318"/>
              <a:gd name="T24" fmla="*/ 2147483647 w 1725"/>
              <a:gd name="T25" fmla="*/ 786288647 h 318"/>
              <a:gd name="T26" fmla="*/ 2147483647 w 1725"/>
              <a:gd name="T27" fmla="*/ 7559675 h 318"/>
              <a:gd name="T28" fmla="*/ 0 w 1725"/>
              <a:gd name="T29" fmla="*/ 0 h 318"/>
              <a:gd name="T30" fmla="*/ 0 w 1725"/>
              <a:gd name="T31" fmla="*/ 778728975 h 318"/>
              <a:gd name="T32" fmla="*/ 296299114 w 1725"/>
              <a:gd name="T33" fmla="*/ 786288647 h 3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25"/>
              <a:gd name="T52" fmla="*/ 0 h 318"/>
              <a:gd name="T53" fmla="*/ 1725 w 1725"/>
              <a:gd name="T54" fmla="*/ 318 h 3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25" h="318">
                <a:moveTo>
                  <a:pt x="102" y="312"/>
                </a:moveTo>
                <a:lnTo>
                  <a:pt x="105" y="174"/>
                </a:lnTo>
                <a:lnTo>
                  <a:pt x="483" y="174"/>
                </a:lnTo>
                <a:lnTo>
                  <a:pt x="483" y="318"/>
                </a:lnTo>
                <a:lnTo>
                  <a:pt x="558" y="318"/>
                </a:lnTo>
                <a:lnTo>
                  <a:pt x="558" y="171"/>
                </a:lnTo>
                <a:lnTo>
                  <a:pt x="1158" y="171"/>
                </a:lnTo>
                <a:lnTo>
                  <a:pt x="1158" y="309"/>
                </a:lnTo>
                <a:lnTo>
                  <a:pt x="1245" y="309"/>
                </a:lnTo>
                <a:lnTo>
                  <a:pt x="1245" y="177"/>
                </a:lnTo>
                <a:lnTo>
                  <a:pt x="1620" y="174"/>
                </a:lnTo>
                <a:lnTo>
                  <a:pt x="1620" y="312"/>
                </a:lnTo>
                <a:lnTo>
                  <a:pt x="1725" y="312"/>
                </a:lnTo>
                <a:lnTo>
                  <a:pt x="1725" y="3"/>
                </a:lnTo>
                <a:lnTo>
                  <a:pt x="0" y="0"/>
                </a:lnTo>
                <a:lnTo>
                  <a:pt x="0" y="309"/>
                </a:lnTo>
                <a:lnTo>
                  <a:pt x="102" y="312"/>
                </a:lnTo>
                <a:close/>
              </a:path>
            </a:pathLst>
          </a:custGeom>
          <a:solidFill>
            <a:srgbClr val="C0504D">
              <a:lumMod val="40000"/>
              <a:lumOff val="60000"/>
              <a:alpha val="50195"/>
            </a:srgbClr>
          </a:solidFill>
          <a:ln w="12700" cap="sq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no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6" name="Text Box 23"/>
          <p:cNvSpPr txBox="1">
            <a:spLocks noChangeArrowheads="1"/>
          </p:cNvSpPr>
          <p:nvPr/>
        </p:nvSpPr>
        <p:spPr bwMode="auto">
          <a:xfrm>
            <a:off x="1032687" y="2105511"/>
            <a:ext cx="2849563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noAutofit/>
          </a:bodyPr>
          <a:lstStyle>
            <a:lvl1pPr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C0128"/>
              </a:buClr>
              <a:buSzTx/>
              <a:buFont typeface="Symbo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Functional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simulator (Apps, OS)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7" name="Freeform 24"/>
          <p:cNvSpPr>
            <a:spLocks/>
          </p:cNvSpPr>
          <p:nvPr/>
        </p:nvSpPr>
        <p:spPr bwMode="auto">
          <a:xfrm flipV="1">
            <a:off x="1016812" y="2843697"/>
            <a:ext cx="2928938" cy="502115"/>
          </a:xfrm>
          <a:custGeom>
            <a:avLst/>
            <a:gdLst>
              <a:gd name="T0" fmla="*/ 294063700 w 1725"/>
              <a:gd name="T1" fmla="*/ 786288647 h 318"/>
              <a:gd name="T2" fmla="*/ 302712979 w 1725"/>
              <a:gd name="T3" fmla="*/ 438507218 h 318"/>
              <a:gd name="T4" fmla="*/ 1392481677 w 1725"/>
              <a:gd name="T5" fmla="*/ 438507218 h 318"/>
              <a:gd name="T6" fmla="*/ 1392481677 w 1725"/>
              <a:gd name="T7" fmla="*/ 801409578 h 318"/>
              <a:gd name="T8" fmla="*/ 1608705158 w 1725"/>
              <a:gd name="T9" fmla="*/ 801409578 h 318"/>
              <a:gd name="T10" fmla="*/ 1608705158 w 1725"/>
              <a:gd name="T11" fmla="*/ 430945958 h 318"/>
              <a:gd name="T12" fmla="*/ 2147483647 w 1725"/>
              <a:gd name="T13" fmla="*/ 430945958 h 318"/>
              <a:gd name="T14" fmla="*/ 2147483647 w 1725"/>
              <a:gd name="T15" fmla="*/ 778728975 h 318"/>
              <a:gd name="T16" fmla="*/ 2147483647 w 1725"/>
              <a:gd name="T17" fmla="*/ 778728975 h 318"/>
              <a:gd name="T18" fmla="*/ 2147483647 w 1725"/>
              <a:gd name="T19" fmla="*/ 446066890 h 318"/>
              <a:gd name="T20" fmla="*/ 2147483647 w 1725"/>
              <a:gd name="T21" fmla="*/ 438507218 h 318"/>
              <a:gd name="T22" fmla="*/ 2147483647 w 1725"/>
              <a:gd name="T23" fmla="*/ 786288647 h 318"/>
              <a:gd name="T24" fmla="*/ 2147483647 w 1725"/>
              <a:gd name="T25" fmla="*/ 786288647 h 318"/>
              <a:gd name="T26" fmla="*/ 2147483647 w 1725"/>
              <a:gd name="T27" fmla="*/ 7559675 h 318"/>
              <a:gd name="T28" fmla="*/ 0 w 1725"/>
              <a:gd name="T29" fmla="*/ 0 h 318"/>
              <a:gd name="T30" fmla="*/ 0 w 1725"/>
              <a:gd name="T31" fmla="*/ 778728975 h 318"/>
              <a:gd name="T32" fmla="*/ 294063700 w 1725"/>
              <a:gd name="T33" fmla="*/ 786288647 h 3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25"/>
              <a:gd name="T52" fmla="*/ 0 h 318"/>
              <a:gd name="T53" fmla="*/ 1725 w 1725"/>
              <a:gd name="T54" fmla="*/ 318 h 3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25" h="318">
                <a:moveTo>
                  <a:pt x="102" y="312"/>
                </a:moveTo>
                <a:lnTo>
                  <a:pt x="105" y="174"/>
                </a:lnTo>
                <a:lnTo>
                  <a:pt x="483" y="174"/>
                </a:lnTo>
                <a:lnTo>
                  <a:pt x="483" y="318"/>
                </a:lnTo>
                <a:lnTo>
                  <a:pt x="558" y="318"/>
                </a:lnTo>
                <a:lnTo>
                  <a:pt x="558" y="171"/>
                </a:lnTo>
                <a:lnTo>
                  <a:pt x="1158" y="171"/>
                </a:lnTo>
                <a:lnTo>
                  <a:pt x="1158" y="309"/>
                </a:lnTo>
                <a:lnTo>
                  <a:pt x="1245" y="309"/>
                </a:lnTo>
                <a:lnTo>
                  <a:pt x="1245" y="177"/>
                </a:lnTo>
                <a:lnTo>
                  <a:pt x="1620" y="174"/>
                </a:lnTo>
                <a:lnTo>
                  <a:pt x="1620" y="312"/>
                </a:lnTo>
                <a:lnTo>
                  <a:pt x="1725" y="312"/>
                </a:lnTo>
                <a:lnTo>
                  <a:pt x="1725" y="3"/>
                </a:lnTo>
                <a:lnTo>
                  <a:pt x="0" y="0"/>
                </a:lnTo>
                <a:lnTo>
                  <a:pt x="0" y="309"/>
                </a:lnTo>
                <a:lnTo>
                  <a:pt x="102" y="312"/>
                </a:lnTo>
                <a:close/>
              </a:path>
            </a:pathLst>
          </a:custGeom>
          <a:solidFill>
            <a:srgbClr val="C0504D">
              <a:lumMod val="40000"/>
              <a:lumOff val="60000"/>
              <a:alpha val="50195"/>
            </a:srgbClr>
          </a:solidFill>
          <a:ln w="12700" cap="sq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lIns="0" tIns="46038" rIns="0" bIns="46038">
            <a:no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8" name="Text Box 25"/>
          <p:cNvSpPr txBox="1">
            <a:spLocks noChangeArrowheads="1"/>
          </p:cNvSpPr>
          <p:nvPr/>
        </p:nvSpPr>
        <p:spPr bwMode="auto">
          <a:xfrm>
            <a:off x="990600" y="3092779"/>
            <a:ext cx="2927349" cy="23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46038" rIns="0" bIns="46038">
            <a:spAutoFit/>
          </a:bodyPr>
          <a:lstStyle>
            <a:lvl1pPr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C0128"/>
              </a:buClr>
              <a:buSzTx/>
              <a:buFont typeface="Symbo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Cycle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-Level Multicore Timing Simulator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9" name="Text Box 19"/>
          <p:cNvSpPr txBox="1">
            <a:spLocks noChangeArrowheads="1"/>
          </p:cNvSpPr>
          <p:nvPr/>
        </p:nvSpPr>
        <p:spPr bwMode="auto">
          <a:xfrm>
            <a:off x="1175835" y="2518648"/>
            <a:ext cx="646113" cy="37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C0128"/>
              </a:buClr>
              <a:buSzTx/>
              <a:buFont typeface="Symbo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PDN Model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0" name="Text Box 21"/>
          <p:cNvSpPr txBox="1">
            <a:spLocks noChangeArrowheads="1"/>
          </p:cNvSpPr>
          <p:nvPr/>
        </p:nvSpPr>
        <p:spPr bwMode="auto">
          <a:xfrm>
            <a:off x="3012764" y="2533315"/>
            <a:ext cx="850900" cy="37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80808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C0128"/>
              </a:buClr>
              <a:buSzTx/>
              <a:buFont typeface="Symbol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Thermal Model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42591" y="6140799"/>
            <a:ext cx="250050" cy="207212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69212" y="6097716"/>
            <a:ext cx="850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MIDAS Tasks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922321" y="6422188"/>
            <a:ext cx="250050" cy="207212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185354" y="6374715"/>
            <a:ext cx="2310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Indicates existing infrastructures/models</a:t>
            </a:r>
          </a:p>
        </p:txBody>
      </p:sp>
      <p:sp>
        <p:nvSpPr>
          <p:cNvPr id="92" name="Left-Right Arrow 91"/>
          <p:cNvSpPr/>
          <p:nvPr/>
        </p:nvSpPr>
        <p:spPr>
          <a:xfrm>
            <a:off x="3942660" y="2467159"/>
            <a:ext cx="669150" cy="457200"/>
          </a:xfrm>
          <a:prstGeom prst="leftRightArrow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Left-Right Arrow 92"/>
          <p:cNvSpPr/>
          <p:nvPr/>
        </p:nvSpPr>
        <p:spPr>
          <a:xfrm rot="2921132">
            <a:off x="2625640" y="3505369"/>
            <a:ext cx="669150" cy="457200"/>
          </a:xfrm>
          <a:prstGeom prst="leftRightArrow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Left-Right Arrow 93"/>
          <p:cNvSpPr/>
          <p:nvPr/>
        </p:nvSpPr>
        <p:spPr>
          <a:xfrm rot="18544927">
            <a:off x="5387802" y="3473217"/>
            <a:ext cx="669150" cy="457200"/>
          </a:xfrm>
          <a:prstGeom prst="leftRightArrow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Left-Right Arrow 94"/>
          <p:cNvSpPr/>
          <p:nvPr/>
        </p:nvSpPr>
        <p:spPr>
          <a:xfrm rot="5400000">
            <a:off x="4166727" y="5548711"/>
            <a:ext cx="516750" cy="315804"/>
          </a:xfrm>
          <a:prstGeom prst="leftRightArrow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6934200" y="4117033"/>
            <a:ext cx="1860550" cy="1495712"/>
            <a:chOff x="-49535" y="381000"/>
            <a:chExt cx="3402335" cy="2590800"/>
          </a:xfrm>
        </p:grpSpPr>
        <p:sp>
          <p:nvSpPr>
            <p:cNvPr id="113" name="Rounded Rectangle 112"/>
            <p:cNvSpPr/>
            <p:nvPr/>
          </p:nvSpPr>
          <p:spPr bwMode="auto">
            <a:xfrm>
              <a:off x="0" y="381000"/>
              <a:ext cx="3352800" cy="2590800"/>
            </a:xfrm>
            <a:prstGeom prst="roundRect">
              <a:avLst/>
            </a:prstGeom>
            <a:solidFill>
              <a:srgbClr val="2D2DB9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just" defTabSz="914400">
                <a:spcBef>
                  <a:spcPts val="300"/>
                </a:spcBef>
              </a:pPr>
              <a:r>
                <a:rPr lang="en-US" sz="800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rPr>
                <a:t> </a:t>
              </a:r>
              <a:endParaRPr lang="en-US" sz="800">
                <a:solidFill>
                  <a:prstClr val="black"/>
                </a:solidFill>
                <a:latin typeface="Times New Roman"/>
                <a:ea typeface="ＭＳ 明朝"/>
                <a:cs typeface="Times New Roman"/>
              </a:endParaRPr>
            </a:p>
          </p:txBody>
        </p:sp>
        <p:graphicFrame>
          <p:nvGraphicFramePr>
            <p:cNvPr id="114" name="Diagram 113"/>
            <p:cNvGraphicFramePr/>
            <p:nvPr>
              <p:extLst>
                <p:ext uri="{D42A27DB-BD31-4B8C-83A1-F6EECF244321}">
                  <p14:modId xmlns:p14="http://schemas.microsoft.com/office/powerpoint/2010/main" val="1683091154"/>
                </p:ext>
              </p:extLst>
            </p:nvPr>
          </p:nvGraphicFramePr>
          <p:xfrm>
            <a:off x="356140" y="459110"/>
            <a:ext cx="2920460" cy="2436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15" name="Group 114"/>
            <p:cNvGrpSpPr/>
            <p:nvPr/>
          </p:nvGrpSpPr>
          <p:grpSpPr>
            <a:xfrm>
              <a:off x="-49535" y="481751"/>
              <a:ext cx="1647972" cy="1295400"/>
              <a:chOff x="-144393" y="495891"/>
              <a:chExt cx="2422107" cy="2041566"/>
            </a:xfrm>
          </p:grpSpPr>
          <p:sp>
            <p:nvSpPr>
              <p:cNvPr id="116" name="Shape 115"/>
              <p:cNvSpPr/>
              <p:nvPr/>
            </p:nvSpPr>
            <p:spPr>
              <a:xfrm rot="20700000">
                <a:off x="-144393" y="495891"/>
                <a:ext cx="2422107" cy="2041566"/>
              </a:xfrm>
              <a:prstGeom prst="gear6">
                <a:avLst/>
              </a:prstGeom>
              <a:solidFill>
                <a:srgbClr val="0D7DB8"/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algn="just" defTabSz="914400">
                  <a:spcBef>
                    <a:spcPts val="300"/>
                  </a:spcBef>
                </a:pPr>
                <a:r>
                  <a:rPr lang="en-US" sz="8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n-US" sz="800">
                  <a:solidFill>
                    <a:prstClr val="black"/>
                  </a:solidFill>
                  <a:latin typeface="Times New Roman"/>
                  <a:ea typeface="ＭＳ 明朝"/>
                  <a:cs typeface="Times New Roman"/>
                </a:endParaRPr>
              </a:p>
            </p:txBody>
          </p:sp>
          <p:sp>
            <p:nvSpPr>
              <p:cNvPr id="117" name="Shape 4"/>
              <p:cNvSpPr/>
              <p:nvPr/>
            </p:nvSpPr>
            <p:spPr>
              <a:xfrm>
                <a:off x="144917" y="888444"/>
                <a:ext cx="1701011" cy="11553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914400" eaLnBrk="0" fontAlgn="base" hangingPunct="0">
                  <a:lnSpc>
                    <a:spcPct val="90000"/>
                  </a:lnSpc>
                  <a:spcAft>
                    <a:spcPts val="460"/>
                  </a:spcAft>
                </a:pPr>
                <a:r>
                  <a:rPr lang="en-US" sz="800" dirty="0">
                    <a:solidFill>
                      <a:srgbClr val="000000"/>
                    </a:solidFill>
                    <a:latin typeface="Lucida Calligraphy"/>
                    <a:ea typeface="ＭＳ 明朝"/>
                    <a:cs typeface="Times New Roman"/>
                  </a:rPr>
                  <a:t>Novel Cooling Technology</a:t>
                </a:r>
                <a:endParaRPr lang="en-US" sz="800" dirty="0">
                  <a:solidFill>
                    <a:prstClr val="black"/>
                  </a:solidFill>
                  <a:latin typeface="Times"/>
                  <a:ea typeface="ＭＳ 明朝"/>
                  <a:cs typeface="Times New Roman"/>
                </a:endParaRPr>
              </a:p>
            </p:txBody>
          </p:sp>
        </p:grpSp>
      </p:grpSp>
      <p:sp>
        <p:nvSpPr>
          <p:cNvPr id="118" name="TextBox 117"/>
          <p:cNvSpPr txBox="1"/>
          <p:nvPr/>
        </p:nvSpPr>
        <p:spPr>
          <a:xfrm>
            <a:off x="6957596" y="3831388"/>
            <a:ext cx="815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Co-Design</a:t>
            </a:r>
            <a:endParaRPr lang="en-US" sz="1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2286000" y="446049"/>
            <a:ext cx="67898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M. Bakir (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ECE</a:t>
            </a:r>
            <a:r>
              <a:rPr lang="en-US" sz="1600" i="1" dirty="0" smtClean="0"/>
              <a:t>), H. Kim (</a:t>
            </a:r>
            <a:r>
              <a:rPr lang="en-US" sz="1600" i="1" dirty="0" smtClean="0">
                <a:solidFill>
                  <a:srgbClr val="008400"/>
                </a:solidFill>
              </a:rPr>
              <a:t>SCS</a:t>
            </a:r>
            <a:r>
              <a:rPr lang="en-US" sz="1600" i="1" dirty="0" smtClean="0"/>
              <a:t>), Y. Joshi (</a:t>
            </a:r>
            <a:r>
              <a:rPr lang="en-US" sz="1600" i="1" dirty="0" smtClean="0">
                <a:solidFill>
                  <a:srgbClr val="008400"/>
                </a:solidFill>
              </a:rPr>
              <a:t>ME</a:t>
            </a:r>
            <a:r>
              <a:rPr lang="en-US" sz="1600" i="1" dirty="0" smtClean="0"/>
              <a:t>), S. Mukhopadhyay (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ECE</a:t>
            </a:r>
            <a:r>
              <a:rPr lang="en-US" sz="1600" i="1" dirty="0" smtClean="0"/>
              <a:t>), </a:t>
            </a:r>
          </a:p>
          <a:p>
            <a:r>
              <a:rPr lang="en-US" sz="1600" i="1" dirty="0" smtClean="0"/>
              <a:t>S. Yalamanchili (</a:t>
            </a:r>
            <a:r>
              <a:rPr lang="en-US" sz="1600" i="1" dirty="0" smtClean="0">
                <a:solidFill>
                  <a:srgbClr val="008400"/>
                </a:solidFill>
              </a:rPr>
              <a:t>ECE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6680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3839"/>
            <a:ext cx="8105776" cy="690562"/>
          </a:xfrm>
        </p:spPr>
        <p:txBody>
          <a:bodyPr lIns="0" rIns="0"/>
          <a:lstStyle/>
          <a:p>
            <a:r>
              <a:rPr lang="en-US" dirty="0" smtClean="0"/>
              <a:t>Reliability Enhancement - Microarchitecture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7D15-C262-4ED0-9E5E-CF4A35BB834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8" t="14169" r="1549" b="41605"/>
          <a:stretch>
            <a:fillRect/>
          </a:stretch>
        </p:blipFill>
        <p:spPr bwMode="auto">
          <a:xfrm>
            <a:off x="0" y="2145268"/>
            <a:ext cx="541019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8600" y="5193268"/>
            <a:ext cx="4604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0713" bIns="0">
            <a:spAutoFit/>
          </a:bodyPr>
          <a:lstStyle/>
          <a:p>
            <a:pPr marL="28575">
              <a:tabLst>
                <a:tab pos="28575" algn="l"/>
                <a:tab pos="387350" algn="l"/>
                <a:tab pos="746125" algn="l"/>
                <a:tab pos="1103313" algn="l"/>
                <a:tab pos="1462088" algn="l"/>
                <a:tab pos="1820863" algn="l"/>
                <a:tab pos="2178050" algn="l"/>
                <a:tab pos="2536825" algn="l"/>
                <a:tab pos="2894013" algn="l"/>
                <a:tab pos="3252788" algn="l"/>
                <a:tab pos="3611563" algn="l"/>
                <a:tab pos="3968750" algn="l"/>
                <a:tab pos="4327525" algn="l"/>
                <a:tab pos="4686300" algn="l"/>
                <a:tab pos="5043488" algn="l"/>
                <a:tab pos="5402263" algn="l"/>
                <a:tab pos="5761038" algn="l"/>
                <a:tab pos="6118225" algn="l"/>
                <a:tab pos="6477000" algn="l"/>
                <a:tab pos="6835775" algn="l"/>
                <a:tab pos="7192963" algn="l"/>
              </a:tabLst>
            </a:pPr>
            <a:r>
              <a:rPr lang="en-US" sz="1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Peak temperature and MTTF analysis from J. </a:t>
            </a:r>
            <a:r>
              <a:rPr lang="en-US" sz="12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Srinivasan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et al.,</a:t>
            </a:r>
            <a:br>
              <a:rPr lang="en-US" sz="1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ja-JP" altLang="en-US" sz="1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200" dirty="0">
                <a:solidFill>
                  <a:srgbClr val="000000"/>
                </a:solidFill>
                <a:cs typeface="Gill Sans" charset="0"/>
              </a:rPr>
              <a:t>Lifetime Reliability: Toward An Architectural Solution,</a:t>
            </a:r>
            <a:r>
              <a:rPr lang="ja-JP" altLang="en-US" sz="1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200" dirty="0">
                <a:solidFill>
                  <a:srgbClr val="000000"/>
                </a:solidFill>
                <a:cs typeface="Gill Sans" charset="0"/>
              </a:rPr>
              <a:t> Micro 2005.</a:t>
            </a:r>
            <a:endParaRPr lang="en-US" sz="1200" dirty="0">
              <a:solidFill>
                <a:srgbClr val="000000"/>
              </a:solidFill>
              <a:cs typeface="Gill Sans" charset="0"/>
            </a:endParaRP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5764212" y="5193268"/>
            <a:ext cx="2998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30713" bIns="0">
            <a:spAutoFit/>
          </a:bodyPr>
          <a:lstStyle/>
          <a:p>
            <a:pPr marL="28575">
              <a:tabLst>
                <a:tab pos="28575" algn="l"/>
                <a:tab pos="387350" algn="l"/>
                <a:tab pos="746125" algn="l"/>
                <a:tab pos="1103313" algn="l"/>
                <a:tab pos="1462088" algn="l"/>
                <a:tab pos="1820863" algn="l"/>
                <a:tab pos="2178050" algn="l"/>
                <a:tab pos="2536825" algn="l"/>
                <a:tab pos="2894013" algn="l"/>
                <a:tab pos="3252788" algn="l"/>
                <a:tab pos="3611563" algn="l"/>
                <a:tab pos="3968750" algn="l"/>
                <a:tab pos="4327525" algn="l"/>
                <a:tab pos="4686300" algn="l"/>
                <a:tab pos="5043488" algn="l"/>
                <a:tab pos="5402263" algn="l"/>
                <a:tab pos="5761038" algn="l"/>
                <a:tab pos="6118225" algn="l"/>
                <a:tab pos="6477000" algn="l"/>
                <a:tab pos="6835775" algn="l"/>
                <a:tab pos="7192963" algn="l"/>
              </a:tabLst>
            </a:pPr>
            <a:r>
              <a:rPr lang="en-US" sz="1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64-core asymmetric chip multiprocessor </a:t>
            </a:r>
            <a:r>
              <a:rPr lang="en-US" sz="1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layout and 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failure probability distribution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5410201" y="1840668"/>
            <a:ext cx="3657599" cy="3200200"/>
            <a:chOff x="0" y="-65"/>
            <a:chExt cx="3215" cy="2737"/>
          </a:xfrm>
        </p:grpSpPr>
        <p:pic>
          <p:nvPicPr>
            <p:cNvPr id="9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"/>
              <a:ext cx="3189" cy="2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804" y="201"/>
              <a:ext cx="1" cy="23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462" y="201"/>
              <a:ext cx="1" cy="23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117" y="201"/>
              <a:ext cx="1" cy="23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56" y="784"/>
              <a:ext cx="261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56" y="1369"/>
              <a:ext cx="26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56" y="1958"/>
              <a:ext cx="261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56" y="491"/>
              <a:ext cx="261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56" y="1075"/>
              <a:ext cx="26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56" y="1665"/>
              <a:ext cx="261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56" y="2249"/>
              <a:ext cx="261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67" y="19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582" y="19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020" y="19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244" y="19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678" y="19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896" y="19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343" y="19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558" y="19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367" y="1074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582" y="107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020" y="107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1244" y="107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1678" y="107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1897" y="107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344" y="107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2558" y="1078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367" y="1367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582" y="1372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1020" y="1372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1244" y="1372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1678" y="1372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1897" y="1372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2344" y="1372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2558" y="1372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367" y="2247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582" y="2251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1020" y="2251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1244" y="2251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1678" y="2251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1897" y="2251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2344" y="2251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2558" y="2251"/>
              <a:ext cx="0" cy="2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Rectangle 52"/>
            <p:cNvSpPr>
              <a:spLocks/>
            </p:cNvSpPr>
            <p:nvPr/>
          </p:nvSpPr>
          <p:spPr bwMode="auto">
            <a:xfrm>
              <a:off x="2690" y="-65"/>
              <a:ext cx="525" cy="26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40639" bIns="0"/>
            <a:lstStyle/>
            <a:p>
              <a:pPr marL="30163"/>
              <a:r>
                <a:rPr lang="en-US" sz="14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x10</a:t>
              </a:r>
              <a:r>
                <a:rPr lang="en-US" sz="1400" baseline="320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-10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019800" y="1764268"/>
            <a:ext cx="1027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In-order core</a:t>
            </a:r>
            <a:endParaRPr lang="en-US" sz="1100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7239000" y="1764268"/>
            <a:ext cx="1301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Out-of-order core</a:t>
            </a:r>
            <a:endParaRPr lang="en-US" sz="1100" i="1" dirty="0"/>
          </a:p>
        </p:txBody>
      </p:sp>
      <p:cxnSp>
        <p:nvCxnSpPr>
          <p:cNvPr id="55" name="Straight Arrow Connector 54"/>
          <p:cNvCxnSpPr>
            <a:endCxn id="54" idx="2"/>
          </p:cNvCxnSpPr>
          <p:nvPr/>
        </p:nvCxnSpPr>
        <p:spPr bwMode="auto">
          <a:xfrm flipH="1" flipV="1">
            <a:off x="7889956" y="2025878"/>
            <a:ext cx="111044" cy="7289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5943600" y="1992868"/>
            <a:ext cx="22860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52400" y="5562600"/>
            <a:ext cx="876300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25% peak-to-peak difference of failure distribution across the processor die; </a:t>
            </a:r>
            <a:r>
              <a:rPr lang="en-US" sz="2000" i="1" dirty="0" smtClean="0"/>
              <a:t>induced by architectural asymmetry, </a:t>
            </a:r>
            <a:r>
              <a:rPr lang="en-US" sz="2000" i="1" dirty="0" smtClean="0">
                <a:solidFill>
                  <a:srgbClr val="FF0000"/>
                </a:solidFill>
              </a:rPr>
              <a:t>thermal coupling</a:t>
            </a:r>
            <a:r>
              <a:rPr lang="en-US" sz="2000" i="1" dirty="0" smtClean="0"/>
              <a:t>, power management, and </a:t>
            </a:r>
            <a:r>
              <a:rPr lang="en-US" sz="2000" i="1" dirty="0" smtClean="0">
                <a:solidFill>
                  <a:srgbClr val="FF0000"/>
                </a:solidFill>
              </a:rPr>
              <a:t>workload characteristics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246063" y="1470580"/>
            <a:ext cx="44688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0713" bIns="0">
            <a:spAutoFit/>
          </a:bodyPr>
          <a:lstStyle/>
          <a:p>
            <a:pPr marL="28575">
              <a:tabLst>
                <a:tab pos="28575" algn="l"/>
                <a:tab pos="387350" algn="l"/>
                <a:tab pos="746125" algn="l"/>
                <a:tab pos="1103313" algn="l"/>
                <a:tab pos="1462088" algn="l"/>
                <a:tab pos="1820863" algn="l"/>
                <a:tab pos="2178050" algn="l"/>
                <a:tab pos="2536825" algn="l"/>
                <a:tab pos="2894013" algn="l"/>
                <a:tab pos="3252788" algn="l"/>
                <a:tab pos="3611563" algn="l"/>
                <a:tab pos="3968750" algn="l"/>
                <a:tab pos="4327525" algn="l"/>
                <a:tab pos="4686300" algn="l"/>
                <a:tab pos="5043488" algn="l"/>
                <a:tab pos="5402263" algn="l"/>
                <a:tab pos="5761038" algn="l"/>
                <a:tab pos="6118225" algn="l"/>
                <a:tab pos="6477000" algn="l"/>
                <a:tab pos="6835775" algn="l"/>
                <a:tab pos="7192963" algn="l"/>
              </a:tabLst>
            </a:pPr>
            <a:r>
              <a:rPr lang="en-US" sz="17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Single-core processor lifetime reliability</a:t>
            </a:r>
          </a:p>
        </p:txBody>
      </p:sp>
      <p:sp>
        <p:nvSpPr>
          <p:cNvPr id="59" name="Rectangle 7"/>
          <p:cNvSpPr>
            <a:spLocks/>
          </p:cNvSpPr>
          <p:nvPr/>
        </p:nvSpPr>
        <p:spPr bwMode="auto">
          <a:xfrm>
            <a:off x="5029201" y="1459468"/>
            <a:ext cx="4114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713" bIns="0"/>
          <a:lstStyle/>
          <a:p>
            <a:pPr marL="28575">
              <a:tabLst>
                <a:tab pos="28575" algn="l"/>
                <a:tab pos="387350" algn="l"/>
                <a:tab pos="746125" algn="l"/>
                <a:tab pos="1103313" algn="l"/>
                <a:tab pos="1462088" algn="l"/>
                <a:tab pos="1820863" algn="l"/>
                <a:tab pos="2178050" algn="l"/>
                <a:tab pos="2536825" algn="l"/>
                <a:tab pos="2894013" algn="l"/>
                <a:tab pos="3252788" algn="l"/>
                <a:tab pos="3611563" algn="l"/>
                <a:tab pos="3968750" algn="l"/>
                <a:tab pos="4327525" algn="l"/>
                <a:tab pos="4686300" algn="l"/>
                <a:tab pos="5043488" algn="l"/>
                <a:tab pos="5402263" algn="l"/>
                <a:tab pos="5761038" algn="l"/>
                <a:tab pos="6118225" algn="l"/>
                <a:tab pos="6477000" algn="l"/>
                <a:tab pos="6835775" algn="l"/>
                <a:tab pos="7192963" algn="l"/>
              </a:tabLst>
            </a:pPr>
            <a:r>
              <a:rPr lang="en-US" sz="1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Multicore processor lifetime reliability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1383" y="804446"/>
            <a:ext cx="480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S. Yalamanchili (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ECE</a:t>
            </a:r>
            <a:r>
              <a:rPr lang="en-US" sz="1600" i="1" dirty="0" smtClean="0"/>
              <a:t>) and S. Mukhopadhyay (</a:t>
            </a:r>
            <a:r>
              <a:rPr lang="en-US" sz="1600" i="1" dirty="0" smtClean="0">
                <a:solidFill>
                  <a:srgbClr val="005000"/>
                </a:solidFill>
              </a:rPr>
              <a:t>ECE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7086600" y="1109246"/>
            <a:ext cx="205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Sponsor: SRC (IBM)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5161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Enhancement -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low level code injection</a:t>
            </a:r>
          </a:p>
          <a:p>
            <a:r>
              <a:rPr lang="en-US" dirty="0" smtClean="0"/>
              <a:t>Framework:</a:t>
            </a:r>
          </a:p>
          <a:p>
            <a:pPr lvl="1"/>
            <a:r>
              <a:rPr lang="en-US" dirty="0" smtClean="0"/>
              <a:t>On-demand</a:t>
            </a:r>
            <a:endParaRPr lang="en-US" dirty="0"/>
          </a:p>
          <a:p>
            <a:pPr lvl="1"/>
            <a:r>
              <a:rPr lang="en-US" dirty="0" smtClean="0"/>
              <a:t>Customizable</a:t>
            </a:r>
          </a:p>
          <a:p>
            <a:pPr lvl="1"/>
            <a:r>
              <a:rPr lang="en-US" dirty="0" smtClean="0"/>
              <a:t>Transparent</a:t>
            </a:r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Alignment check</a:t>
            </a:r>
          </a:p>
          <a:p>
            <a:pPr lvl="1"/>
            <a:r>
              <a:rPr lang="en-US" dirty="0" smtClean="0"/>
              <a:t>Bounds check</a:t>
            </a:r>
          </a:p>
          <a:p>
            <a:pPr lvl="1"/>
            <a:r>
              <a:rPr lang="en-US" dirty="0" smtClean="0"/>
              <a:t>Control flow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DB3D-6D36-41B1-B5D6-2DA40B15D95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reliability-checks-within-lyn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8" y="2134785"/>
            <a:ext cx="5712778" cy="3046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7706" y="804446"/>
            <a:ext cx="4150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S. Yalamanchili (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ECE</a:t>
            </a:r>
            <a:r>
              <a:rPr lang="en-US" sz="1600" i="1" dirty="0" smtClean="0"/>
              <a:t>) and K. Schwan (</a:t>
            </a:r>
            <a:r>
              <a:rPr lang="en-US" sz="1600" i="1" dirty="0" smtClean="0">
                <a:solidFill>
                  <a:srgbClr val="005000"/>
                </a:solidFill>
              </a:rPr>
              <a:t>SCS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547106" y="1143000"/>
            <a:ext cx="1470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Sponsor: NSF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7847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3D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7D15-C262-4ED0-9E5E-CF4A35BB834D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00" name="Group 499"/>
          <p:cNvGrpSpPr/>
          <p:nvPr/>
        </p:nvGrpSpPr>
        <p:grpSpPr>
          <a:xfrm>
            <a:off x="6119931" y="1905000"/>
            <a:ext cx="2871669" cy="3065354"/>
            <a:chOff x="5410200" y="1905000"/>
            <a:chExt cx="2871669" cy="3065354"/>
          </a:xfrm>
        </p:grpSpPr>
        <p:grpSp>
          <p:nvGrpSpPr>
            <p:cNvPr id="501" name="Group 500"/>
            <p:cNvGrpSpPr/>
            <p:nvPr/>
          </p:nvGrpSpPr>
          <p:grpSpPr>
            <a:xfrm>
              <a:off x="5410200" y="2514600"/>
              <a:ext cx="2871669" cy="2455754"/>
              <a:chOff x="1394811" y="1808526"/>
              <a:chExt cx="4005262" cy="3260114"/>
            </a:xfrm>
          </p:grpSpPr>
          <p:sp>
            <p:nvSpPr>
              <p:cNvPr id="513" name="Rectangle 3"/>
              <p:cNvSpPr>
                <a:spLocks noChangeArrowheads="1"/>
              </p:cNvSpPr>
              <p:nvPr/>
            </p:nvSpPr>
            <p:spPr bwMode="auto">
              <a:xfrm>
                <a:off x="1572612" y="3644651"/>
                <a:ext cx="3579812" cy="290513"/>
              </a:xfrm>
              <a:prstGeom prst="rect">
                <a:avLst/>
              </a:prstGeom>
              <a:solidFill>
                <a:srgbClr val="003562">
                  <a:lumMod val="20000"/>
                  <a:lumOff val="80000"/>
                </a:srgbClr>
              </a:solidFill>
              <a:ln w="12700" algn="ctr">
                <a:solidFill>
                  <a:srgbClr val="00356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14" name="Text Box 5"/>
              <p:cNvSpPr txBox="1">
                <a:spLocks noChangeArrowheads="1"/>
              </p:cNvSpPr>
              <p:nvPr/>
            </p:nvSpPr>
            <p:spPr bwMode="auto">
              <a:xfrm>
                <a:off x="2360329" y="3588388"/>
                <a:ext cx="1957629" cy="36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AC142"/>
                  </a:buClr>
                  <a:buSzTx/>
                  <a:buFont typeface="Wingdings" charset="0"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Times New Roman" charset="0"/>
                  </a:rPr>
                  <a:t>Network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515" name="Rectangle 41"/>
              <p:cNvSpPr>
                <a:spLocks noChangeArrowheads="1"/>
              </p:cNvSpPr>
              <p:nvPr/>
            </p:nvSpPr>
            <p:spPr bwMode="auto">
              <a:xfrm>
                <a:off x="2196682" y="3902381"/>
                <a:ext cx="2356518" cy="448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35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grpSp>
            <p:nvGrpSpPr>
              <p:cNvPr id="516" name="Group 488"/>
              <p:cNvGrpSpPr>
                <a:grpSpLocks/>
              </p:cNvGrpSpPr>
              <p:nvPr/>
            </p:nvGrpSpPr>
            <p:grpSpPr bwMode="auto">
              <a:xfrm>
                <a:off x="1636202" y="3992094"/>
                <a:ext cx="3528642" cy="93613"/>
                <a:chOff x="3147993" y="2768760"/>
                <a:chExt cx="2738475" cy="76032"/>
              </a:xfrm>
            </p:grpSpPr>
            <p:sp>
              <p:nvSpPr>
                <p:cNvPr id="698" name="Oval 23"/>
                <p:cNvSpPr>
                  <a:spLocks noChangeArrowheads="1"/>
                </p:cNvSpPr>
                <p:nvPr/>
              </p:nvSpPr>
              <p:spPr bwMode="auto">
                <a:xfrm>
                  <a:off x="3986004" y="2769421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99" name="Oval 23"/>
                <p:cNvSpPr>
                  <a:spLocks noChangeArrowheads="1"/>
                </p:cNvSpPr>
                <p:nvPr/>
              </p:nvSpPr>
              <p:spPr bwMode="auto">
                <a:xfrm>
                  <a:off x="4308215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700" name="Oval 23"/>
                <p:cNvSpPr>
                  <a:spLocks noChangeArrowheads="1"/>
                </p:cNvSpPr>
                <p:nvPr/>
              </p:nvSpPr>
              <p:spPr bwMode="auto">
                <a:xfrm>
                  <a:off x="4600319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701" name="Oval 23"/>
                <p:cNvSpPr>
                  <a:spLocks noChangeArrowheads="1"/>
                </p:cNvSpPr>
                <p:nvPr/>
              </p:nvSpPr>
              <p:spPr bwMode="auto">
                <a:xfrm>
                  <a:off x="4892423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702" name="Oval 23"/>
                <p:cNvSpPr>
                  <a:spLocks noChangeArrowheads="1"/>
                </p:cNvSpPr>
                <p:nvPr/>
              </p:nvSpPr>
              <p:spPr bwMode="auto">
                <a:xfrm>
                  <a:off x="5184527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703" name="Oval 23"/>
                <p:cNvSpPr>
                  <a:spLocks noChangeArrowheads="1"/>
                </p:cNvSpPr>
                <p:nvPr/>
              </p:nvSpPr>
              <p:spPr bwMode="auto">
                <a:xfrm>
                  <a:off x="3695688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704" name="Oval 23"/>
                <p:cNvSpPr>
                  <a:spLocks noChangeArrowheads="1"/>
                </p:cNvSpPr>
                <p:nvPr/>
              </p:nvSpPr>
              <p:spPr bwMode="auto">
                <a:xfrm>
                  <a:off x="3468416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705" name="Oval 23"/>
                <p:cNvSpPr>
                  <a:spLocks noChangeArrowheads="1"/>
                </p:cNvSpPr>
                <p:nvPr/>
              </p:nvSpPr>
              <p:spPr bwMode="auto">
                <a:xfrm>
                  <a:off x="5476631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706" name="Oval 23"/>
                <p:cNvSpPr>
                  <a:spLocks noChangeArrowheads="1"/>
                </p:cNvSpPr>
                <p:nvPr/>
              </p:nvSpPr>
              <p:spPr bwMode="auto">
                <a:xfrm>
                  <a:off x="5805248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707" name="Oval 23"/>
                <p:cNvSpPr>
                  <a:spLocks noChangeArrowheads="1"/>
                </p:cNvSpPr>
                <p:nvPr/>
              </p:nvSpPr>
              <p:spPr bwMode="auto">
                <a:xfrm>
                  <a:off x="3147993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</p:grpSp>
          <p:sp>
            <p:nvSpPr>
              <p:cNvPr id="517" name="Rectangle 3"/>
              <p:cNvSpPr>
                <a:spLocks noChangeArrowheads="1"/>
              </p:cNvSpPr>
              <p:nvPr/>
            </p:nvSpPr>
            <p:spPr bwMode="auto">
              <a:xfrm>
                <a:off x="1588485" y="4085977"/>
                <a:ext cx="3582987" cy="428625"/>
              </a:xfrm>
              <a:prstGeom prst="rect">
                <a:avLst/>
              </a:prstGeom>
              <a:solidFill>
                <a:srgbClr val="CCFFCC"/>
              </a:solidFill>
              <a:ln w="12700" algn="ctr">
                <a:solidFill>
                  <a:srgbClr val="00356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18" name="Rectangle 41"/>
              <p:cNvSpPr>
                <a:spLocks noChangeArrowheads="1"/>
              </p:cNvSpPr>
              <p:nvPr/>
            </p:nvSpPr>
            <p:spPr bwMode="auto">
              <a:xfrm>
                <a:off x="2196682" y="4481610"/>
                <a:ext cx="2356518" cy="4485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35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grpSp>
            <p:nvGrpSpPr>
              <p:cNvPr id="519" name="Group 492"/>
              <p:cNvGrpSpPr>
                <a:grpSpLocks/>
              </p:cNvGrpSpPr>
              <p:nvPr/>
            </p:nvGrpSpPr>
            <p:grpSpPr bwMode="auto">
              <a:xfrm>
                <a:off x="1636165" y="4530367"/>
                <a:ext cx="3528625" cy="224280"/>
                <a:chOff x="3247405" y="2768754"/>
                <a:chExt cx="2392691" cy="76038"/>
              </a:xfrm>
            </p:grpSpPr>
            <p:sp>
              <p:nvSpPr>
                <p:cNvPr id="681" name="Oval 23"/>
                <p:cNvSpPr>
                  <a:spLocks noChangeArrowheads="1"/>
                </p:cNvSpPr>
                <p:nvPr/>
              </p:nvSpPr>
              <p:spPr bwMode="auto">
                <a:xfrm>
                  <a:off x="3986004" y="2769421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82" name="Oval 23"/>
                <p:cNvSpPr>
                  <a:spLocks noChangeArrowheads="1"/>
                </p:cNvSpPr>
                <p:nvPr/>
              </p:nvSpPr>
              <p:spPr bwMode="auto">
                <a:xfrm>
                  <a:off x="4138404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83" name="Oval 23"/>
                <p:cNvSpPr>
                  <a:spLocks noChangeArrowheads="1"/>
                </p:cNvSpPr>
                <p:nvPr/>
              </p:nvSpPr>
              <p:spPr bwMode="auto">
                <a:xfrm>
                  <a:off x="4308215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84" name="Oval 23"/>
                <p:cNvSpPr>
                  <a:spLocks noChangeArrowheads="1"/>
                </p:cNvSpPr>
                <p:nvPr/>
              </p:nvSpPr>
              <p:spPr bwMode="auto">
                <a:xfrm>
                  <a:off x="4454267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85" name="Oval 23"/>
                <p:cNvSpPr>
                  <a:spLocks noChangeArrowheads="1"/>
                </p:cNvSpPr>
                <p:nvPr/>
              </p:nvSpPr>
              <p:spPr bwMode="auto">
                <a:xfrm>
                  <a:off x="4600319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86" name="Oval 23"/>
                <p:cNvSpPr>
                  <a:spLocks noChangeArrowheads="1"/>
                </p:cNvSpPr>
                <p:nvPr/>
              </p:nvSpPr>
              <p:spPr bwMode="auto">
                <a:xfrm>
                  <a:off x="3841740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87" name="Oval 23"/>
                <p:cNvSpPr>
                  <a:spLocks noChangeArrowheads="1"/>
                </p:cNvSpPr>
                <p:nvPr/>
              </p:nvSpPr>
              <p:spPr bwMode="auto">
                <a:xfrm>
                  <a:off x="4746371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88" name="Oval 23"/>
                <p:cNvSpPr>
                  <a:spLocks noChangeArrowheads="1"/>
                </p:cNvSpPr>
                <p:nvPr/>
              </p:nvSpPr>
              <p:spPr bwMode="auto">
                <a:xfrm>
                  <a:off x="4892423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89" name="Oval 23"/>
                <p:cNvSpPr>
                  <a:spLocks noChangeArrowheads="1"/>
                </p:cNvSpPr>
                <p:nvPr/>
              </p:nvSpPr>
              <p:spPr bwMode="auto">
                <a:xfrm>
                  <a:off x="5016534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3562"/>
                      </a:solidFill>
                      <a:effectLst/>
                      <a:uLnTx/>
                      <a:uFillTx/>
                      <a:latin typeface="Arial" charset="0"/>
                      <a:ea typeface="굴림" pitchFamily="34" charset="-127"/>
                    </a:rPr>
                    <a:t>    </a:t>
                  </a:r>
                </a:p>
              </p:txBody>
            </p:sp>
            <p:sp>
              <p:nvSpPr>
                <p:cNvPr id="690" name="Oval 23"/>
                <p:cNvSpPr>
                  <a:spLocks noChangeArrowheads="1"/>
                </p:cNvSpPr>
                <p:nvPr/>
              </p:nvSpPr>
              <p:spPr bwMode="auto">
                <a:xfrm>
                  <a:off x="5144144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91" name="Oval 23"/>
                <p:cNvSpPr>
                  <a:spLocks noChangeArrowheads="1"/>
                </p:cNvSpPr>
                <p:nvPr/>
              </p:nvSpPr>
              <p:spPr bwMode="auto">
                <a:xfrm>
                  <a:off x="5271754" y="2768754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92" name="Oval 23"/>
                <p:cNvSpPr>
                  <a:spLocks noChangeArrowheads="1"/>
                </p:cNvSpPr>
                <p:nvPr/>
              </p:nvSpPr>
              <p:spPr bwMode="auto">
                <a:xfrm>
                  <a:off x="3676626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93" name="Oval 23"/>
                <p:cNvSpPr>
                  <a:spLocks noChangeArrowheads="1"/>
                </p:cNvSpPr>
                <p:nvPr/>
              </p:nvSpPr>
              <p:spPr bwMode="auto">
                <a:xfrm>
                  <a:off x="3517113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94" name="Oval 23"/>
                <p:cNvSpPr>
                  <a:spLocks noChangeArrowheads="1"/>
                </p:cNvSpPr>
                <p:nvPr/>
              </p:nvSpPr>
              <p:spPr bwMode="auto">
                <a:xfrm>
                  <a:off x="3389503" y="2768759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95" name="Oval 23"/>
                <p:cNvSpPr>
                  <a:spLocks noChangeArrowheads="1"/>
                </p:cNvSpPr>
                <p:nvPr/>
              </p:nvSpPr>
              <p:spPr bwMode="auto">
                <a:xfrm>
                  <a:off x="5416780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96" name="Oval 23"/>
                <p:cNvSpPr>
                  <a:spLocks noChangeArrowheads="1"/>
                </p:cNvSpPr>
                <p:nvPr/>
              </p:nvSpPr>
              <p:spPr bwMode="auto">
                <a:xfrm>
                  <a:off x="5558876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97" name="Oval 23"/>
                <p:cNvSpPr>
                  <a:spLocks noChangeArrowheads="1"/>
                </p:cNvSpPr>
                <p:nvPr/>
              </p:nvSpPr>
              <p:spPr bwMode="auto">
                <a:xfrm>
                  <a:off x="3247405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</p:grpSp>
          <p:sp>
            <p:nvSpPr>
              <p:cNvPr id="520" name="Rectangle 1537"/>
              <p:cNvSpPr>
                <a:spLocks noChangeArrowheads="1"/>
              </p:cNvSpPr>
              <p:nvPr/>
            </p:nvSpPr>
            <p:spPr bwMode="auto">
              <a:xfrm>
                <a:off x="1588485" y="4514602"/>
                <a:ext cx="3589337" cy="7778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9525">
                <a:solidFill>
                  <a:srgbClr val="0035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21" name="Line 75"/>
              <p:cNvSpPr>
                <a:spLocks noChangeShapeType="1"/>
              </p:cNvSpPr>
              <p:nvPr/>
            </p:nvSpPr>
            <p:spPr bwMode="auto">
              <a:xfrm flipV="1">
                <a:off x="2106676" y="4081806"/>
                <a:ext cx="0" cy="528521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22" name="Line 75"/>
              <p:cNvSpPr>
                <a:spLocks noChangeShapeType="1"/>
              </p:cNvSpPr>
              <p:nvPr/>
            </p:nvSpPr>
            <p:spPr bwMode="auto">
              <a:xfrm flipV="1">
                <a:off x="1918482" y="4081806"/>
                <a:ext cx="0" cy="528521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23" name="Line 75"/>
              <p:cNvSpPr>
                <a:spLocks noChangeShapeType="1"/>
              </p:cNvSpPr>
              <p:nvPr/>
            </p:nvSpPr>
            <p:spPr bwMode="auto">
              <a:xfrm flipV="1">
                <a:off x="1683240" y="4081806"/>
                <a:ext cx="2045" cy="528521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24" name="Line 75"/>
              <p:cNvSpPr>
                <a:spLocks noChangeShapeType="1"/>
              </p:cNvSpPr>
              <p:nvPr/>
            </p:nvSpPr>
            <p:spPr bwMode="auto">
              <a:xfrm flipV="1">
                <a:off x="4692299" y="4081806"/>
                <a:ext cx="2046" cy="528521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25" name="Line 75"/>
              <p:cNvSpPr>
                <a:spLocks noChangeShapeType="1"/>
              </p:cNvSpPr>
              <p:nvPr/>
            </p:nvSpPr>
            <p:spPr bwMode="auto">
              <a:xfrm flipV="1">
                <a:off x="4882540" y="4081806"/>
                <a:ext cx="2045" cy="528521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26" name="Line 75"/>
              <p:cNvSpPr>
                <a:spLocks noChangeShapeType="1"/>
              </p:cNvSpPr>
              <p:nvPr/>
            </p:nvSpPr>
            <p:spPr bwMode="auto">
              <a:xfrm flipV="1">
                <a:off x="5117782" y="4081806"/>
                <a:ext cx="2046" cy="528521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27" name="Oval 23"/>
              <p:cNvSpPr>
                <a:spLocks noChangeArrowheads="1"/>
              </p:cNvSpPr>
              <p:nvPr/>
            </p:nvSpPr>
            <p:spPr bwMode="auto">
              <a:xfrm>
                <a:off x="4833446" y="3992094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28" name="Oval 23"/>
              <p:cNvSpPr>
                <a:spLocks noChangeArrowheads="1"/>
              </p:cNvSpPr>
              <p:nvPr/>
            </p:nvSpPr>
            <p:spPr bwMode="auto">
              <a:xfrm>
                <a:off x="1861205" y="3992094"/>
                <a:ext cx="104326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grpSp>
            <p:nvGrpSpPr>
              <p:cNvPr id="529" name="Group 523"/>
              <p:cNvGrpSpPr>
                <a:grpSpLocks/>
              </p:cNvGrpSpPr>
              <p:nvPr/>
            </p:nvGrpSpPr>
            <p:grpSpPr bwMode="auto">
              <a:xfrm>
                <a:off x="1576869" y="4844359"/>
                <a:ext cx="3686155" cy="224281"/>
                <a:chOff x="3537599" y="2768754"/>
                <a:chExt cx="1874200" cy="76038"/>
              </a:xfrm>
            </p:grpSpPr>
            <p:sp>
              <p:nvSpPr>
                <p:cNvPr id="668" name="Oval 23"/>
                <p:cNvSpPr>
                  <a:spLocks noChangeArrowheads="1"/>
                </p:cNvSpPr>
                <p:nvPr/>
              </p:nvSpPr>
              <p:spPr bwMode="auto">
                <a:xfrm>
                  <a:off x="3986004" y="2769421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69" name="Oval 23"/>
                <p:cNvSpPr>
                  <a:spLocks noChangeArrowheads="1"/>
                </p:cNvSpPr>
                <p:nvPr/>
              </p:nvSpPr>
              <p:spPr bwMode="auto">
                <a:xfrm>
                  <a:off x="4138404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70" name="Oval 23"/>
                <p:cNvSpPr>
                  <a:spLocks noChangeArrowheads="1"/>
                </p:cNvSpPr>
                <p:nvPr/>
              </p:nvSpPr>
              <p:spPr bwMode="auto">
                <a:xfrm>
                  <a:off x="4308215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71" name="Oval 23"/>
                <p:cNvSpPr>
                  <a:spLocks noChangeArrowheads="1"/>
                </p:cNvSpPr>
                <p:nvPr/>
              </p:nvSpPr>
              <p:spPr bwMode="auto">
                <a:xfrm>
                  <a:off x="4454267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72" name="Oval 23"/>
                <p:cNvSpPr>
                  <a:spLocks noChangeArrowheads="1"/>
                </p:cNvSpPr>
                <p:nvPr/>
              </p:nvSpPr>
              <p:spPr bwMode="auto">
                <a:xfrm>
                  <a:off x="4600319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73" name="Oval 23"/>
                <p:cNvSpPr>
                  <a:spLocks noChangeArrowheads="1"/>
                </p:cNvSpPr>
                <p:nvPr/>
              </p:nvSpPr>
              <p:spPr bwMode="auto">
                <a:xfrm>
                  <a:off x="3841740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74" name="Oval 23"/>
                <p:cNvSpPr>
                  <a:spLocks noChangeArrowheads="1"/>
                </p:cNvSpPr>
                <p:nvPr/>
              </p:nvSpPr>
              <p:spPr bwMode="auto">
                <a:xfrm>
                  <a:off x="4746371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75" name="Oval 23"/>
                <p:cNvSpPr>
                  <a:spLocks noChangeArrowheads="1"/>
                </p:cNvSpPr>
                <p:nvPr/>
              </p:nvSpPr>
              <p:spPr bwMode="auto">
                <a:xfrm>
                  <a:off x="4892423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76" name="Oval 23"/>
                <p:cNvSpPr>
                  <a:spLocks noChangeArrowheads="1"/>
                </p:cNvSpPr>
                <p:nvPr/>
              </p:nvSpPr>
              <p:spPr bwMode="auto">
                <a:xfrm>
                  <a:off x="5038475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3562"/>
                      </a:solidFill>
                      <a:effectLst/>
                      <a:uLnTx/>
                      <a:uFillTx/>
                      <a:latin typeface="Arial" charset="0"/>
                      <a:ea typeface="굴림" pitchFamily="34" charset="-127"/>
                    </a:rPr>
                    <a:t>    </a:t>
                  </a:r>
                </a:p>
              </p:txBody>
            </p:sp>
            <p:sp>
              <p:nvSpPr>
                <p:cNvPr id="677" name="Oval 23"/>
                <p:cNvSpPr>
                  <a:spLocks noChangeArrowheads="1"/>
                </p:cNvSpPr>
                <p:nvPr/>
              </p:nvSpPr>
              <p:spPr bwMode="auto">
                <a:xfrm>
                  <a:off x="5184527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78" name="Oval 23"/>
                <p:cNvSpPr>
                  <a:spLocks noChangeArrowheads="1"/>
                </p:cNvSpPr>
                <p:nvPr/>
              </p:nvSpPr>
              <p:spPr bwMode="auto">
                <a:xfrm>
                  <a:off x="5330579" y="2768754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79" name="Oval 23"/>
                <p:cNvSpPr>
                  <a:spLocks noChangeArrowheads="1"/>
                </p:cNvSpPr>
                <p:nvPr/>
              </p:nvSpPr>
              <p:spPr bwMode="auto">
                <a:xfrm>
                  <a:off x="3695688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80" name="Oval 23"/>
                <p:cNvSpPr>
                  <a:spLocks noChangeArrowheads="1"/>
                </p:cNvSpPr>
                <p:nvPr/>
              </p:nvSpPr>
              <p:spPr bwMode="auto">
                <a:xfrm>
                  <a:off x="3537599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</p:grpSp>
          <p:sp>
            <p:nvSpPr>
              <p:cNvPr id="530" name="Rectangle 1537"/>
              <p:cNvSpPr>
                <a:spLocks noChangeArrowheads="1"/>
              </p:cNvSpPr>
              <p:nvPr/>
            </p:nvSpPr>
            <p:spPr bwMode="auto">
              <a:xfrm>
                <a:off x="1394811" y="4720977"/>
                <a:ext cx="4005262" cy="168274"/>
              </a:xfrm>
              <a:prstGeom prst="rect">
                <a:avLst/>
              </a:prstGeom>
              <a:solidFill>
                <a:srgbClr val="003562">
                  <a:lumMod val="75000"/>
                  <a:lumOff val="25000"/>
                </a:srgbClr>
              </a:solidFill>
              <a:ln w="9525">
                <a:solidFill>
                  <a:srgbClr val="0035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31" name="Oval 530"/>
              <p:cNvSpPr>
                <a:spLocks noChangeArrowheads="1"/>
              </p:cNvSpPr>
              <p:nvPr/>
            </p:nvSpPr>
            <p:spPr bwMode="auto">
              <a:xfrm>
                <a:off x="2530113" y="3992094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32" name="Oval 23"/>
              <p:cNvSpPr>
                <a:spLocks noChangeArrowheads="1"/>
              </p:cNvSpPr>
              <p:nvPr/>
            </p:nvSpPr>
            <p:spPr bwMode="auto">
              <a:xfrm>
                <a:off x="2906501" y="3992094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33" name="Oval 23"/>
              <p:cNvSpPr>
                <a:spLocks noChangeArrowheads="1"/>
              </p:cNvSpPr>
              <p:nvPr/>
            </p:nvSpPr>
            <p:spPr bwMode="auto">
              <a:xfrm>
                <a:off x="3319710" y="3992094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34" name="Oval 23"/>
              <p:cNvSpPr>
                <a:spLocks noChangeArrowheads="1"/>
              </p:cNvSpPr>
              <p:nvPr/>
            </p:nvSpPr>
            <p:spPr bwMode="auto">
              <a:xfrm>
                <a:off x="3696099" y="3992094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35" name="Oval 23"/>
              <p:cNvSpPr>
                <a:spLocks noChangeArrowheads="1"/>
              </p:cNvSpPr>
              <p:nvPr/>
            </p:nvSpPr>
            <p:spPr bwMode="auto">
              <a:xfrm>
                <a:off x="4072487" y="3992094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36" name="Oval 23"/>
              <p:cNvSpPr>
                <a:spLocks noChangeArrowheads="1"/>
              </p:cNvSpPr>
              <p:nvPr/>
            </p:nvSpPr>
            <p:spPr bwMode="auto">
              <a:xfrm>
                <a:off x="4448875" y="3992094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37" name="Oval 23"/>
              <p:cNvSpPr>
                <a:spLocks noChangeArrowheads="1"/>
              </p:cNvSpPr>
              <p:nvPr/>
            </p:nvSpPr>
            <p:spPr bwMode="auto">
              <a:xfrm>
                <a:off x="2190546" y="3992094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38" name="Rectangle 1537"/>
              <p:cNvSpPr>
                <a:spLocks noChangeArrowheads="1"/>
              </p:cNvSpPr>
              <p:nvPr/>
            </p:nvSpPr>
            <p:spPr bwMode="auto">
              <a:xfrm>
                <a:off x="1559912" y="3935165"/>
                <a:ext cx="3605212" cy="7778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9525">
                <a:solidFill>
                  <a:srgbClr val="0035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grpSp>
            <p:nvGrpSpPr>
              <p:cNvPr id="539" name="Group 180"/>
              <p:cNvGrpSpPr>
                <a:grpSpLocks/>
              </p:cNvGrpSpPr>
              <p:nvPr/>
            </p:nvGrpSpPr>
            <p:grpSpPr bwMode="auto">
              <a:xfrm>
                <a:off x="2201261" y="4160599"/>
                <a:ext cx="2398713" cy="146051"/>
                <a:chOff x="3586530" y="2836088"/>
                <a:chExt cx="1861572" cy="118694"/>
              </a:xfrm>
            </p:grpSpPr>
            <p:sp>
              <p:nvSpPr>
                <p:cNvPr id="661" name="Rectangle 579"/>
                <p:cNvSpPr>
                  <a:spLocks noChangeArrowheads="1"/>
                </p:cNvSpPr>
                <p:nvPr/>
              </p:nvSpPr>
              <p:spPr bwMode="auto">
                <a:xfrm>
                  <a:off x="3586530" y="2836081"/>
                  <a:ext cx="131825" cy="118693"/>
                </a:xfrm>
                <a:prstGeom prst="rect">
                  <a:avLst/>
                </a:prstGeom>
                <a:solidFill>
                  <a:srgbClr val="6EAF3B">
                    <a:lumMod val="75000"/>
                  </a:srgbClr>
                </a:solidFill>
                <a:ln w="9525" algn="ctr">
                  <a:solidFill>
                    <a:srgbClr val="7AC14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62" name="Rectangle 579"/>
                <p:cNvSpPr>
                  <a:spLocks noChangeArrowheads="1"/>
                </p:cNvSpPr>
                <p:nvPr/>
              </p:nvSpPr>
              <p:spPr bwMode="auto">
                <a:xfrm>
                  <a:off x="3856340" y="2836081"/>
                  <a:ext cx="131826" cy="118693"/>
                </a:xfrm>
                <a:prstGeom prst="rect">
                  <a:avLst/>
                </a:prstGeom>
                <a:solidFill>
                  <a:srgbClr val="6EAF3B">
                    <a:lumMod val="75000"/>
                  </a:srgbClr>
                </a:solidFill>
                <a:ln w="9525" algn="ctr">
                  <a:solidFill>
                    <a:srgbClr val="7AC14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63" name="Rectangle 579"/>
                <p:cNvSpPr>
                  <a:spLocks noChangeArrowheads="1"/>
                </p:cNvSpPr>
                <p:nvPr/>
              </p:nvSpPr>
              <p:spPr bwMode="auto">
                <a:xfrm>
                  <a:off x="4148328" y="2836081"/>
                  <a:ext cx="131825" cy="118693"/>
                </a:xfrm>
                <a:prstGeom prst="rect">
                  <a:avLst/>
                </a:prstGeom>
                <a:solidFill>
                  <a:srgbClr val="6EAF3B">
                    <a:lumMod val="75000"/>
                  </a:srgbClr>
                </a:solidFill>
                <a:ln w="9525" algn="ctr">
                  <a:solidFill>
                    <a:srgbClr val="7AC14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64" name="Rectangle 579"/>
                <p:cNvSpPr>
                  <a:spLocks noChangeArrowheads="1"/>
                </p:cNvSpPr>
                <p:nvPr/>
              </p:nvSpPr>
              <p:spPr bwMode="auto">
                <a:xfrm>
                  <a:off x="4440315" y="2836081"/>
                  <a:ext cx="131826" cy="118693"/>
                </a:xfrm>
                <a:prstGeom prst="rect">
                  <a:avLst/>
                </a:prstGeom>
                <a:solidFill>
                  <a:srgbClr val="6EAF3B">
                    <a:lumMod val="75000"/>
                  </a:srgbClr>
                </a:solidFill>
                <a:ln w="9525" algn="ctr">
                  <a:solidFill>
                    <a:srgbClr val="7AC14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65" name="Rectangle 579"/>
                <p:cNvSpPr>
                  <a:spLocks noChangeArrowheads="1"/>
                </p:cNvSpPr>
                <p:nvPr/>
              </p:nvSpPr>
              <p:spPr bwMode="auto">
                <a:xfrm>
                  <a:off x="4732302" y="2836081"/>
                  <a:ext cx="131825" cy="118693"/>
                </a:xfrm>
                <a:prstGeom prst="rect">
                  <a:avLst/>
                </a:prstGeom>
                <a:solidFill>
                  <a:srgbClr val="6EAF3B">
                    <a:lumMod val="75000"/>
                  </a:srgbClr>
                </a:solidFill>
                <a:ln w="9525" algn="ctr">
                  <a:solidFill>
                    <a:srgbClr val="7AC14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66" name="Rectangle 579"/>
                <p:cNvSpPr>
                  <a:spLocks noChangeArrowheads="1"/>
                </p:cNvSpPr>
                <p:nvPr/>
              </p:nvSpPr>
              <p:spPr bwMode="auto">
                <a:xfrm>
                  <a:off x="5024289" y="2836081"/>
                  <a:ext cx="131826" cy="118693"/>
                </a:xfrm>
                <a:prstGeom prst="rect">
                  <a:avLst/>
                </a:prstGeom>
                <a:solidFill>
                  <a:srgbClr val="6EAF3B">
                    <a:lumMod val="75000"/>
                  </a:srgbClr>
                </a:solidFill>
                <a:ln w="9525" algn="ctr">
                  <a:solidFill>
                    <a:srgbClr val="7AC14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67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16276" y="2836081"/>
                  <a:ext cx="131825" cy="118693"/>
                </a:xfrm>
                <a:prstGeom prst="rect">
                  <a:avLst/>
                </a:prstGeom>
                <a:solidFill>
                  <a:srgbClr val="6EAF3B">
                    <a:lumMod val="75000"/>
                  </a:srgbClr>
                </a:solidFill>
                <a:ln w="9525" algn="ctr">
                  <a:solidFill>
                    <a:srgbClr val="7AC14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</p:grpSp>
          <p:sp>
            <p:nvSpPr>
              <p:cNvPr id="540" name="Text Box 5"/>
              <p:cNvSpPr txBox="1">
                <a:spLocks noChangeArrowheads="1"/>
              </p:cNvSpPr>
              <p:nvPr/>
            </p:nvSpPr>
            <p:spPr bwMode="auto">
              <a:xfrm>
                <a:off x="1856017" y="4190999"/>
                <a:ext cx="3138095" cy="36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AC142"/>
                  </a:buClr>
                  <a:buSzTx/>
                  <a:buFont typeface="Wingdings" charset="0"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Times New Roman" charset="0"/>
                  </a:rPr>
                  <a:t>Many Core Processor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541" name="Rectangle 3"/>
              <p:cNvSpPr>
                <a:spLocks noChangeArrowheads="1"/>
              </p:cNvSpPr>
              <p:nvPr/>
            </p:nvSpPr>
            <p:spPr bwMode="auto">
              <a:xfrm>
                <a:off x="1572612" y="3196977"/>
                <a:ext cx="3579812" cy="290513"/>
              </a:xfrm>
              <a:prstGeom prst="rect">
                <a:avLst/>
              </a:prstGeom>
              <a:solidFill>
                <a:srgbClr val="6EAF3B">
                  <a:lumMod val="20000"/>
                  <a:lumOff val="80000"/>
                </a:srgbClr>
              </a:solidFill>
              <a:ln w="12700" algn="ctr">
                <a:solidFill>
                  <a:srgbClr val="00356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42" name="Text Box 5"/>
              <p:cNvSpPr txBox="1">
                <a:spLocks noChangeArrowheads="1"/>
              </p:cNvSpPr>
              <p:nvPr/>
            </p:nvSpPr>
            <p:spPr bwMode="auto">
              <a:xfrm>
                <a:off x="2360329" y="3139827"/>
                <a:ext cx="1957629" cy="36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AC142"/>
                  </a:buClr>
                  <a:buSzTx/>
                  <a:buFont typeface="Wingdings" charset="0"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Times New Roman" charset="0"/>
                  </a:rPr>
                  <a:t>Memory 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543" name="Rectangle 41"/>
              <p:cNvSpPr>
                <a:spLocks noChangeArrowheads="1"/>
              </p:cNvSpPr>
              <p:nvPr/>
            </p:nvSpPr>
            <p:spPr bwMode="auto">
              <a:xfrm>
                <a:off x="2196682" y="3453820"/>
                <a:ext cx="2356518" cy="448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35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grpSp>
            <p:nvGrpSpPr>
              <p:cNvPr id="544" name="Group 488"/>
              <p:cNvGrpSpPr>
                <a:grpSpLocks/>
              </p:cNvGrpSpPr>
              <p:nvPr/>
            </p:nvGrpSpPr>
            <p:grpSpPr bwMode="auto">
              <a:xfrm>
                <a:off x="1636202" y="3543533"/>
                <a:ext cx="3528642" cy="93613"/>
                <a:chOff x="3147993" y="2768760"/>
                <a:chExt cx="2738475" cy="76032"/>
              </a:xfrm>
            </p:grpSpPr>
            <p:sp>
              <p:nvSpPr>
                <p:cNvPr id="651" name="Oval 23"/>
                <p:cNvSpPr>
                  <a:spLocks noChangeArrowheads="1"/>
                </p:cNvSpPr>
                <p:nvPr/>
              </p:nvSpPr>
              <p:spPr bwMode="auto">
                <a:xfrm>
                  <a:off x="3986004" y="2769421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52" name="Oval 23"/>
                <p:cNvSpPr>
                  <a:spLocks noChangeArrowheads="1"/>
                </p:cNvSpPr>
                <p:nvPr/>
              </p:nvSpPr>
              <p:spPr bwMode="auto">
                <a:xfrm>
                  <a:off x="4308215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53" name="Oval 23"/>
                <p:cNvSpPr>
                  <a:spLocks noChangeArrowheads="1"/>
                </p:cNvSpPr>
                <p:nvPr/>
              </p:nvSpPr>
              <p:spPr bwMode="auto">
                <a:xfrm>
                  <a:off x="4600319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54" name="Oval 23"/>
                <p:cNvSpPr>
                  <a:spLocks noChangeArrowheads="1"/>
                </p:cNvSpPr>
                <p:nvPr/>
              </p:nvSpPr>
              <p:spPr bwMode="auto">
                <a:xfrm>
                  <a:off x="4892423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55" name="Oval 23"/>
                <p:cNvSpPr>
                  <a:spLocks noChangeArrowheads="1"/>
                </p:cNvSpPr>
                <p:nvPr/>
              </p:nvSpPr>
              <p:spPr bwMode="auto">
                <a:xfrm>
                  <a:off x="5184527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56" name="Oval 23"/>
                <p:cNvSpPr>
                  <a:spLocks noChangeArrowheads="1"/>
                </p:cNvSpPr>
                <p:nvPr/>
              </p:nvSpPr>
              <p:spPr bwMode="auto">
                <a:xfrm>
                  <a:off x="3695688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57" name="Oval 23"/>
                <p:cNvSpPr>
                  <a:spLocks noChangeArrowheads="1"/>
                </p:cNvSpPr>
                <p:nvPr/>
              </p:nvSpPr>
              <p:spPr bwMode="auto">
                <a:xfrm>
                  <a:off x="3468416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58" name="Oval 23"/>
                <p:cNvSpPr>
                  <a:spLocks noChangeArrowheads="1"/>
                </p:cNvSpPr>
                <p:nvPr/>
              </p:nvSpPr>
              <p:spPr bwMode="auto">
                <a:xfrm>
                  <a:off x="5476631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59" name="Oval 23"/>
                <p:cNvSpPr>
                  <a:spLocks noChangeArrowheads="1"/>
                </p:cNvSpPr>
                <p:nvPr/>
              </p:nvSpPr>
              <p:spPr bwMode="auto">
                <a:xfrm>
                  <a:off x="5805248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60" name="Oval 23"/>
                <p:cNvSpPr>
                  <a:spLocks noChangeArrowheads="1"/>
                </p:cNvSpPr>
                <p:nvPr/>
              </p:nvSpPr>
              <p:spPr bwMode="auto">
                <a:xfrm>
                  <a:off x="3147993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</p:grpSp>
          <p:sp>
            <p:nvSpPr>
              <p:cNvPr id="545" name="Oval 23"/>
              <p:cNvSpPr>
                <a:spLocks noChangeArrowheads="1"/>
              </p:cNvSpPr>
              <p:nvPr/>
            </p:nvSpPr>
            <p:spPr bwMode="auto">
              <a:xfrm>
                <a:off x="4833446" y="3543533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46" name="Oval 23"/>
              <p:cNvSpPr>
                <a:spLocks noChangeArrowheads="1"/>
              </p:cNvSpPr>
              <p:nvPr/>
            </p:nvSpPr>
            <p:spPr bwMode="auto">
              <a:xfrm>
                <a:off x="1861205" y="3543533"/>
                <a:ext cx="104326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47" name="Oval 23"/>
              <p:cNvSpPr>
                <a:spLocks noChangeArrowheads="1"/>
              </p:cNvSpPr>
              <p:nvPr/>
            </p:nvSpPr>
            <p:spPr bwMode="auto">
              <a:xfrm>
                <a:off x="2530113" y="3543533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48" name="Oval 23"/>
              <p:cNvSpPr>
                <a:spLocks noChangeArrowheads="1"/>
              </p:cNvSpPr>
              <p:nvPr/>
            </p:nvSpPr>
            <p:spPr bwMode="auto">
              <a:xfrm>
                <a:off x="2906501" y="3543533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49" name="Oval 23"/>
              <p:cNvSpPr>
                <a:spLocks noChangeArrowheads="1"/>
              </p:cNvSpPr>
              <p:nvPr/>
            </p:nvSpPr>
            <p:spPr bwMode="auto">
              <a:xfrm>
                <a:off x="3319710" y="3543533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50" name="Oval 23"/>
              <p:cNvSpPr>
                <a:spLocks noChangeArrowheads="1"/>
              </p:cNvSpPr>
              <p:nvPr/>
            </p:nvSpPr>
            <p:spPr bwMode="auto">
              <a:xfrm>
                <a:off x="3696099" y="3543533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51" name="Oval 23"/>
              <p:cNvSpPr>
                <a:spLocks noChangeArrowheads="1"/>
              </p:cNvSpPr>
              <p:nvPr/>
            </p:nvSpPr>
            <p:spPr bwMode="auto">
              <a:xfrm>
                <a:off x="4072487" y="3543533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52" name="Oval 23"/>
              <p:cNvSpPr>
                <a:spLocks noChangeArrowheads="1"/>
              </p:cNvSpPr>
              <p:nvPr/>
            </p:nvSpPr>
            <p:spPr bwMode="auto">
              <a:xfrm>
                <a:off x="4448875" y="3543533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53" name="Oval 23"/>
              <p:cNvSpPr>
                <a:spLocks noChangeArrowheads="1"/>
              </p:cNvSpPr>
              <p:nvPr/>
            </p:nvSpPr>
            <p:spPr bwMode="auto">
              <a:xfrm>
                <a:off x="2190546" y="3543533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54" name="Rectangle 1537"/>
              <p:cNvSpPr>
                <a:spLocks noChangeArrowheads="1"/>
              </p:cNvSpPr>
              <p:nvPr/>
            </p:nvSpPr>
            <p:spPr bwMode="auto">
              <a:xfrm>
                <a:off x="1566262" y="3487490"/>
                <a:ext cx="3605212" cy="7778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9525">
                <a:solidFill>
                  <a:srgbClr val="0035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55" name="Line 75"/>
              <p:cNvSpPr>
                <a:spLocks noChangeShapeType="1"/>
              </p:cNvSpPr>
              <p:nvPr/>
            </p:nvSpPr>
            <p:spPr bwMode="auto">
              <a:xfrm flipV="1">
                <a:off x="2106676" y="3633245"/>
                <a:ext cx="2046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56" name="Line 75"/>
              <p:cNvSpPr>
                <a:spLocks noChangeShapeType="1"/>
              </p:cNvSpPr>
              <p:nvPr/>
            </p:nvSpPr>
            <p:spPr bwMode="auto">
              <a:xfrm flipV="1">
                <a:off x="1918482" y="3633245"/>
                <a:ext cx="2046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57" name="Line 75"/>
              <p:cNvSpPr>
                <a:spLocks noChangeShapeType="1"/>
              </p:cNvSpPr>
              <p:nvPr/>
            </p:nvSpPr>
            <p:spPr bwMode="auto">
              <a:xfrm flipV="1">
                <a:off x="1685285" y="3633245"/>
                <a:ext cx="0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58" name="Line 75"/>
              <p:cNvSpPr>
                <a:spLocks noChangeShapeType="1"/>
              </p:cNvSpPr>
              <p:nvPr/>
            </p:nvSpPr>
            <p:spPr bwMode="auto">
              <a:xfrm flipV="1">
                <a:off x="4694346" y="3633245"/>
                <a:ext cx="0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59" name="Line 75"/>
              <p:cNvSpPr>
                <a:spLocks noChangeShapeType="1"/>
              </p:cNvSpPr>
              <p:nvPr/>
            </p:nvSpPr>
            <p:spPr bwMode="auto">
              <a:xfrm flipV="1">
                <a:off x="4882540" y="3633245"/>
                <a:ext cx="2045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60" name="Line 75"/>
              <p:cNvSpPr>
                <a:spLocks noChangeShapeType="1"/>
              </p:cNvSpPr>
              <p:nvPr/>
            </p:nvSpPr>
            <p:spPr bwMode="auto">
              <a:xfrm flipV="1">
                <a:off x="5117782" y="3633245"/>
                <a:ext cx="2046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61" name="Rectangle 3"/>
              <p:cNvSpPr>
                <a:spLocks noChangeArrowheads="1"/>
              </p:cNvSpPr>
              <p:nvPr/>
            </p:nvSpPr>
            <p:spPr bwMode="auto">
              <a:xfrm>
                <a:off x="1582738" y="2760231"/>
                <a:ext cx="3579812" cy="290513"/>
              </a:xfrm>
              <a:prstGeom prst="rect">
                <a:avLst/>
              </a:prstGeom>
              <a:solidFill>
                <a:srgbClr val="6EAF3B">
                  <a:lumMod val="20000"/>
                  <a:lumOff val="80000"/>
                </a:srgbClr>
              </a:solidFill>
              <a:ln w="12700" algn="ctr">
                <a:solidFill>
                  <a:srgbClr val="00356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62" name="Text Box 5"/>
              <p:cNvSpPr txBox="1">
                <a:spLocks noChangeArrowheads="1"/>
              </p:cNvSpPr>
              <p:nvPr/>
            </p:nvSpPr>
            <p:spPr bwMode="auto">
              <a:xfrm>
                <a:off x="2370455" y="2703082"/>
                <a:ext cx="1957629" cy="36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AC142"/>
                  </a:buClr>
                  <a:buSzTx/>
                  <a:buFont typeface="Wingdings" charset="0"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Times New Roman" charset="0"/>
                  </a:rPr>
                  <a:t>Memory 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563" name="Rectangle 41"/>
              <p:cNvSpPr>
                <a:spLocks noChangeArrowheads="1"/>
              </p:cNvSpPr>
              <p:nvPr/>
            </p:nvSpPr>
            <p:spPr bwMode="auto">
              <a:xfrm>
                <a:off x="2206808" y="3017074"/>
                <a:ext cx="2356518" cy="448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35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grpSp>
            <p:nvGrpSpPr>
              <p:cNvPr id="564" name="Group 488"/>
              <p:cNvGrpSpPr>
                <a:grpSpLocks/>
              </p:cNvGrpSpPr>
              <p:nvPr/>
            </p:nvGrpSpPr>
            <p:grpSpPr bwMode="auto">
              <a:xfrm>
                <a:off x="1646328" y="3106787"/>
                <a:ext cx="3528642" cy="93613"/>
                <a:chOff x="3147993" y="2768760"/>
                <a:chExt cx="2738475" cy="76032"/>
              </a:xfrm>
            </p:grpSpPr>
            <p:sp>
              <p:nvSpPr>
                <p:cNvPr id="641" name="Oval 23"/>
                <p:cNvSpPr>
                  <a:spLocks noChangeArrowheads="1"/>
                </p:cNvSpPr>
                <p:nvPr/>
              </p:nvSpPr>
              <p:spPr bwMode="auto">
                <a:xfrm>
                  <a:off x="3986004" y="2769421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42" name="Oval 23"/>
                <p:cNvSpPr>
                  <a:spLocks noChangeArrowheads="1"/>
                </p:cNvSpPr>
                <p:nvPr/>
              </p:nvSpPr>
              <p:spPr bwMode="auto">
                <a:xfrm>
                  <a:off x="4308215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43" name="Oval 23"/>
                <p:cNvSpPr>
                  <a:spLocks noChangeArrowheads="1"/>
                </p:cNvSpPr>
                <p:nvPr/>
              </p:nvSpPr>
              <p:spPr bwMode="auto">
                <a:xfrm>
                  <a:off x="4600319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44" name="Oval 23"/>
                <p:cNvSpPr>
                  <a:spLocks noChangeArrowheads="1"/>
                </p:cNvSpPr>
                <p:nvPr/>
              </p:nvSpPr>
              <p:spPr bwMode="auto">
                <a:xfrm>
                  <a:off x="4892423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45" name="Oval 23"/>
                <p:cNvSpPr>
                  <a:spLocks noChangeArrowheads="1"/>
                </p:cNvSpPr>
                <p:nvPr/>
              </p:nvSpPr>
              <p:spPr bwMode="auto">
                <a:xfrm>
                  <a:off x="5184527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46" name="Oval 23"/>
                <p:cNvSpPr>
                  <a:spLocks noChangeArrowheads="1"/>
                </p:cNvSpPr>
                <p:nvPr/>
              </p:nvSpPr>
              <p:spPr bwMode="auto">
                <a:xfrm>
                  <a:off x="3695688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47" name="Oval 23"/>
                <p:cNvSpPr>
                  <a:spLocks noChangeArrowheads="1"/>
                </p:cNvSpPr>
                <p:nvPr/>
              </p:nvSpPr>
              <p:spPr bwMode="auto">
                <a:xfrm>
                  <a:off x="3468416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48" name="Oval 23"/>
                <p:cNvSpPr>
                  <a:spLocks noChangeArrowheads="1"/>
                </p:cNvSpPr>
                <p:nvPr/>
              </p:nvSpPr>
              <p:spPr bwMode="auto">
                <a:xfrm>
                  <a:off x="5476631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49" name="Oval 23"/>
                <p:cNvSpPr>
                  <a:spLocks noChangeArrowheads="1"/>
                </p:cNvSpPr>
                <p:nvPr/>
              </p:nvSpPr>
              <p:spPr bwMode="auto">
                <a:xfrm>
                  <a:off x="5805248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50" name="Oval 23"/>
                <p:cNvSpPr>
                  <a:spLocks noChangeArrowheads="1"/>
                </p:cNvSpPr>
                <p:nvPr/>
              </p:nvSpPr>
              <p:spPr bwMode="auto">
                <a:xfrm>
                  <a:off x="3147993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</p:grpSp>
          <p:sp>
            <p:nvSpPr>
              <p:cNvPr id="565" name="Oval 23"/>
              <p:cNvSpPr>
                <a:spLocks noChangeArrowheads="1"/>
              </p:cNvSpPr>
              <p:nvPr/>
            </p:nvSpPr>
            <p:spPr bwMode="auto">
              <a:xfrm>
                <a:off x="4843572" y="31067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66" name="Oval 23"/>
              <p:cNvSpPr>
                <a:spLocks noChangeArrowheads="1"/>
              </p:cNvSpPr>
              <p:nvPr/>
            </p:nvSpPr>
            <p:spPr bwMode="auto">
              <a:xfrm>
                <a:off x="1871331" y="3106787"/>
                <a:ext cx="104326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67" name="Oval 23"/>
              <p:cNvSpPr>
                <a:spLocks noChangeArrowheads="1"/>
              </p:cNvSpPr>
              <p:nvPr/>
            </p:nvSpPr>
            <p:spPr bwMode="auto">
              <a:xfrm>
                <a:off x="2540239" y="31067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68" name="Oval 23"/>
              <p:cNvSpPr>
                <a:spLocks noChangeArrowheads="1"/>
              </p:cNvSpPr>
              <p:nvPr/>
            </p:nvSpPr>
            <p:spPr bwMode="auto">
              <a:xfrm>
                <a:off x="2916627" y="31067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69" name="Oval 23"/>
              <p:cNvSpPr>
                <a:spLocks noChangeArrowheads="1"/>
              </p:cNvSpPr>
              <p:nvPr/>
            </p:nvSpPr>
            <p:spPr bwMode="auto">
              <a:xfrm>
                <a:off x="3329836" y="31067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70" name="Oval 23"/>
              <p:cNvSpPr>
                <a:spLocks noChangeArrowheads="1"/>
              </p:cNvSpPr>
              <p:nvPr/>
            </p:nvSpPr>
            <p:spPr bwMode="auto">
              <a:xfrm>
                <a:off x="3706225" y="31067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71" name="Oval 23"/>
              <p:cNvSpPr>
                <a:spLocks noChangeArrowheads="1"/>
              </p:cNvSpPr>
              <p:nvPr/>
            </p:nvSpPr>
            <p:spPr bwMode="auto">
              <a:xfrm>
                <a:off x="4082613" y="31067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72" name="Oval 23"/>
              <p:cNvSpPr>
                <a:spLocks noChangeArrowheads="1"/>
              </p:cNvSpPr>
              <p:nvPr/>
            </p:nvSpPr>
            <p:spPr bwMode="auto">
              <a:xfrm>
                <a:off x="4459001" y="31067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73" name="Oval 23"/>
              <p:cNvSpPr>
                <a:spLocks noChangeArrowheads="1"/>
              </p:cNvSpPr>
              <p:nvPr/>
            </p:nvSpPr>
            <p:spPr bwMode="auto">
              <a:xfrm>
                <a:off x="2200672" y="31067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74" name="Rectangle 1537"/>
              <p:cNvSpPr>
                <a:spLocks noChangeArrowheads="1"/>
              </p:cNvSpPr>
              <p:nvPr/>
            </p:nvSpPr>
            <p:spPr bwMode="auto">
              <a:xfrm>
                <a:off x="1576388" y="3050744"/>
                <a:ext cx="3605212" cy="7778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9525">
                <a:solidFill>
                  <a:srgbClr val="0035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75" name="Rectangle 3"/>
              <p:cNvSpPr>
                <a:spLocks noChangeArrowheads="1"/>
              </p:cNvSpPr>
              <p:nvPr/>
            </p:nvSpPr>
            <p:spPr bwMode="auto">
              <a:xfrm>
                <a:off x="1582738" y="2303031"/>
                <a:ext cx="3579812" cy="290513"/>
              </a:xfrm>
              <a:prstGeom prst="rect">
                <a:avLst/>
              </a:prstGeom>
              <a:solidFill>
                <a:srgbClr val="6EAF3B">
                  <a:lumMod val="20000"/>
                  <a:lumOff val="80000"/>
                </a:srgbClr>
              </a:solidFill>
              <a:ln w="12700" algn="ctr">
                <a:solidFill>
                  <a:srgbClr val="00356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76" name="Text Box 5"/>
              <p:cNvSpPr txBox="1">
                <a:spLocks noChangeArrowheads="1"/>
              </p:cNvSpPr>
              <p:nvPr/>
            </p:nvSpPr>
            <p:spPr bwMode="auto">
              <a:xfrm>
                <a:off x="2370455" y="2245880"/>
                <a:ext cx="1957629" cy="36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AC142"/>
                  </a:buClr>
                  <a:buSzTx/>
                  <a:buFont typeface="Wingdings" charset="0"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Times New Roman" charset="0"/>
                  </a:rPr>
                  <a:t>Memory 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577" name="Rectangle 41"/>
              <p:cNvSpPr>
                <a:spLocks noChangeArrowheads="1"/>
              </p:cNvSpPr>
              <p:nvPr/>
            </p:nvSpPr>
            <p:spPr bwMode="auto">
              <a:xfrm>
                <a:off x="2206808" y="2559874"/>
                <a:ext cx="2356518" cy="448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35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grpSp>
            <p:nvGrpSpPr>
              <p:cNvPr id="578" name="Group 488"/>
              <p:cNvGrpSpPr>
                <a:grpSpLocks/>
              </p:cNvGrpSpPr>
              <p:nvPr/>
            </p:nvGrpSpPr>
            <p:grpSpPr bwMode="auto">
              <a:xfrm>
                <a:off x="1646328" y="2649587"/>
                <a:ext cx="3528642" cy="93613"/>
                <a:chOff x="3147993" y="2768760"/>
                <a:chExt cx="2738475" cy="76032"/>
              </a:xfrm>
            </p:grpSpPr>
            <p:sp>
              <p:nvSpPr>
                <p:cNvPr id="631" name="Oval 23"/>
                <p:cNvSpPr>
                  <a:spLocks noChangeArrowheads="1"/>
                </p:cNvSpPr>
                <p:nvPr/>
              </p:nvSpPr>
              <p:spPr bwMode="auto">
                <a:xfrm>
                  <a:off x="3986004" y="2769421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32" name="Oval 23"/>
                <p:cNvSpPr>
                  <a:spLocks noChangeArrowheads="1"/>
                </p:cNvSpPr>
                <p:nvPr/>
              </p:nvSpPr>
              <p:spPr bwMode="auto">
                <a:xfrm>
                  <a:off x="4308215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33" name="Oval 23"/>
                <p:cNvSpPr>
                  <a:spLocks noChangeArrowheads="1"/>
                </p:cNvSpPr>
                <p:nvPr/>
              </p:nvSpPr>
              <p:spPr bwMode="auto">
                <a:xfrm>
                  <a:off x="4600319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34" name="Oval 23"/>
                <p:cNvSpPr>
                  <a:spLocks noChangeArrowheads="1"/>
                </p:cNvSpPr>
                <p:nvPr/>
              </p:nvSpPr>
              <p:spPr bwMode="auto">
                <a:xfrm>
                  <a:off x="4892423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35" name="Oval 23"/>
                <p:cNvSpPr>
                  <a:spLocks noChangeArrowheads="1"/>
                </p:cNvSpPr>
                <p:nvPr/>
              </p:nvSpPr>
              <p:spPr bwMode="auto">
                <a:xfrm>
                  <a:off x="5184527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36" name="Oval 23"/>
                <p:cNvSpPr>
                  <a:spLocks noChangeArrowheads="1"/>
                </p:cNvSpPr>
                <p:nvPr/>
              </p:nvSpPr>
              <p:spPr bwMode="auto">
                <a:xfrm>
                  <a:off x="3695688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37" name="Oval 23"/>
                <p:cNvSpPr>
                  <a:spLocks noChangeArrowheads="1"/>
                </p:cNvSpPr>
                <p:nvPr/>
              </p:nvSpPr>
              <p:spPr bwMode="auto">
                <a:xfrm>
                  <a:off x="3468416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38" name="Oval 23"/>
                <p:cNvSpPr>
                  <a:spLocks noChangeArrowheads="1"/>
                </p:cNvSpPr>
                <p:nvPr/>
              </p:nvSpPr>
              <p:spPr bwMode="auto">
                <a:xfrm>
                  <a:off x="5476631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39" name="Oval 23"/>
                <p:cNvSpPr>
                  <a:spLocks noChangeArrowheads="1"/>
                </p:cNvSpPr>
                <p:nvPr/>
              </p:nvSpPr>
              <p:spPr bwMode="auto">
                <a:xfrm>
                  <a:off x="5805248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40" name="Oval 23"/>
                <p:cNvSpPr>
                  <a:spLocks noChangeArrowheads="1"/>
                </p:cNvSpPr>
                <p:nvPr/>
              </p:nvSpPr>
              <p:spPr bwMode="auto">
                <a:xfrm>
                  <a:off x="3147993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</p:grpSp>
          <p:sp>
            <p:nvSpPr>
              <p:cNvPr id="579" name="Oval 23"/>
              <p:cNvSpPr>
                <a:spLocks noChangeArrowheads="1"/>
              </p:cNvSpPr>
              <p:nvPr/>
            </p:nvSpPr>
            <p:spPr bwMode="auto">
              <a:xfrm>
                <a:off x="4843572" y="26495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80" name="Oval 23"/>
              <p:cNvSpPr>
                <a:spLocks noChangeArrowheads="1"/>
              </p:cNvSpPr>
              <p:nvPr/>
            </p:nvSpPr>
            <p:spPr bwMode="auto">
              <a:xfrm>
                <a:off x="1871331" y="2649587"/>
                <a:ext cx="104326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81" name="Oval 23"/>
              <p:cNvSpPr>
                <a:spLocks noChangeArrowheads="1"/>
              </p:cNvSpPr>
              <p:nvPr/>
            </p:nvSpPr>
            <p:spPr bwMode="auto">
              <a:xfrm>
                <a:off x="2540239" y="26495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82" name="Oval 23"/>
              <p:cNvSpPr>
                <a:spLocks noChangeArrowheads="1"/>
              </p:cNvSpPr>
              <p:nvPr/>
            </p:nvSpPr>
            <p:spPr bwMode="auto">
              <a:xfrm>
                <a:off x="2916627" y="26495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83" name="Oval 23"/>
              <p:cNvSpPr>
                <a:spLocks noChangeArrowheads="1"/>
              </p:cNvSpPr>
              <p:nvPr/>
            </p:nvSpPr>
            <p:spPr bwMode="auto">
              <a:xfrm>
                <a:off x="3329836" y="26495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84" name="Oval 23"/>
              <p:cNvSpPr>
                <a:spLocks noChangeArrowheads="1"/>
              </p:cNvSpPr>
              <p:nvPr/>
            </p:nvSpPr>
            <p:spPr bwMode="auto">
              <a:xfrm>
                <a:off x="3706225" y="26495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85" name="Oval 23"/>
              <p:cNvSpPr>
                <a:spLocks noChangeArrowheads="1"/>
              </p:cNvSpPr>
              <p:nvPr/>
            </p:nvSpPr>
            <p:spPr bwMode="auto">
              <a:xfrm>
                <a:off x="4082613" y="26495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86" name="Oval 23"/>
              <p:cNvSpPr>
                <a:spLocks noChangeArrowheads="1"/>
              </p:cNvSpPr>
              <p:nvPr/>
            </p:nvSpPr>
            <p:spPr bwMode="auto">
              <a:xfrm>
                <a:off x="4459001" y="26495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87" name="Oval 23"/>
              <p:cNvSpPr>
                <a:spLocks noChangeArrowheads="1"/>
              </p:cNvSpPr>
              <p:nvPr/>
            </p:nvSpPr>
            <p:spPr bwMode="auto">
              <a:xfrm>
                <a:off x="2200672" y="2649587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88" name="Rectangle 1537"/>
              <p:cNvSpPr>
                <a:spLocks noChangeArrowheads="1"/>
              </p:cNvSpPr>
              <p:nvPr/>
            </p:nvSpPr>
            <p:spPr bwMode="auto">
              <a:xfrm>
                <a:off x="1576388" y="2593544"/>
                <a:ext cx="3605212" cy="7778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9525">
                <a:solidFill>
                  <a:srgbClr val="0035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89" name="Rectangle 3"/>
              <p:cNvSpPr>
                <a:spLocks noChangeArrowheads="1"/>
              </p:cNvSpPr>
              <p:nvPr/>
            </p:nvSpPr>
            <p:spPr bwMode="auto">
              <a:xfrm>
                <a:off x="1582738" y="1865676"/>
                <a:ext cx="3579812" cy="290513"/>
              </a:xfrm>
              <a:prstGeom prst="rect">
                <a:avLst/>
              </a:prstGeom>
              <a:solidFill>
                <a:srgbClr val="6EAF3B">
                  <a:lumMod val="20000"/>
                  <a:lumOff val="80000"/>
                </a:srgbClr>
              </a:solidFill>
              <a:ln w="12700" algn="ctr">
                <a:solidFill>
                  <a:srgbClr val="00356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90" name="Text Box 5"/>
              <p:cNvSpPr txBox="1">
                <a:spLocks noChangeArrowheads="1"/>
              </p:cNvSpPr>
              <p:nvPr/>
            </p:nvSpPr>
            <p:spPr bwMode="auto">
              <a:xfrm>
                <a:off x="2394267" y="1808526"/>
                <a:ext cx="1957629" cy="36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AC142"/>
                  </a:buClr>
                  <a:buSzTx/>
                  <a:buFont typeface="Wingdings" charset="0"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Times New Roman" charset="0"/>
                  </a:rPr>
                  <a:t>Memory 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591" name="Rectangle 41"/>
              <p:cNvSpPr>
                <a:spLocks noChangeArrowheads="1"/>
              </p:cNvSpPr>
              <p:nvPr/>
            </p:nvSpPr>
            <p:spPr bwMode="auto">
              <a:xfrm>
                <a:off x="2206808" y="2122519"/>
                <a:ext cx="2356518" cy="448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35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grpSp>
            <p:nvGrpSpPr>
              <p:cNvPr id="592" name="Group 488"/>
              <p:cNvGrpSpPr>
                <a:grpSpLocks/>
              </p:cNvGrpSpPr>
              <p:nvPr/>
            </p:nvGrpSpPr>
            <p:grpSpPr bwMode="auto">
              <a:xfrm>
                <a:off x="1646328" y="2212232"/>
                <a:ext cx="3528642" cy="93613"/>
                <a:chOff x="3147993" y="2768760"/>
                <a:chExt cx="2738475" cy="76032"/>
              </a:xfrm>
            </p:grpSpPr>
            <p:sp>
              <p:nvSpPr>
                <p:cNvPr id="621" name="Oval 23"/>
                <p:cNvSpPr>
                  <a:spLocks noChangeArrowheads="1"/>
                </p:cNvSpPr>
                <p:nvPr/>
              </p:nvSpPr>
              <p:spPr bwMode="auto">
                <a:xfrm>
                  <a:off x="3986004" y="2769421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22" name="Oval 23"/>
                <p:cNvSpPr>
                  <a:spLocks noChangeArrowheads="1"/>
                </p:cNvSpPr>
                <p:nvPr/>
              </p:nvSpPr>
              <p:spPr bwMode="auto">
                <a:xfrm>
                  <a:off x="4308215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23" name="Oval 23"/>
                <p:cNvSpPr>
                  <a:spLocks noChangeArrowheads="1"/>
                </p:cNvSpPr>
                <p:nvPr/>
              </p:nvSpPr>
              <p:spPr bwMode="auto">
                <a:xfrm>
                  <a:off x="4600319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24" name="Oval 23"/>
                <p:cNvSpPr>
                  <a:spLocks noChangeArrowheads="1"/>
                </p:cNvSpPr>
                <p:nvPr/>
              </p:nvSpPr>
              <p:spPr bwMode="auto">
                <a:xfrm>
                  <a:off x="4892423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25" name="Oval 23"/>
                <p:cNvSpPr>
                  <a:spLocks noChangeArrowheads="1"/>
                </p:cNvSpPr>
                <p:nvPr/>
              </p:nvSpPr>
              <p:spPr bwMode="auto">
                <a:xfrm>
                  <a:off x="5184527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26" name="Oval 23"/>
                <p:cNvSpPr>
                  <a:spLocks noChangeArrowheads="1"/>
                </p:cNvSpPr>
                <p:nvPr/>
              </p:nvSpPr>
              <p:spPr bwMode="auto">
                <a:xfrm>
                  <a:off x="3695688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27" name="Oval 23"/>
                <p:cNvSpPr>
                  <a:spLocks noChangeArrowheads="1"/>
                </p:cNvSpPr>
                <p:nvPr/>
              </p:nvSpPr>
              <p:spPr bwMode="auto">
                <a:xfrm>
                  <a:off x="3468416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28" name="Oval 23"/>
                <p:cNvSpPr>
                  <a:spLocks noChangeArrowheads="1"/>
                </p:cNvSpPr>
                <p:nvPr/>
              </p:nvSpPr>
              <p:spPr bwMode="auto">
                <a:xfrm>
                  <a:off x="5476631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29" name="Oval 23"/>
                <p:cNvSpPr>
                  <a:spLocks noChangeArrowheads="1"/>
                </p:cNvSpPr>
                <p:nvPr/>
              </p:nvSpPr>
              <p:spPr bwMode="auto">
                <a:xfrm>
                  <a:off x="5805248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  <p:sp>
              <p:nvSpPr>
                <p:cNvPr id="630" name="Oval 23"/>
                <p:cNvSpPr>
                  <a:spLocks noChangeArrowheads="1"/>
                </p:cNvSpPr>
                <p:nvPr/>
              </p:nvSpPr>
              <p:spPr bwMode="auto">
                <a:xfrm>
                  <a:off x="3147993" y="2768760"/>
                  <a:ext cx="81220" cy="753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562"/>
                    </a:solidFill>
                    <a:effectLst/>
                    <a:uLnTx/>
                    <a:uFillTx/>
                    <a:latin typeface="Arial" charset="0"/>
                    <a:ea typeface="굴림" pitchFamily="34" charset="-127"/>
                  </a:endParaRPr>
                </a:p>
              </p:txBody>
            </p:sp>
          </p:grpSp>
          <p:sp>
            <p:nvSpPr>
              <p:cNvPr id="593" name="Oval 23"/>
              <p:cNvSpPr>
                <a:spLocks noChangeArrowheads="1"/>
              </p:cNvSpPr>
              <p:nvPr/>
            </p:nvSpPr>
            <p:spPr bwMode="auto">
              <a:xfrm>
                <a:off x="4843572" y="2212232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94" name="Oval 23"/>
              <p:cNvSpPr>
                <a:spLocks noChangeArrowheads="1"/>
              </p:cNvSpPr>
              <p:nvPr/>
            </p:nvSpPr>
            <p:spPr bwMode="auto">
              <a:xfrm>
                <a:off x="1871331" y="2212232"/>
                <a:ext cx="104326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95" name="Oval 23"/>
              <p:cNvSpPr>
                <a:spLocks noChangeArrowheads="1"/>
              </p:cNvSpPr>
              <p:nvPr/>
            </p:nvSpPr>
            <p:spPr bwMode="auto">
              <a:xfrm>
                <a:off x="2540239" y="2212232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96" name="Oval 23"/>
              <p:cNvSpPr>
                <a:spLocks noChangeArrowheads="1"/>
              </p:cNvSpPr>
              <p:nvPr/>
            </p:nvSpPr>
            <p:spPr bwMode="auto">
              <a:xfrm>
                <a:off x="2916627" y="2212232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97" name="Oval 23"/>
              <p:cNvSpPr>
                <a:spLocks noChangeArrowheads="1"/>
              </p:cNvSpPr>
              <p:nvPr/>
            </p:nvSpPr>
            <p:spPr bwMode="auto">
              <a:xfrm>
                <a:off x="3329836" y="2212232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98" name="Oval 23"/>
              <p:cNvSpPr>
                <a:spLocks noChangeArrowheads="1"/>
              </p:cNvSpPr>
              <p:nvPr/>
            </p:nvSpPr>
            <p:spPr bwMode="auto">
              <a:xfrm>
                <a:off x="3706225" y="2212232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599" name="Oval 23"/>
              <p:cNvSpPr>
                <a:spLocks noChangeArrowheads="1"/>
              </p:cNvSpPr>
              <p:nvPr/>
            </p:nvSpPr>
            <p:spPr bwMode="auto">
              <a:xfrm>
                <a:off x="4082613" y="2212232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00" name="Oval 23"/>
              <p:cNvSpPr>
                <a:spLocks noChangeArrowheads="1"/>
              </p:cNvSpPr>
              <p:nvPr/>
            </p:nvSpPr>
            <p:spPr bwMode="auto">
              <a:xfrm>
                <a:off x="4459001" y="2212232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01" name="Oval 23"/>
              <p:cNvSpPr>
                <a:spLocks noChangeArrowheads="1"/>
              </p:cNvSpPr>
              <p:nvPr/>
            </p:nvSpPr>
            <p:spPr bwMode="auto">
              <a:xfrm>
                <a:off x="2200672" y="2212232"/>
                <a:ext cx="104324" cy="916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02" name="Rectangle 1537"/>
              <p:cNvSpPr>
                <a:spLocks noChangeArrowheads="1"/>
              </p:cNvSpPr>
              <p:nvPr/>
            </p:nvSpPr>
            <p:spPr bwMode="auto">
              <a:xfrm>
                <a:off x="1576388" y="2156189"/>
                <a:ext cx="3605212" cy="7778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9525">
                <a:solidFill>
                  <a:srgbClr val="0035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03" name="Line 75"/>
              <p:cNvSpPr>
                <a:spLocks noChangeShapeType="1"/>
              </p:cNvSpPr>
              <p:nvPr/>
            </p:nvSpPr>
            <p:spPr bwMode="auto">
              <a:xfrm flipV="1">
                <a:off x="2110984" y="3200400"/>
                <a:ext cx="2046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04" name="Line 75"/>
              <p:cNvSpPr>
                <a:spLocks noChangeShapeType="1"/>
              </p:cNvSpPr>
              <p:nvPr/>
            </p:nvSpPr>
            <p:spPr bwMode="auto">
              <a:xfrm flipV="1">
                <a:off x="1922790" y="3200400"/>
                <a:ext cx="2046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05" name="Line 75"/>
              <p:cNvSpPr>
                <a:spLocks noChangeShapeType="1"/>
              </p:cNvSpPr>
              <p:nvPr/>
            </p:nvSpPr>
            <p:spPr bwMode="auto">
              <a:xfrm flipV="1">
                <a:off x="1689593" y="3200400"/>
                <a:ext cx="0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06" name="Line 75"/>
              <p:cNvSpPr>
                <a:spLocks noChangeShapeType="1"/>
              </p:cNvSpPr>
              <p:nvPr/>
            </p:nvSpPr>
            <p:spPr bwMode="auto">
              <a:xfrm flipV="1">
                <a:off x="4698654" y="3200400"/>
                <a:ext cx="0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07" name="Line 75"/>
              <p:cNvSpPr>
                <a:spLocks noChangeShapeType="1"/>
              </p:cNvSpPr>
              <p:nvPr/>
            </p:nvSpPr>
            <p:spPr bwMode="auto">
              <a:xfrm flipV="1">
                <a:off x="4886848" y="3200400"/>
                <a:ext cx="2045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08" name="Line 75"/>
              <p:cNvSpPr>
                <a:spLocks noChangeShapeType="1"/>
              </p:cNvSpPr>
              <p:nvPr/>
            </p:nvSpPr>
            <p:spPr bwMode="auto">
              <a:xfrm flipV="1">
                <a:off x="5122090" y="3200400"/>
                <a:ext cx="2046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09" name="Line 75"/>
              <p:cNvSpPr>
                <a:spLocks noChangeShapeType="1"/>
              </p:cNvSpPr>
              <p:nvPr/>
            </p:nvSpPr>
            <p:spPr bwMode="auto">
              <a:xfrm flipV="1">
                <a:off x="2111239" y="2730990"/>
                <a:ext cx="2046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10" name="Line 75"/>
              <p:cNvSpPr>
                <a:spLocks noChangeShapeType="1"/>
              </p:cNvSpPr>
              <p:nvPr/>
            </p:nvSpPr>
            <p:spPr bwMode="auto">
              <a:xfrm flipV="1">
                <a:off x="1923045" y="2730990"/>
                <a:ext cx="2046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11" name="Line 75"/>
              <p:cNvSpPr>
                <a:spLocks noChangeShapeType="1"/>
              </p:cNvSpPr>
              <p:nvPr/>
            </p:nvSpPr>
            <p:spPr bwMode="auto">
              <a:xfrm flipV="1">
                <a:off x="1689848" y="2730990"/>
                <a:ext cx="0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12" name="Line 75"/>
              <p:cNvSpPr>
                <a:spLocks noChangeShapeType="1"/>
              </p:cNvSpPr>
              <p:nvPr/>
            </p:nvSpPr>
            <p:spPr bwMode="auto">
              <a:xfrm flipV="1">
                <a:off x="4698909" y="2730990"/>
                <a:ext cx="0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13" name="Line 75"/>
              <p:cNvSpPr>
                <a:spLocks noChangeShapeType="1"/>
              </p:cNvSpPr>
              <p:nvPr/>
            </p:nvSpPr>
            <p:spPr bwMode="auto">
              <a:xfrm flipV="1">
                <a:off x="4887103" y="2730990"/>
                <a:ext cx="2045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14" name="Line 75"/>
              <p:cNvSpPr>
                <a:spLocks noChangeShapeType="1"/>
              </p:cNvSpPr>
              <p:nvPr/>
            </p:nvSpPr>
            <p:spPr bwMode="auto">
              <a:xfrm flipV="1">
                <a:off x="5122345" y="2730990"/>
                <a:ext cx="2046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15" name="Line 75"/>
              <p:cNvSpPr>
                <a:spLocks noChangeShapeType="1"/>
              </p:cNvSpPr>
              <p:nvPr/>
            </p:nvSpPr>
            <p:spPr bwMode="auto">
              <a:xfrm flipV="1">
                <a:off x="2118109" y="2301270"/>
                <a:ext cx="2046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16" name="Line 75"/>
              <p:cNvSpPr>
                <a:spLocks noChangeShapeType="1"/>
              </p:cNvSpPr>
              <p:nvPr/>
            </p:nvSpPr>
            <p:spPr bwMode="auto">
              <a:xfrm flipV="1">
                <a:off x="1929915" y="2301270"/>
                <a:ext cx="2046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17" name="Line 75"/>
              <p:cNvSpPr>
                <a:spLocks noChangeShapeType="1"/>
              </p:cNvSpPr>
              <p:nvPr/>
            </p:nvSpPr>
            <p:spPr bwMode="auto">
              <a:xfrm flipV="1">
                <a:off x="1696718" y="2301270"/>
                <a:ext cx="0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18" name="Line 75"/>
              <p:cNvSpPr>
                <a:spLocks noChangeShapeType="1"/>
              </p:cNvSpPr>
              <p:nvPr/>
            </p:nvSpPr>
            <p:spPr bwMode="auto">
              <a:xfrm flipV="1">
                <a:off x="4705779" y="2301270"/>
                <a:ext cx="0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19" name="Line 75"/>
              <p:cNvSpPr>
                <a:spLocks noChangeShapeType="1"/>
              </p:cNvSpPr>
              <p:nvPr/>
            </p:nvSpPr>
            <p:spPr bwMode="auto">
              <a:xfrm flipV="1">
                <a:off x="4893973" y="2301270"/>
                <a:ext cx="2045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620" name="Line 75"/>
              <p:cNvSpPr>
                <a:spLocks noChangeShapeType="1"/>
              </p:cNvSpPr>
              <p:nvPr/>
            </p:nvSpPr>
            <p:spPr bwMode="auto">
              <a:xfrm flipV="1">
                <a:off x="5129215" y="2301270"/>
                <a:ext cx="2046" cy="37055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Arial" charset="0"/>
                  <a:ea typeface="굴림" pitchFamily="34" charset="-127"/>
                </a:endParaRPr>
              </a:p>
            </p:txBody>
          </p:sp>
        </p:grpSp>
        <p:grpSp>
          <p:nvGrpSpPr>
            <p:cNvPr id="502" name="Group 210"/>
            <p:cNvGrpSpPr>
              <a:grpSpLocks/>
            </p:cNvGrpSpPr>
            <p:nvPr/>
          </p:nvGrpSpPr>
          <p:grpSpPr bwMode="auto">
            <a:xfrm>
              <a:off x="5486400" y="1905000"/>
              <a:ext cx="2687705" cy="636745"/>
              <a:chOff x="6410325" y="4038600"/>
              <a:chExt cx="1295400" cy="381000"/>
            </a:xfrm>
            <a:solidFill>
              <a:srgbClr val="FFFFFF"/>
            </a:solidFill>
          </p:grpSpPr>
          <p:sp>
            <p:nvSpPr>
              <p:cNvPr id="503" name="Rectangle 502"/>
              <p:cNvSpPr/>
              <p:nvPr/>
            </p:nvSpPr>
            <p:spPr>
              <a:xfrm>
                <a:off x="6410325" y="4190945"/>
                <a:ext cx="1295400" cy="228518"/>
              </a:xfrm>
              <a:prstGeom prst="rect">
                <a:avLst/>
              </a:prstGeom>
              <a:solidFill>
                <a:srgbClr val="003562">
                  <a:lumMod val="95000"/>
                  <a:lumOff val="5000"/>
                </a:srgbClr>
              </a:solidFill>
              <a:ln w="9525" cap="flat" cmpd="sng" algn="ctr">
                <a:solidFill>
                  <a:srgbClr val="003562">
                    <a:lumMod val="75000"/>
                    <a:lumOff val="2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6451405" y="4038600"/>
                <a:ext cx="71206" cy="30469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5" name="Rectangle 504"/>
              <p:cNvSpPr/>
              <p:nvPr/>
            </p:nvSpPr>
            <p:spPr>
              <a:xfrm>
                <a:off x="6593817" y="4038600"/>
                <a:ext cx="72575" cy="30469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6737598" y="4038600"/>
                <a:ext cx="71206" cy="30469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6880010" y="4038600"/>
                <a:ext cx="71206" cy="30469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8" name="Rectangle 507"/>
              <p:cNvSpPr/>
              <p:nvPr/>
            </p:nvSpPr>
            <p:spPr>
              <a:xfrm>
                <a:off x="7022422" y="4038600"/>
                <a:ext cx="72576" cy="30469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7166203" y="4038600"/>
                <a:ext cx="71206" cy="30469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7308615" y="4038600"/>
                <a:ext cx="71206" cy="30469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7452396" y="4038600"/>
                <a:ext cx="71206" cy="30469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7594808" y="4038600"/>
                <a:ext cx="71206" cy="30469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3562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88" name="Rectangle 787"/>
          <p:cNvSpPr/>
          <p:nvPr/>
        </p:nvSpPr>
        <p:spPr bwMode="auto">
          <a:xfrm>
            <a:off x="2076549" y="2243509"/>
            <a:ext cx="3096283" cy="1390605"/>
          </a:xfrm>
          <a:prstGeom prst="rect">
            <a:avLst/>
          </a:prstGeom>
          <a:solidFill>
            <a:srgbClr val="FFCC97"/>
          </a:solidFill>
          <a:ln w="25400" cap="flat" cmpd="sng" algn="ctr">
            <a:solidFill>
              <a:srgbClr val="0035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003562"/>
              </a:solidFill>
              <a:effectLst/>
              <a:uLnTx/>
              <a:uFillTx/>
              <a:ea typeface="굴림" pitchFamily="34" charset="-127"/>
            </a:endParaRPr>
          </a:p>
        </p:txBody>
      </p:sp>
      <p:sp>
        <p:nvSpPr>
          <p:cNvPr id="789" name="Rectangle 788"/>
          <p:cNvSpPr/>
          <p:nvPr/>
        </p:nvSpPr>
        <p:spPr>
          <a:xfrm>
            <a:off x="2174823" y="3911600"/>
            <a:ext cx="3463977" cy="1117600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0" name="Rectangle 789"/>
          <p:cNvSpPr/>
          <p:nvPr/>
        </p:nvSpPr>
        <p:spPr>
          <a:xfrm>
            <a:off x="4640705" y="4064000"/>
            <a:ext cx="821961" cy="863600"/>
          </a:xfrm>
          <a:prstGeom prst="rect">
            <a:avLst/>
          </a:prstGeom>
          <a:solidFill>
            <a:srgbClr val="6D7FA7"/>
          </a:solidFill>
          <a:ln w="25400" cap="flat" cmpd="sng" algn="ctr">
            <a:solidFill>
              <a:srgbClr val="00356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GPU</a:t>
            </a:r>
          </a:p>
        </p:txBody>
      </p:sp>
      <p:sp>
        <p:nvSpPr>
          <p:cNvPr id="791" name="Rectangle 790"/>
          <p:cNvSpPr/>
          <p:nvPr/>
        </p:nvSpPr>
        <p:spPr>
          <a:xfrm>
            <a:off x="2233534" y="4572000"/>
            <a:ext cx="645826" cy="406400"/>
          </a:xfrm>
          <a:prstGeom prst="rect">
            <a:avLst/>
          </a:prstGeom>
          <a:solidFill>
            <a:srgbClr val="6D7FA7"/>
          </a:solidFill>
          <a:ln w="25400" cap="flat" cmpd="sng" algn="ctr">
            <a:solidFill>
              <a:srgbClr val="00356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 core</a:t>
            </a:r>
          </a:p>
        </p:txBody>
      </p:sp>
      <p:sp>
        <p:nvSpPr>
          <p:cNvPr id="792" name="Rectangle 791"/>
          <p:cNvSpPr/>
          <p:nvPr/>
        </p:nvSpPr>
        <p:spPr>
          <a:xfrm>
            <a:off x="2938072" y="4572000"/>
            <a:ext cx="645826" cy="406400"/>
          </a:xfrm>
          <a:prstGeom prst="rect">
            <a:avLst/>
          </a:prstGeom>
          <a:solidFill>
            <a:srgbClr val="6D7FA7"/>
          </a:solidFill>
          <a:ln w="25400" cap="flat" cmpd="sng" algn="ctr">
            <a:solidFill>
              <a:srgbClr val="00356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 core</a:t>
            </a:r>
          </a:p>
        </p:txBody>
      </p:sp>
      <p:sp>
        <p:nvSpPr>
          <p:cNvPr id="793" name="Rectangle 792"/>
          <p:cNvSpPr/>
          <p:nvPr/>
        </p:nvSpPr>
        <p:spPr>
          <a:xfrm>
            <a:off x="3642610" y="4572000"/>
            <a:ext cx="645826" cy="406400"/>
          </a:xfrm>
          <a:prstGeom prst="rect">
            <a:avLst/>
          </a:prstGeom>
          <a:solidFill>
            <a:srgbClr val="6D7FA7"/>
          </a:solidFill>
          <a:ln w="25400" cap="flat" cmpd="sng" algn="ctr">
            <a:solidFill>
              <a:srgbClr val="00356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 core</a:t>
            </a:r>
          </a:p>
        </p:txBody>
      </p:sp>
      <p:sp>
        <p:nvSpPr>
          <p:cNvPr id="794" name="Rectangle 793"/>
          <p:cNvSpPr/>
          <p:nvPr/>
        </p:nvSpPr>
        <p:spPr>
          <a:xfrm>
            <a:off x="2233534" y="3962400"/>
            <a:ext cx="645826" cy="406400"/>
          </a:xfrm>
          <a:prstGeom prst="rect">
            <a:avLst/>
          </a:prstGeom>
          <a:solidFill>
            <a:srgbClr val="6D7FA7"/>
          </a:solidFill>
          <a:ln w="25400" cap="flat" cmpd="sng" algn="ctr">
            <a:solidFill>
              <a:srgbClr val="00356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 core</a:t>
            </a:r>
          </a:p>
        </p:txBody>
      </p:sp>
      <p:sp>
        <p:nvSpPr>
          <p:cNvPr id="795" name="Rectangle 794"/>
          <p:cNvSpPr/>
          <p:nvPr/>
        </p:nvSpPr>
        <p:spPr>
          <a:xfrm>
            <a:off x="2938072" y="3962400"/>
            <a:ext cx="645826" cy="406400"/>
          </a:xfrm>
          <a:prstGeom prst="rect">
            <a:avLst/>
          </a:prstGeom>
          <a:solidFill>
            <a:srgbClr val="6D7FA7"/>
          </a:solidFill>
          <a:ln w="25400" cap="flat" cmpd="sng" algn="ctr">
            <a:solidFill>
              <a:srgbClr val="00356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 core</a:t>
            </a:r>
          </a:p>
        </p:txBody>
      </p:sp>
      <p:sp>
        <p:nvSpPr>
          <p:cNvPr id="796" name="Rectangle 795"/>
          <p:cNvSpPr/>
          <p:nvPr/>
        </p:nvSpPr>
        <p:spPr>
          <a:xfrm>
            <a:off x="3642610" y="3962400"/>
            <a:ext cx="645826" cy="406400"/>
          </a:xfrm>
          <a:prstGeom prst="rect">
            <a:avLst/>
          </a:prstGeom>
          <a:solidFill>
            <a:srgbClr val="6D7FA7"/>
          </a:solidFill>
          <a:ln w="25400" cap="flat" cmpd="sng" algn="ctr">
            <a:solidFill>
              <a:srgbClr val="00356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 core</a:t>
            </a:r>
          </a:p>
        </p:txBody>
      </p:sp>
      <p:sp>
        <p:nvSpPr>
          <p:cNvPr id="797" name="Rectangle 796"/>
          <p:cNvSpPr/>
          <p:nvPr/>
        </p:nvSpPr>
        <p:spPr>
          <a:xfrm>
            <a:off x="2233534" y="4368800"/>
            <a:ext cx="645826" cy="203200"/>
          </a:xfrm>
          <a:prstGeom prst="rect">
            <a:avLst/>
          </a:prstGeom>
          <a:solidFill>
            <a:srgbClr val="6D7FA7"/>
          </a:solidFill>
          <a:ln w="25400" cap="flat" cmpd="sng" algn="ctr">
            <a:solidFill>
              <a:srgbClr val="00356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cache</a:t>
            </a:r>
          </a:p>
        </p:txBody>
      </p:sp>
      <p:sp>
        <p:nvSpPr>
          <p:cNvPr id="798" name="Rectangle 797"/>
          <p:cNvSpPr/>
          <p:nvPr/>
        </p:nvSpPr>
        <p:spPr>
          <a:xfrm>
            <a:off x="2938072" y="4368800"/>
            <a:ext cx="645826" cy="203200"/>
          </a:xfrm>
          <a:prstGeom prst="rect">
            <a:avLst/>
          </a:prstGeom>
          <a:solidFill>
            <a:srgbClr val="6D7FA7"/>
          </a:solidFill>
          <a:ln w="25400" cap="flat" cmpd="sng" algn="ctr">
            <a:solidFill>
              <a:srgbClr val="00356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cache</a:t>
            </a:r>
          </a:p>
        </p:txBody>
      </p:sp>
      <p:sp>
        <p:nvSpPr>
          <p:cNvPr id="799" name="Rectangle 798"/>
          <p:cNvSpPr/>
          <p:nvPr/>
        </p:nvSpPr>
        <p:spPr>
          <a:xfrm>
            <a:off x="3642610" y="4368800"/>
            <a:ext cx="645826" cy="203200"/>
          </a:xfrm>
          <a:prstGeom prst="rect">
            <a:avLst/>
          </a:prstGeom>
          <a:solidFill>
            <a:srgbClr val="6D7FA7"/>
          </a:solidFill>
          <a:ln w="25400" cap="flat" cmpd="sng" algn="ctr">
            <a:solidFill>
              <a:srgbClr val="00356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cache</a:t>
            </a:r>
          </a:p>
        </p:txBody>
      </p:sp>
      <p:grpSp>
        <p:nvGrpSpPr>
          <p:cNvPr id="800" name="Group 799"/>
          <p:cNvGrpSpPr/>
          <p:nvPr/>
        </p:nvGrpSpPr>
        <p:grpSpPr>
          <a:xfrm>
            <a:off x="2174823" y="2291424"/>
            <a:ext cx="2955150" cy="1303999"/>
            <a:chOff x="3377388" y="2242634"/>
            <a:chExt cx="2955150" cy="1303999"/>
          </a:xfrm>
        </p:grpSpPr>
        <p:sp>
          <p:nvSpPr>
            <p:cNvPr id="801" name="Rectangle 12"/>
            <p:cNvSpPr>
              <a:spLocks noChangeArrowheads="1"/>
            </p:cNvSpPr>
            <p:nvPr/>
          </p:nvSpPr>
          <p:spPr bwMode="auto">
            <a:xfrm>
              <a:off x="3627438" y="2611438"/>
              <a:ext cx="509587" cy="609599"/>
            </a:xfrm>
            <a:prstGeom prst="rect">
              <a:avLst/>
            </a:prstGeom>
            <a:solidFill>
              <a:srgbClr val="D4EBFF"/>
            </a:solidFill>
            <a:ln w="12700" cap="sq">
              <a:solidFill>
                <a:srgbClr val="00356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562"/>
                </a:solidFill>
                <a:effectLst/>
                <a:uLnTx/>
                <a:uFillTx/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02" name="Rectangle 13"/>
            <p:cNvSpPr>
              <a:spLocks noChangeArrowheads="1"/>
            </p:cNvSpPr>
            <p:nvPr/>
          </p:nvSpPr>
          <p:spPr bwMode="auto">
            <a:xfrm>
              <a:off x="4419910" y="2622549"/>
              <a:ext cx="871538" cy="609599"/>
            </a:xfrm>
            <a:prstGeom prst="rect">
              <a:avLst/>
            </a:prstGeom>
            <a:solidFill>
              <a:srgbClr val="002C53">
                <a:lumMod val="10000"/>
                <a:lumOff val="90000"/>
              </a:srgbClr>
            </a:solidFill>
            <a:ln w="12700" cap="sq">
              <a:solidFill>
                <a:srgbClr val="003562"/>
              </a:solidFill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562"/>
                </a:solidFill>
                <a:effectLst/>
                <a:uLnTx/>
                <a:uFillTx/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03" name="Rectangle 14"/>
            <p:cNvSpPr>
              <a:spLocks noChangeArrowheads="1"/>
            </p:cNvSpPr>
            <p:nvPr/>
          </p:nvSpPr>
          <p:spPr bwMode="auto">
            <a:xfrm>
              <a:off x="5545400" y="2600325"/>
              <a:ext cx="572276" cy="609599"/>
            </a:xfrm>
            <a:prstGeom prst="rect">
              <a:avLst/>
            </a:prstGeom>
            <a:solidFill>
              <a:srgbClr val="D4EBFF"/>
            </a:solidFill>
            <a:ln w="12700" cap="sq">
              <a:solidFill>
                <a:srgbClr val="003562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562"/>
                </a:solidFill>
                <a:effectLst/>
                <a:uLnTx/>
                <a:uFillTx/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04" name="Text Box 20"/>
            <p:cNvSpPr txBox="1">
              <a:spLocks noChangeArrowheads="1"/>
            </p:cNvSpPr>
            <p:nvPr/>
          </p:nvSpPr>
          <p:spPr bwMode="auto">
            <a:xfrm>
              <a:off x="4365625" y="2757488"/>
              <a:ext cx="947738" cy="23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C0128"/>
                </a:buClr>
                <a:buSzTx/>
                <a:buFont typeface="Symbol" charset="0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Reliability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05" name="Freeform 22"/>
            <p:cNvSpPr>
              <a:spLocks/>
            </p:cNvSpPr>
            <p:nvPr/>
          </p:nvSpPr>
          <p:spPr bwMode="auto">
            <a:xfrm>
              <a:off x="3377388" y="2242634"/>
              <a:ext cx="2940050" cy="611730"/>
            </a:xfrm>
            <a:custGeom>
              <a:avLst/>
              <a:gdLst>
                <a:gd name="T0" fmla="*/ 296299114 w 1725"/>
                <a:gd name="T1" fmla="*/ 786288647 h 318"/>
                <a:gd name="T2" fmla="*/ 305015294 w 1725"/>
                <a:gd name="T3" fmla="*/ 438507218 h 318"/>
                <a:gd name="T4" fmla="*/ 1403066882 w 1725"/>
                <a:gd name="T5" fmla="*/ 438507218 h 318"/>
                <a:gd name="T6" fmla="*/ 1403066882 w 1725"/>
                <a:gd name="T7" fmla="*/ 801409578 h 318"/>
                <a:gd name="T8" fmla="*/ 1620933899 w 1725"/>
                <a:gd name="T9" fmla="*/ 801409578 h 318"/>
                <a:gd name="T10" fmla="*/ 1620933899 w 1725"/>
                <a:gd name="T11" fmla="*/ 430945958 h 318"/>
                <a:gd name="T12" fmla="*/ 2147483647 w 1725"/>
                <a:gd name="T13" fmla="*/ 430945958 h 318"/>
                <a:gd name="T14" fmla="*/ 2147483647 w 1725"/>
                <a:gd name="T15" fmla="*/ 778728975 h 318"/>
                <a:gd name="T16" fmla="*/ 2147483647 w 1725"/>
                <a:gd name="T17" fmla="*/ 778728975 h 318"/>
                <a:gd name="T18" fmla="*/ 2147483647 w 1725"/>
                <a:gd name="T19" fmla="*/ 446066890 h 318"/>
                <a:gd name="T20" fmla="*/ 2147483647 w 1725"/>
                <a:gd name="T21" fmla="*/ 438507218 h 318"/>
                <a:gd name="T22" fmla="*/ 2147483647 w 1725"/>
                <a:gd name="T23" fmla="*/ 786288647 h 318"/>
                <a:gd name="T24" fmla="*/ 2147483647 w 1725"/>
                <a:gd name="T25" fmla="*/ 786288647 h 318"/>
                <a:gd name="T26" fmla="*/ 2147483647 w 1725"/>
                <a:gd name="T27" fmla="*/ 7559675 h 318"/>
                <a:gd name="T28" fmla="*/ 0 w 1725"/>
                <a:gd name="T29" fmla="*/ 0 h 318"/>
                <a:gd name="T30" fmla="*/ 0 w 1725"/>
                <a:gd name="T31" fmla="*/ 778728975 h 318"/>
                <a:gd name="T32" fmla="*/ 296299114 w 1725"/>
                <a:gd name="T33" fmla="*/ 786288647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25"/>
                <a:gd name="T52" fmla="*/ 0 h 318"/>
                <a:gd name="T53" fmla="*/ 1725 w 1725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25" h="318">
                  <a:moveTo>
                    <a:pt x="102" y="312"/>
                  </a:moveTo>
                  <a:lnTo>
                    <a:pt x="105" y="174"/>
                  </a:lnTo>
                  <a:lnTo>
                    <a:pt x="483" y="174"/>
                  </a:lnTo>
                  <a:lnTo>
                    <a:pt x="483" y="318"/>
                  </a:lnTo>
                  <a:lnTo>
                    <a:pt x="558" y="318"/>
                  </a:lnTo>
                  <a:lnTo>
                    <a:pt x="558" y="171"/>
                  </a:lnTo>
                  <a:lnTo>
                    <a:pt x="1158" y="171"/>
                  </a:lnTo>
                  <a:lnTo>
                    <a:pt x="1158" y="309"/>
                  </a:lnTo>
                  <a:lnTo>
                    <a:pt x="1245" y="309"/>
                  </a:lnTo>
                  <a:lnTo>
                    <a:pt x="1245" y="177"/>
                  </a:lnTo>
                  <a:lnTo>
                    <a:pt x="1620" y="174"/>
                  </a:lnTo>
                  <a:lnTo>
                    <a:pt x="1620" y="312"/>
                  </a:lnTo>
                  <a:lnTo>
                    <a:pt x="1725" y="312"/>
                  </a:lnTo>
                  <a:lnTo>
                    <a:pt x="1725" y="3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2" y="312"/>
                  </a:lnTo>
                  <a:close/>
                </a:path>
              </a:pathLst>
            </a:custGeom>
            <a:solidFill>
              <a:srgbClr val="7AC142">
                <a:lumMod val="40000"/>
                <a:lumOff val="60000"/>
                <a:alpha val="50195"/>
              </a:srgbClr>
            </a:solidFill>
            <a:ln w="12700" cap="sq">
              <a:solidFill>
                <a:srgbClr val="003562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562"/>
                </a:solidFill>
                <a:effectLst/>
                <a:uLnTx/>
                <a:uFillTx/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06" name="Text Box 23"/>
            <p:cNvSpPr txBox="1">
              <a:spLocks noChangeArrowheads="1"/>
            </p:cNvSpPr>
            <p:nvPr/>
          </p:nvSpPr>
          <p:spPr bwMode="auto">
            <a:xfrm>
              <a:off x="3419475" y="2297113"/>
              <a:ext cx="2849563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noAutofit/>
            </a:bodyPr>
            <a:lstStyle>
              <a:lvl1pPr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C0128"/>
                </a:buClr>
                <a:buSzTx/>
                <a:buFont typeface="Symbol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Functional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simulator (Apps, OS)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07" name="Freeform 24"/>
            <p:cNvSpPr>
              <a:spLocks/>
            </p:cNvSpPr>
            <p:nvPr/>
          </p:nvSpPr>
          <p:spPr bwMode="auto">
            <a:xfrm flipV="1">
              <a:off x="3403600" y="3035299"/>
              <a:ext cx="2928938" cy="502115"/>
            </a:xfrm>
            <a:custGeom>
              <a:avLst/>
              <a:gdLst>
                <a:gd name="T0" fmla="*/ 294063700 w 1725"/>
                <a:gd name="T1" fmla="*/ 786288647 h 318"/>
                <a:gd name="T2" fmla="*/ 302712979 w 1725"/>
                <a:gd name="T3" fmla="*/ 438507218 h 318"/>
                <a:gd name="T4" fmla="*/ 1392481677 w 1725"/>
                <a:gd name="T5" fmla="*/ 438507218 h 318"/>
                <a:gd name="T6" fmla="*/ 1392481677 w 1725"/>
                <a:gd name="T7" fmla="*/ 801409578 h 318"/>
                <a:gd name="T8" fmla="*/ 1608705158 w 1725"/>
                <a:gd name="T9" fmla="*/ 801409578 h 318"/>
                <a:gd name="T10" fmla="*/ 1608705158 w 1725"/>
                <a:gd name="T11" fmla="*/ 430945958 h 318"/>
                <a:gd name="T12" fmla="*/ 2147483647 w 1725"/>
                <a:gd name="T13" fmla="*/ 430945958 h 318"/>
                <a:gd name="T14" fmla="*/ 2147483647 w 1725"/>
                <a:gd name="T15" fmla="*/ 778728975 h 318"/>
                <a:gd name="T16" fmla="*/ 2147483647 w 1725"/>
                <a:gd name="T17" fmla="*/ 778728975 h 318"/>
                <a:gd name="T18" fmla="*/ 2147483647 w 1725"/>
                <a:gd name="T19" fmla="*/ 446066890 h 318"/>
                <a:gd name="T20" fmla="*/ 2147483647 w 1725"/>
                <a:gd name="T21" fmla="*/ 438507218 h 318"/>
                <a:gd name="T22" fmla="*/ 2147483647 w 1725"/>
                <a:gd name="T23" fmla="*/ 786288647 h 318"/>
                <a:gd name="T24" fmla="*/ 2147483647 w 1725"/>
                <a:gd name="T25" fmla="*/ 786288647 h 318"/>
                <a:gd name="T26" fmla="*/ 2147483647 w 1725"/>
                <a:gd name="T27" fmla="*/ 7559675 h 318"/>
                <a:gd name="T28" fmla="*/ 0 w 1725"/>
                <a:gd name="T29" fmla="*/ 0 h 318"/>
                <a:gd name="T30" fmla="*/ 0 w 1725"/>
                <a:gd name="T31" fmla="*/ 778728975 h 318"/>
                <a:gd name="T32" fmla="*/ 294063700 w 1725"/>
                <a:gd name="T33" fmla="*/ 786288647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25"/>
                <a:gd name="T52" fmla="*/ 0 h 318"/>
                <a:gd name="T53" fmla="*/ 1725 w 1725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25" h="318">
                  <a:moveTo>
                    <a:pt x="102" y="312"/>
                  </a:moveTo>
                  <a:lnTo>
                    <a:pt x="105" y="174"/>
                  </a:lnTo>
                  <a:lnTo>
                    <a:pt x="483" y="174"/>
                  </a:lnTo>
                  <a:lnTo>
                    <a:pt x="483" y="318"/>
                  </a:lnTo>
                  <a:lnTo>
                    <a:pt x="558" y="318"/>
                  </a:lnTo>
                  <a:lnTo>
                    <a:pt x="558" y="171"/>
                  </a:lnTo>
                  <a:lnTo>
                    <a:pt x="1158" y="171"/>
                  </a:lnTo>
                  <a:lnTo>
                    <a:pt x="1158" y="309"/>
                  </a:lnTo>
                  <a:lnTo>
                    <a:pt x="1245" y="309"/>
                  </a:lnTo>
                  <a:lnTo>
                    <a:pt x="1245" y="177"/>
                  </a:lnTo>
                  <a:lnTo>
                    <a:pt x="1620" y="174"/>
                  </a:lnTo>
                  <a:lnTo>
                    <a:pt x="1620" y="312"/>
                  </a:lnTo>
                  <a:lnTo>
                    <a:pt x="1725" y="312"/>
                  </a:lnTo>
                  <a:lnTo>
                    <a:pt x="1725" y="3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2" y="312"/>
                  </a:lnTo>
                  <a:close/>
                </a:path>
              </a:pathLst>
            </a:custGeom>
            <a:solidFill>
              <a:srgbClr val="7AC142">
                <a:lumMod val="40000"/>
                <a:lumOff val="60000"/>
                <a:alpha val="50195"/>
              </a:srgbClr>
            </a:solidFill>
            <a:ln w="12700" cap="sq">
              <a:solidFill>
                <a:srgbClr val="003562"/>
              </a:solidFill>
              <a:round/>
              <a:headEnd type="none" w="sm" len="sm"/>
              <a:tailEnd type="none" w="sm" len="sm"/>
            </a:ln>
          </p:spPr>
          <p:txBody>
            <a:bodyPr lIns="0" tIns="46038" rIns="0" bIns="46038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562"/>
                </a:solidFill>
                <a:effectLst/>
                <a:uLnTx/>
                <a:uFillTx/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08" name="Text Box 25"/>
            <p:cNvSpPr txBox="1">
              <a:spLocks noChangeArrowheads="1"/>
            </p:cNvSpPr>
            <p:nvPr/>
          </p:nvSpPr>
          <p:spPr bwMode="auto">
            <a:xfrm>
              <a:off x="3377388" y="3284381"/>
              <a:ext cx="2927349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46038" rIns="0" bIns="46038">
              <a:spAutoFit/>
            </a:bodyPr>
            <a:lstStyle>
              <a:lvl1pPr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C0128"/>
                </a:buClr>
                <a:buSzTx/>
                <a:buFont typeface="Symbol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Cycle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-Level Multicore Timing Simulator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09" name="Text Box 19"/>
            <p:cNvSpPr txBox="1">
              <a:spLocks noChangeArrowheads="1"/>
            </p:cNvSpPr>
            <p:nvPr/>
          </p:nvSpPr>
          <p:spPr bwMode="auto">
            <a:xfrm>
              <a:off x="3556000" y="2728912"/>
              <a:ext cx="646113" cy="37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C0128"/>
                </a:buClr>
                <a:buSzTx/>
                <a:buFont typeface="Symbol" charset="0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PDN Model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10" name="Text Box 21"/>
            <p:cNvSpPr txBox="1">
              <a:spLocks noChangeArrowheads="1"/>
            </p:cNvSpPr>
            <p:nvPr/>
          </p:nvSpPr>
          <p:spPr bwMode="auto">
            <a:xfrm>
              <a:off x="5396791" y="2651722"/>
              <a:ext cx="850900" cy="51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80808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C0128"/>
                </a:buClr>
                <a:buSzTx/>
                <a:buFont typeface="Symbol" charset="0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Power &amp; Thermal Model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811" name="Isosceles Triangle 810"/>
          <p:cNvSpPr/>
          <p:nvPr/>
        </p:nvSpPr>
        <p:spPr>
          <a:xfrm>
            <a:off x="2174823" y="3610602"/>
            <a:ext cx="3463977" cy="310475"/>
          </a:xfrm>
          <a:prstGeom prst="triangle">
            <a:avLst>
              <a:gd name="adj" fmla="val 44146"/>
            </a:avLst>
          </a:prstGeom>
          <a:solidFill>
            <a:srgbClr val="FFFFFF">
              <a:lumMod val="95000"/>
            </a:srgbClr>
          </a:solidFill>
          <a:ln w="15875" cap="flat" cmpd="sng" algn="ctr">
            <a:solidFill>
              <a:srgbClr val="08080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12" name="Rectangle 156"/>
          <p:cNvSpPr>
            <a:spLocks noChangeArrowheads="1"/>
          </p:cNvSpPr>
          <p:nvPr/>
        </p:nvSpPr>
        <p:spPr bwMode="auto">
          <a:xfrm>
            <a:off x="2347861" y="1250950"/>
            <a:ext cx="10906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Applications and Threads</a:t>
            </a:r>
            <a:endParaRPr lang="en-US" sz="2400" b="1">
              <a:solidFill>
                <a:srgbClr val="003562"/>
              </a:solidFill>
              <a:ea typeface="굴림" pitchFamily="34" charset="-127"/>
            </a:endParaRPr>
          </a:p>
        </p:txBody>
      </p:sp>
      <p:grpSp>
        <p:nvGrpSpPr>
          <p:cNvPr id="813" name="Group 157"/>
          <p:cNvGrpSpPr>
            <a:grpSpLocks/>
          </p:cNvGrpSpPr>
          <p:nvPr/>
        </p:nvGrpSpPr>
        <p:grpSpPr bwMode="auto">
          <a:xfrm>
            <a:off x="3379736" y="1281113"/>
            <a:ext cx="1581150" cy="330200"/>
            <a:chOff x="583" y="871"/>
            <a:chExt cx="996" cy="208"/>
          </a:xfrm>
          <a:solidFill>
            <a:srgbClr val="FFCC66"/>
          </a:solidFill>
        </p:grpSpPr>
        <p:sp>
          <p:nvSpPr>
            <p:cNvPr id="814" name="Freeform 158"/>
            <p:cNvSpPr>
              <a:spLocks/>
            </p:cNvSpPr>
            <p:nvPr/>
          </p:nvSpPr>
          <p:spPr bwMode="auto">
            <a:xfrm>
              <a:off x="583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0 w 267"/>
                <a:gd name="T5" fmla="*/ 203 h 208"/>
                <a:gd name="T6" fmla="*/ 21 w 267"/>
                <a:gd name="T7" fmla="*/ 203 h 208"/>
                <a:gd name="T8" fmla="*/ 26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1 w 267"/>
                <a:gd name="T15" fmla="*/ 208 h 208"/>
                <a:gd name="T16" fmla="*/ 57 w 267"/>
                <a:gd name="T17" fmla="*/ 208 h 208"/>
                <a:gd name="T18" fmla="*/ 62 w 267"/>
                <a:gd name="T19" fmla="*/ 208 h 208"/>
                <a:gd name="T20" fmla="*/ 62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3 w 267"/>
                <a:gd name="T39" fmla="*/ 208 h 208"/>
                <a:gd name="T40" fmla="*/ 98 w 267"/>
                <a:gd name="T41" fmla="*/ 203 h 208"/>
                <a:gd name="T42" fmla="*/ 98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3 w 267"/>
                <a:gd name="T51" fmla="*/ 198 h 208"/>
                <a:gd name="T52" fmla="*/ 118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44 w 267"/>
                <a:gd name="T59" fmla="*/ 188 h 208"/>
                <a:gd name="T60" fmla="*/ 144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70 w 267"/>
                <a:gd name="T69" fmla="*/ 183 h 208"/>
                <a:gd name="T70" fmla="*/ 175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11 w 267"/>
                <a:gd name="T77" fmla="*/ 178 h 208"/>
                <a:gd name="T78" fmla="*/ 216 w 267"/>
                <a:gd name="T79" fmla="*/ 172 h 208"/>
                <a:gd name="T80" fmla="*/ 221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41 w 267"/>
                <a:gd name="T87" fmla="*/ 157 h 208"/>
                <a:gd name="T88" fmla="*/ 247 w 267"/>
                <a:gd name="T89" fmla="*/ 157 h 208"/>
                <a:gd name="T90" fmla="*/ 247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6 w 267"/>
                <a:gd name="T103" fmla="*/ 15 h 208"/>
                <a:gd name="T104" fmla="*/ 16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0" y="203"/>
                  </a:lnTo>
                  <a:lnTo>
                    <a:pt x="21" y="203"/>
                  </a:lnTo>
                  <a:lnTo>
                    <a:pt x="26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7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3" y="208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70" y="183"/>
                  </a:lnTo>
                  <a:lnTo>
                    <a:pt x="175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11" y="178"/>
                  </a:lnTo>
                  <a:lnTo>
                    <a:pt x="216" y="172"/>
                  </a:lnTo>
                  <a:lnTo>
                    <a:pt x="221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41" y="157"/>
                  </a:lnTo>
                  <a:lnTo>
                    <a:pt x="247" y="157"/>
                  </a:lnTo>
                  <a:lnTo>
                    <a:pt x="247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6" y="15"/>
                  </a:lnTo>
                  <a:lnTo>
                    <a:pt x="16" y="35"/>
                  </a:lnTo>
                  <a:lnTo>
                    <a:pt x="0" y="35"/>
                  </a:lnTo>
                  <a:lnTo>
                    <a:pt x="0" y="19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15" name="Freeform 159"/>
            <p:cNvSpPr>
              <a:spLocks/>
            </p:cNvSpPr>
            <p:nvPr/>
          </p:nvSpPr>
          <p:spPr bwMode="auto">
            <a:xfrm>
              <a:off x="583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0 w 267"/>
                <a:gd name="T5" fmla="*/ 203 h 208"/>
                <a:gd name="T6" fmla="*/ 21 w 267"/>
                <a:gd name="T7" fmla="*/ 203 h 208"/>
                <a:gd name="T8" fmla="*/ 26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1 w 267"/>
                <a:gd name="T15" fmla="*/ 208 h 208"/>
                <a:gd name="T16" fmla="*/ 57 w 267"/>
                <a:gd name="T17" fmla="*/ 208 h 208"/>
                <a:gd name="T18" fmla="*/ 62 w 267"/>
                <a:gd name="T19" fmla="*/ 208 h 208"/>
                <a:gd name="T20" fmla="*/ 62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3 w 267"/>
                <a:gd name="T39" fmla="*/ 208 h 208"/>
                <a:gd name="T40" fmla="*/ 98 w 267"/>
                <a:gd name="T41" fmla="*/ 203 h 208"/>
                <a:gd name="T42" fmla="*/ 98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3 w 267"/>
                <a:gd name="T51" fmla="*/ 198 h 208"/>
                <a:gd name="T52" fmla="*/ 118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44 w 267"/>
                <a:gd name="T59" fmla="*/ 188 h 208"/>
                <a:gd name="T60" fmla="*/ 144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70 w 267"/>
                <a:gd name="T69" fmla="*/ 183 h 208"/>
                <a:gd name="T70" fmla="*/ 175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11 w 267"/>
                <a:gd name="T77" fmla="*/ 178 h 208"/>
                <a:gd name="T78" fmla="*/ 216 w 267"/>
                <a:gd name="T79" fmla="*/ 172 h 208"/>
                <a:gd name="T80" fmla="*/ 221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41 w 267"/>
                <a:gd name="T87" fmla="*/ 157 h 208"/>
                <a:gd name="T88" fmla="*/ 247 w 267"/>
                <a:gd name="T89" fmla="*/ 157 h 208"/>
                <a:gd name="T90" fmla="*/ 247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6 w 267"/>
                <a:gd name="T103" fmla="*/ 15 h 208"/>
                <a:gd name="T104" fmla="*/ 16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0" y="203"/>
                  </a:lnTo>
                  <a:lnTo>
                    <a:pt x="21" y="203"/>
                  </a:lnTo>
                  <a:lnTo>
                    <a:pt x="26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7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3" y="208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70" y="183"/>
                  </a:lnTo>
                  <a:lnTo>
                    <a:pt x="175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11" y="178"/>
                  </a:lnTo>
                  <a:lnTo>
                    <a:pt x="216" y="172"/>
                  </a:lnTo>
                  <a:lnTo>
                    <a:pt x="221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41" y="157"/>
                  </a:lnTo>
                  <a:lnTo>
                    <a:pt x="247" y="157"/>
                  </a:lnTo>
                  <a:lnTo>
                    <a:pt x="247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6" y="15"/>
                  </a:lnTo>
                  <a:lnTo>
                    <a:pt x="16" y="35"/>
                  </a:lnTo>
                  <a:lnTo>
                    <a:pt x="0" y="35"/>
                  </a:lnTo>
                  <a:lnTo>
                    <a:pt x="0" y="198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16" name="Freeform 160"/>
            <p:cNvSpPr>
              <a:spLocks/>
            </p:cNvSpPr>
            <p:nvPr/>
          </p:nvSpPr>
          <p:spPr bwMode="auto">
            <a:xfrm>
              <a:off x="599" y="906"/>
              <a:ext cx="215" cy="122"/>
            </a:xfrm>
            <a:custGeom>
              <a:avLst/>
              <a:gdLst>
                <a:gd name="T0" fmla="*/ 0 w 215"/>
                <a:gd name="T1" fmla="*/ 0 h 122"/>
                <a:gd name="T2" fmla="*/ 215 w 215"/>
                <a:gd name="T3" fmla="*/ 0 h 122"/>
                <a:gd name="T4" fmla="*/ 215 w 215"/>
                <a:gd name="T5" fmla="*/ 122 h 122"/>
                <a:gd name="T6" fmla="*/ 0 60000 65536"/>
                <a:gd name="T7" fmla="*/ 0 60000 65536"/>
                <a:gd name="T8" fmla="*/ 0 60000 65536"/>
                <a:gd name="T9" fmla="*/ 0 w 215"/>
                <a:gd name="T10" fmla="*/ 0 h 122"/>
                <a:gd name="T11" fmla="*/ 215 w 215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" h="122">
                  <a:moveTo>
                    <a:pt x="0" y="0"/>
                  </a:moveTo>
                  <a:lnTo>
                    <a:pt x="215" y="0"/>
                  </a:lnTo>
                  <a:lnTo>
                    <a:pt x="215" y="122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17" name="Freeform 161"/>
            <p:cNvSpPr>
              <a:spLocks/>
            </p:cNvSpPr>
            <p:nvPr/>
          </p:nvSpPr>
          <p:spPr bwMode="auto">
            <a:xfrm>
              <a:off x="619" y="886"/>
              <a:ext cx="211" cy="127"/>
            </a:xfrm>
            <a:custGeom>
              <a:avLst/>
              <a:gdLst>
                <a:gd name="T0" fmla="*/ 0 w 211"/>
                <a:gd name="T1" fmla="*/ 0 h 127"/>
                <a:gd name="T2" fmla="*/ 211 w 211"/>
                <a:gd name="T3" fmla="*/ 0 h 127"/>
                <a:gd name="T4" fmla="*/ 211 w 211"/>
                <a:gd name="T5" fmla="*/ 127 h 127"/>
                <a:gd name="T6" fmla="*/ 0 60000 65536"/>
                <a:gd name="T7" fmla="*/ 0 60000 65536"/>
                <a:gd name="T8" fmla="*/ 0 60000 65536"/>
                <a:gd name="T9" fmla="*/ 0 w 211"/>
                <a:gd name="T10" fmla="*/ 0 h 127"/>
                <a:gd name="T11" fmla="*/ 211 w 211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" h="127">
                  <a:moveTo>
                    <a:pt x="0" y="0"/>
                  </a:moveTo>
                  <a:lnTo>
                    <a:pt x="211" y="0"/>
                  </a:lnTo>
                  <a:lnTo>
                    <a:pt x="211" y="127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18" name="Freeform 162"/>
            <p:cNvSpPr>
              <a:spLocks/>
            </p:cNvSpPr>
            <p:nvPr/>
          </p:nvSpPr>
          <p:spPr bwMode="auto">
            <a:xfrm>
              <a:off x="927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0 w 267"/>
                <a:gd name="T5" fmla="*/ 203 h 208"/>
                <a:gd name="T6" fmla="*/ 21 w 267"/>
                <a:gd name="T7" fmla="*/ 203 h 208"/>
                <a:gd name="T8" fmla="*/ 26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1 w 267"/>
                <a:gd name="T15" fmla="*/ 208 h 208"/>
                <a:gd name="T16" fmla="*/ 56 w 267"/>
                <a:gd name="T17" fmla="*/ 208 h 208"/>
                <a:gd name="T18" fmla="*/ 62 w 267"/>
                <a:gd name="T19" fmla="*/ 208 h 208"/>
                <a:gd name="T20" fmla="*/ 62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2 w 267"/>
                <a:gd name="T39" fmla="*/ 208 h 208"/>
                <a:gd name="T40" fmla="*/ 92 w 267"/>
                <a:gd name="T41" fmla="*/ 203 h 208"/>
                <a:gd name="T42" fmla="*/ 98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3 w 267"/>
                <a:gd name="T51" fmla="*/ 198 h 208"/>
                <a:gd name="T52" fmla="*/ 118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39 w 267"/>
                <a:gd name="T59" fmla="*/ 188 h 208"/>
                <a:gd name="T60" fmla="*/ 144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69 w 267"/>
                <a:gd name="T69" fmla="*/ 183 h 208"/>
                <a:gd name="T70" fmla="*/ 175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05 w 267"/>
                <a:gd name="T77" fmla="*/ 178 h 208"/>
                <a:gd name="T78" fmla="*/ 216 w 267"/>
                <a:gd name="T79" fmla="*/ 172 h 208"/>
                <a:gd name="T80" fmla="*/ 221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36 w 267"/>
                <a:gd name="T87" fmla="*/ 157 h 208"/>
                <a:gd name="T88" fmla="*/ 246 w 267"/>
                <a:gd name="T89" fmla="*/ 157 h 208"/>
                <a:gd name="T90" fmla="*/ 246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5 w 267"/>
                <a:gd name="T103" fmla="*/ 15 h 208"/>
                <a:gd name="T104" fmla="*/ 15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0" y="203"/>
                  </a:lnTo>
                  <a:lnTo>
                    <a:pt x="21" y="203"/>
                  </a:lnTo>
                  <a:lnTo>
                    <a:pt x="26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2" y="208"/>
                  </a:lnTo>
                  <a:lnTo>
                    <a:pt x="92" y="203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39" y="188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75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05" y="178"/>
                  </a:lnTo>
                  <a:lnTo>
                    <a:pt x="216" y="172"/>
                  </a:lnTo>
                  <a:lnTo>
                    <a:pt x="221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36" y="157"/>
                  </a:lnTo>
                  <a:lnTo>
                    <a:pt x="246" y="157"/>
                  </a:lnTo>
                  <a:lnTo>
                    <a:pt x="246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0" y="19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19" name="Freeform 163"/>
            <p:cNvSpPr>
              <a:spLocks/>
            </p:cNvSpPr>
            <p:nvPr/>
          </p:nvSpPr>
          <p:spPr bwMode="auto">
            <a:xfrm>
              <a:off x="927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0 w 267"/>
                <a:gd name="T5" fmla="*/ 203 h 208"/>
                <a:gd name="T6" fmla="*/ 21 w 267"/>
                <a:gd name="T7" fmla="*/ 203 h 208"/>
                <a:gd name="T8" fmla="*/ 26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1 w 267"/>
                <a:gd name="T15" fmla="*/ 208 h 208"/>
                <a:gd name="T16" fmla="*/ 56 w 267"/>
                <a:gd name="T17" fmla="*/ 208 h 208"/>
                <a:gd name="T18" fmla="*/ 62 w 267"/>
                <a:gd name="T19" fmla="*/ 208 h 208"/>
                <a:gd name="T20" fmla="*/ 62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2 w 267"/>
                <a:gd name="T39" fmla="*/ 208 h 208"/>
                <a:gd name="T40" fmla="*/ 92 w 267"/>
                <a:gd name="T41" fmla="*/ 203 h 208"/>
                <a:gd name="T42" fmla="*/ 98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3 w 267"/>
                <a:gd name="T51" fmla="*/ 198 h 208"/>
                <a:gd name="T52" fmla="*/ 118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39 w 267"/>
                <a:gd name="T59" fmla="*/ 188 h 208"/>
                <a:gd name="T60" fmla="*/ 144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69 w 267"/>
                <a:gd name="T69" fmla="*/ 183 h 208"/>
                <a:gd name="T70" fmla="*/ 175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05 w 267"/>
                <a:gd name="T77" fmla="*/ 178 h 208"/>
                <a:gd name="T78" fmla="*/ 216 w 267"/>
                <a:gd name="T79" fmla="*/ 172 h 208"/>
                <a:gd name="T80" fmla="*/ 221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36 w 267"/>
                <a:gd name="T87" fmla="*/ 157 h 208"/>
                <a:gd name="T88" fmla="*/ 246 w 267"/>
                <a:gd name="T89" fmla="*/ 157 h 208"/>
                <a:gd name="T90" fmla="*/ 246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5 w 267"/>
                <a:gd name="T103" fmla="*/ 15 h 208"/>
                <a:gd name="T104" fmla="*/ 15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0" y="203"/>
                  </a:lnTo>
                  <a:lnTo>
                    <a:pt x="21" y="203"/>
                  </a:lnTo>
                  <a:lnTo>
                    <a:pt x="26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2" y="208"/>
                  </a:lnTo>
                  <a:lnTo>
                    <a:pt x="92" y="203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39" y="188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75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05" y="178"/>
                  </a:lnTo>
                  <a:lnTo>
                    <a:pt x="216" y="172"/>
                  </a:lnTo>
                  <a:lnTo>
                    <a:pt x="221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36" y="157"/>
                  </a:lnTo>
                  <a:lnTo>
                    <a:pt x="246" y="157"/>
                  </a:lnTo>
                  <a:lnTo>
                    <a:pt x="246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0" y="198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20" name="Freeform 164"/>
            <p:cNvSpPr>
              <a:spLocks/>
            </p:cNvSpPr>
            <p:nvPr/>
          </p:nvSpPr>
          <p:spPr bwMode="auto">
            <a:xfrm>
              <a:off x="942" y="906"/>
              <a:ext cx="216" cy="122"/>
            </a:xfrm>
            <a:custGeom>
              <a:avLst/>
              <a:gdLst>
                <a:gd name="T0" fmla="*/ 0 w 216"/>
                <a:gd name="T1" fmla="*/ 0 h 122"/>
                <a:gd name="T2" fmla="*/ 216 w 216"/>
                <a:gd name="T3" fmla="*/ 0 h 122"/>
                <a:gd name="T4" fmla="*/ 216 w 216"/>
                <a:gd name="T5" fmla="*/ 122 h 122"/>
                <a:gd name="T6" fmla="*/ 0 60000 65536"/>
                <a:gd name="T7" fmla="*/ 0 60000 65536"/>
                <a:gd name="T8" fmla="*/ 0 60000 65536"/>
                <a:gd name="T9" fmla="*/ 0 w 216"/>
                <a:gd name="T10" fmla="*/ 0 h 122"/>
                <a:gd name="T11" fmla="*/ 216 w 216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22">
                  <a:moveTo>
                    <a:pt x="0" y="0"/>
                  </a:moveTo>
                  <a:lnTo>
                    <a:pt x="216" y="0"/>
                  </a:lnTo>
                  <a:lnTo>
                    <a:pt x="216" y="122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21" name="Freeform 165"/>
            <p:cNvSpPr>
              <a:spLocks/>
            </p:cNvSpPr>
            <p:nvPr/>
          </p:nvSpPr>
          <p:spPr bwMode="auto">
            <a:xfrm>
              <a:off x="963" y="886"/>
              <a:ext cx="210" cy="127"/>
            </a:xfrm>
            <a:custGeom>
              <a:avLst/>
              <a:gdLst>
                <a:gd name="T0" fmla="*/ 0 w 210"/>
                <a:gd name="T1" fmla="*/ 0 h 127"/>
                <a:gd name="T2" fmla="*/ 210 w 210"/>
                <a:gd name="T3" fmla="*/ 0 h 127"/>
                <a:gd name="T4" fmla="*/ 210 w 210"/>
                <a:gd name="T5" fmla="*/ 127 h 127"/>
                <a:gd name="T6" fmla="*/ 0 60000 65536"/>
                <a:gd name="T7" fmla="*/ 0 60000 65536"/>
                <a:gd name="T8" fmla="*/ 0 60000 65536"/>
                <a:gd name="T9" fmla="*/ 0 w 210"/>
                <a:gd name="T10" fmla="*/ 0 h 127"/>
                <a:gd name="T11" fmla="*/ 210 w 210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27">
                  <a:moveTo>
                    <a:pt x="0" y="0"/>
                  </a:moveTo>
                  <a:lnTo>
                    <a:pt x="210" y="0"/>
                  </a:lnTo>
                  <a:lnTo>
                    <a:pt x="210" y="127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22" name="Freeform 166"/>
            <p:cNvSpPr>
              <a:spLocks/>
            </p:cNvSpPr>
            <p:nvPr/>
          </p:nvSpPr>
          <p:spPr bwMode="auto">
            <a:xfrm>
              <a:off x="1312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5 w 267"/>
                <a:gd name="T5" fmla="*/ 203 h 208"/>
                <a:gd name="T6" fmla="*/ 21 w 267"/>
                <a:gd name="T7" fmla="*/ 203 h 208"/>
                <a:gd name="T8" fmla="*/ 31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6 w 267"/>
                <a:gd name="T15" fmla="*/ 208 h 208"/>
                <a:gd name="T16" fmla="*/ 56 w 267"/>
                <a:gd name="T17" fmla="*/ 208 h 208"/>
                <a:gd name="T18" fmla="*/ 62 w 267"/>
                <a:gd name="T19" fmla="*/ 208 h 208"/>
                <a:gd name="T20" fmla="*/ 67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2 w 267"/>
                <a:gd name="T39" fmla="*/ 208 h 208"/>
                <a:gd name="T40" fmla="*/ 98 w 267"/>
                <a:gd name="T41" fmla="*/ 203 h 208"/>
                <a:gd name="T42" fmla="*/ 103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8 w 267"/>
                <a:gd name="T51" fmla="*/ 198 h 208"/>
                <a:gd name="T52" fmla="*/ 123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44 w 267"/>
                <a:gd name="T59" fmla="*/ 188 h 208"/>
                <a:gd name="T60" fmla="*/ 149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69 w 267"/>
                <a:gd name="T69" fmla="*/ 183 h 208"/>
                <a:gd name="T70" fmla="*/ 180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10 w 267"/>
                <a:gd name="T77" fmla="*/ 178 h 208"/>
                <a:gd name="T78" fmla="*/ 216 w 267"/>
                <a:gd name="T79" fmla="*/ 172 h 208"/>
                <a:gd name="T80" fmla="*/ 226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41 w 267"/>
                <a:gd name="T87" fmla="*/ 157 h 208"/>
                <a:gd name="T88" fmla="*/ 251 w 267"/>
                <a:gd name="T89" fmla="*/ 157 h 208"/>
                <a:gd name="T90" fmla="*/ 251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5 w 267"/>
                <a:gd name="T103" fmla="*/ 15 h 208"/>
                <a:gd name="T104" fmla="*/ 15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5" y="203"/>
                  </a:lnTo>
                  <a:lnTo>
                    <a:pt x="21" y="203"/>
                  </a:lnTo>
                  <a:lnTo>
                    <a:pt x="31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6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2" y="208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3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44" y="188"/>
                  </a:lnTo>
                  <a:lnTo>
                    <a:pt x="149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80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10" y="178"/>
                  </a:lnTo>
                  <a:lnTo>
                    <a:pt x="216" y="172"/>
                  </a:lnTo>
                  <a:lnTo>
                    <a:pt x="226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41" y="157"/>
                  </a:lnTo>
                  <a:lnTo>
                    <a:pt x="251" y="157"/>
                  </a:lnTo>
                  <a:lnTo>
                    <a:pt x="251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0" y="19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23" name="Freeform 167"/>
            <p:cNvSpPr>
              <a:spLocks/>
            </p:cNvSpPr>
            <p:nvPr/>
          </p:nvSpPr>
          <p:spPr bwMode="auto">
            <a:xfrm>
              <a:off x="1312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5 w 267"/>
                <a:gd name="T5" fmla="*/ 203 h 208"/>
                <a:gd name="T6" fmla="*/ 21 w 267"/>
                <a:gd name="T7" fmla="*/ 203 h 208"/>
                <a:gd name="T8" fmla="*/ 31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6 w 267"/>
                <a:gd name="T15" fmla="*/ 208 h 208"/>
                <a:gd name="T16" fmla="*/ 56 w 267"/>
                <a:gd name="T17" fmla="*/ 208 h 208"/>
                <a:gd name="T18" fmla="*/ 62 w 267"/>
                <a:gd name="T19" fmla="*/ 208 h 208"/>
                <a:gd name="T20" fmla="*/ 67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2 w 267"/>
                <a:gd name="T39" fmla="*/ 208 h 208"/>
                <a:gd name="T40" fmla="*/ 98 w 267"/>
                <a:gd name="T41" fmla="*/ 203 h 208"/>
                <a:gd name="T42" fmla="*/ 103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8 w 267"/>
                <a:gd name="T51" fmla="*/ 198 h 208"/>
                <a:gd name="T52" fmla="*/ 123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44 w 267"/>
                <a:gd name="T59" fmla="*/ 188 h 208"/>
                <a:gd name="T60" fmla="*/ 149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69 w 267"/>
                <a:gd name="T69" fmla="*/ 183 h 208"/>
                <a:gd name="T70" fmla="*/ 180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10 w 267"/>
                <a:gd name="T77" fmla="*/ 178 h 208"/>
                <a:gd name="T78" fmla="*/ 216 w 267"/>
                <a:gd name="T79" fmla="*/ 172 h 208"/>
                <a:gd name="T80" fmla="*/ 226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41 w 267"/>
                <a:gd name="T87" fmla="*/ 157 h 208"/>
                <a:gd name="T88" fmla="*/ 251 w 267"/>
                <a:gd name="T89" fmla="*/ 157 h 208"/>
                <a:gd name="T90" fmla="*/ 251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5 w 267"/>
                <a:gd name="T103" fmla="*/ 15 h 208"/>
                <a:gd name="T104" fmla="*/ 15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5" y="203"/>
                  </a:lnTo>
                  <a:lnTo>
                    <a:pt x="21" y="203"/>
                  </a:lnTo>
                  <a:lnTo>
                    <a:pt x="31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6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2" y="208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3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44" y="188"/>
                  </a:lnTo>
                  <a:lnTo>
                    <a:pt x="149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80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10" y="178"/>
                  </a:lnTo>
                  <a:lnTo>
                    <a:pt x="216" y="172"/>
                  </a:lnTo>
                  <a:lnTo>
                    <a:pt x="226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41" y="157"/>
                  </a:lnTo>
                  <a:lnTo>
                    <a:pt x="251" y="157"/>
                  </a:lnTo>
                  <a:lnTo>
                    <a:pt x="251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0" y="198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24" name="Freeform 168"/>
            <p:cNvSpPr>
              <a:spLocks/>
            </p:cNvSpPr>
            <p:nvPr/>
          </p:nvSpPr>
          <p:spPr bwMode="auto">
            <a:xfrm>
              <a:off x="1327" y="906"/>
              <a:ext cx="216" cy="122"/>
            </a:xfrm>
            <a:custGeom>
              <a:avLst/>
              <a:gdLst>
                <a:gd name="T0" fmla="*/ 0 w 216"/>
                <a:gd name="T1" fmla="*/ 0 h 122"/>
                <a:gd name="T2" fmla="*/ 216 w 216"/>
                <a:gd name="T3" fmla="*/ 0 h 122"/>
                <a:gd name="T4" fmla="*/ 216 w 216"/>
                <a:gd name="T5" fmla="*/ 122 h 122"/>
                <a:gd name="T6" fmla="*/ 0 60000 65536"/>
                <a:gd name="T7" fmla="*/ 0 60000 65536"/>
                <a:gd name="T8" fmla="*/ 0 60000 65536"/>
                <a:gd name="T9" fmla="*/ 0 w 216"/>
                <a:gd name="T10" fmla="*/ 0 h 122"/>
                <a:gd name="T11" fmla="*/ 216 w 216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22">
                  <a:moveTo>
                    <a:pt x="0" y="0"/>
                  </a:moveTo>
                  <a:lnTo>
                    <a:pt x="216" y="0"/>
                  </a:lnTo>
                  <a:lnTo>
                    <a:pt x="216" y="122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25" name="Freeform 169"/>
            <p:cNvSpPr>
              <a:spLocks/>
            </p:cNvSpPr>
            <p:nvPr/>
          </p:nvSpPr>
          <p:spPr bwMode="auto">
            <a:xfrm>
              <a:off x="1348" y="886"/>
              <a:ext cx="215" cy="127"/>
            </a:xfrm>
            <a:custGeom>
              <a:avLst/>
              <a:gdLst>
                <a:gd name="T0" fmla="*/ 0 w 215"/>
                <a:gd name="T1" fmla="*/ 0 h 127"/>
                <a:gd name="T2" fmla="*/ 215 w 215"/>
                <a:gd name="T3" fmla="*/ 0 h 127"/>
                <a:gd name="T4" fmla="*/ 215 w 215"/>
                <a:gd name="T5" fmla="*/ 127 h 127"/>
                <a:gd name="T6" fmla="*/ 0 60000 65536"/>
                <a:gd name="T7" fmla="*/ 0 60000 65536"/>
                <a:gd name="T8" fmla="*/ 0 60000 65536"/>
                <a:gd name="T9" fmla="*/ 0 w 215"/>
                <a:gd name="T10" fmla="*/ 0 h 127"/>
                <a:gd name="T11" fmla="*/ 215 w 215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" h="127">
                  <a:moveTo>
                    <a:pt x="0" y="0"/>
                  </a:moveTo>
                  <a:lnTo>
                    <a:pt x="215" y="0"/>
                  </a:lnTo>
                  <a:lnTo>
                    <a:pt x="215" y="127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26" name="Freeform 170"/>
            <p:cNvSpPr>
              <a:spLocks/>
            </p:cNvSpPr>
            <p:nvPr/>
          </p:nvSpPr>
          <p:spPr bwMode="auto">
            <a:xfrm>
              <a:off x="583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0 w 267"/>
                <a:gd name="T5" fmla="*/ 203 h 208"/>
                <a:gd name="T6" fmla="*/ 21 w 267"/>
                <a:gd name="T7" fmla="*/ 203 h 208"/>
                <a:gd name="T8" fmla="*/ 26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1 w 267"/>
                <a:gd name="T15" fmla="*/ 208 h 208"/>
                <a:gd name="T16" fmla="*/ 57 w 267"/>
                <a:gd name="T17" fmla="*/ 208 h 208"/>
                <a:gd name="T18" fmla="*/ 62 w 267"/>
                <a:gd name="T19" fmla="*/ 208 h 208"/>
                <a:gd name="T20" fmla="*/ 62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3 w 267"/>
                <a:gd name="T39" fmla="*/ 208 h 208"/>
                <a:gd name="T40" fmla="*/ 98 w 267"/>
                <a:gd name="T41" fmla="*/ 203 h 208"/>
                <a:gd name="T42" fmla="*/ 98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3 w 267"/>
                <a:gd name="T51" fmla="*/ 198 h 208"/>
                <a:gd name="T52" fmla="*/ 118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44 w 267"/>
                <a:gd name="T59" fmla="*/ 188 h 208"/>
                <a:gd name="T60" fmla="*/ 144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70 w 267"/>
                <a:gd name="T69" fmla="*/ 183 h 208"/>
                <a:gd name="T70" fmla="*/ 175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11 w 267"/>
                <a:gd name="T77" fmla="*/ 178 h 208"/>
                <a:gd name="T78" fmla="*/ 216 w 267"/>
                <a:gd name="T79" fmla="*/ 172 h 208"/>
                <a:gd name="T80" fmla="*/ 221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41 w 267"/>
                <a:gd name="T87" fmla="*/ 157 h 208"/>
                <a:gd name="T88" fmla="*/ 247 w 267"/>
                <a:gd name="T89" fmla="*/ 157 h 208"/>
                <a:gd name="T90" fmla="*/ 247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6 w 267"/>
                <a:gd name="T103" fmla="*/ 15 h 208"/>
                <a:gd name="T104" fmla="*/ 16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0" y="203"/>
                  </a:lnTo>
                  <a:lnTo>
                    <a:pt x="21" y="203"/>
                  </a:lnTo>
                  <a:lnTo>
                    <a:pt x="26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7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3" y="208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70" y="183"/>
                  </a:lnTo>
                  <a:lnTo>
                    <a:pt x="175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11" y="178"/>
                  </a:lnTo>
                  <a:lnTo>
                    <a:pt x="216" y="172"/>
                  </a:lnTo>
                  <a:lnTo>
                    <a:pt x="221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41" y="157"/>
                  </a:lnTo>
                  <a:lnTo>
                    <a:pt x="247" y="157"/>
                  </a:lnTo>
                  <a:lnTo>
                    <a:pt x="247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6" y="15"/>
                  </a:lnTo>
                  <a:lnTo>
                    <a:pt x="16" y="35"/>
                  </a:lnTo>
                  <a:lnTo>
                    <a:pt x="0" y="35"/>
                  </a:lnTo>
                  <a:lnTo>
                    <a:pt x="0" y="198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27" name="Freeform 171"/>
            <p:cNvSpPr>
              <a:spLocks/>
            </p:cNvSpPr>
            <p:nvPr/>
          </p:nvSpPr>
          <p:spPr bwMode="auto">
            <a:xfrm>
              <a:off x="599" y="906"/>
              <a:ext cx="215" cy="122"/>
            </a:xfrm>
            <a:custGeom>
              <a:avLst/>
              <a:gdLst>
                <a:gd name="T0" fmla="*/ 0 w 215"/>
                <a:gd name="T1" fmla="*/ 0 h 122"/>
                <a:gd name="T2" fmla="*/ 215 w 215"/>
                <a:gd name="T3" fmla="*/ 0 h 122"/>
                <a:gd name="T4" fmla="*/ 215 w 215"/>
                <a:gd name="T5" fmla="*/ 122 h 122"/>
                <a:gd name="T6" fmla="*/ 0 60000 65536"/>
                <a:gd name="T7" fmla="*/ 0 60000 65536"/>
                <a:gd name="T8" fmla="*/ 0 60000 65536"/>
                <a:gd name="T9" fmla="*/ 0 w 215"/>
                <a:gd name="T10" fmla="*/ 0 h 122"/>
                <a:gd name="T11" fmla="*/ 215 w 215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" h="122">
                  <a:moveTo>
                    <a:pt x="0" y="0"/>
                  </a:moveTo>
                  <a:lnTo>
                    <a:pt x="215" y="0"/>
                  </a:lnTo>
                  <a:lnTo>
                    <a:pt x="215" y="122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28" name="Freeform 172"/>
            <p:cNvSpPr>
              <a:spLocks/>
            </p:cNvSpPr>
            <p:nvPr/>
          </p:nvSpPr>
          <p:spPr bwMode="auto">
            <a:xfrm>
              <a:off x="619" y="886"/>
              <a:ext cx="211" cy="127"/>
            </a:xfrm>
            <a:custGeom>
              <a:avLst/>
              <a:gdLst>
                <a:gd name="T0" fmla="*/ 0 w 211"/>
                <a:gd name="T1" fmla="*/ 0 h 127"/>
                <a:gd name="T2" fmla="*/ 211 w 211"/>
                <a:gd name="T3" fmla="*/ 0 h 127"/>
                <a:gd name="T4" fmla="*/ 211 w 211"/>
                <a:gd name="T5" fmla="*/ 127 h 127"/>
                <a:gd name="T6" fmla="*/ 0 60000 65536"/>
                <a:gd name="T7" fmla="*/ 0 60000 65536"/>
                <a:gd name="T8" fmla="*/ 0 60000 65536"/>
                <a:gd name="T9" fmla="*/ 0 w 211"/>
                <a:gd name="T10" fmla="*/ 0 h 127"/>
                <a:gd name="T11" fmla="*/ 211 w 211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" h="127">
                  <a:moveTo>
                    <a:pt x="0" y="0"/>
                  </a:moveTo>
                  <a:lnTo>
                    <a:pt x="211" y="0"/>
                  </a:lnTo>
                  <a:lnTo>
                    <a:pt x="211" y="127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29" name="Freeform 173"/>
            <p:cNvSpPr>
              <a:spLocks/>
            </p:cNvSpPr>
            <p:nvPr/>
          </p:nvSpPr>
          <p:spPr bwMode="auto">
            <a:xfrm>
              <a:off x="927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0 w 267"/>
                <a:gd name="T5" fmla="*/ 203 h 208"/>
                <a:gd name="T6" fmla="*/ 21 w 267"/>
                <a:gd name="T7" fmla="*/ 203 h 208"/>
                <a:gd name="T8" fmla="*/ 26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1 w 267"/>
                <a:gd name="T15" fmla="*/ 208 h 208"/>
                <a:gd name="T16" fmla="*/ 56 w 267"/>
                <a:gd name="T17" fmla="*/ 208 h 208"/>
                <a:gd name="T18" fmla="*/ 62 w 267"/>
                <a:gd name="T19" fmla="*/ 208 h 208"/>
                <a:gd name="T20" fmla="*/ 62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2 w 267"/>
                <a:gd name="T39" fmla="*/ 208 h 208"/>
                <a:gd name="T40" fmla="*/ 92 w 267"/>
                <a:gd name="T41" fmla="*/ 203 h 208"/>
                <a:gd name="T42" fmla="*/ 98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3 w 267"/>
                <a:gd name="T51" fmla="*/ 198 h 208"/>
                <a:gd name="T52" fmla="*/ 118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39 w 267"/>
                <a:gd name="T59" fmla="*/ 188 h 208"/>
                <a:gd name="T60" fmla="*/ 144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69 w 267"/>
                <a:gd name="T69" fmla="*/ 183 h 208"/>
                <a:gd name="T70" fmla="*/ 175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05 w 267"/>
                <a:gd name="T77" fmla="*/ 178 h 208"/>
                <a:gd name="T78" fmla="*/ 216 w 267"/>
                <a:gd name="T79" fmla="*/ 172 h 208"/>
                <a:gd name="T80" fmla="*/ 221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36 w 267"/>
                <a:gd name="T87" fmla="*/ 157 h 208"/>
                <a:gd name="T88" fmla="*/ 246 w 267"/>
                <a:gd name="T89" fmla="*/ 157 h 208"/>
                <a:gd name="T90" fmla="*/ 246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5 w 267"/>
                <a:gd name="T103" fmla="*/ 15 h 208"/>
                <a:gd name="T104" fmla="*/ 15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0" y="203"/>
                  </a:lnTo>
                  <a:lnTo>
                    <a:pt x="21" y="203"/>
                  </a:lnTo>
                  <a:lnTo>
                    <a:pt x="26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2" y="208"/>
                  </a:lnTo>
                  <a:lnTo>
                    <a:pt x="92" y="203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39" y="188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75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05" y="178"/>
                  </a:lnTo>
                  <a:lnTo>
                    <a:pt x="216" y="172"/>
                  </a:lnTo>
                  <a:lnTo>
                    <a:pt x="221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36" y="157"/>
                  </a:lnTo>
                  <a:lnTo>
                    <a:pt x="246" y="157"/>
                  </a:lnTo>
                  <a:lnTo>
                    <a:pt x="246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0" y="198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30" name="Freeform 174"/>
            <p:cNvSpPr>
              <a:spLocks/>
            </p:cNvSpPr>
            <p:nvPr/>
          </p:nvSpPr>
          <p:spPr bwMode="auto">
            <a:xfrm>
              <a:off x="942" y="906"/>
              <a:ext cx="216" cy="122"/>
            </a:xfrm>
            <a:custGeom>
              <a:avLst/>
              <a:gdLst>
                <a:gd name="T0" fmla="*/ 0 w 216"/>
                <a:gd name="T1" fmla="*/ 0 h 122"/>
                <a:gd name="T2" fmla="*/ 216 w 216"/>
                <a:gd name="T3" fmla="*/ 0 h 122"/>
                <a:gd name="T4" fmla="*/ 216 w 216"/>
                <a:gd name="T5" fmla="*/ 122 h 122"/>
                <a:gd name="T6" fmla="*/ 0 60000 65536"/>
                <a:gd name="T7" fmla="*/ 0 60000 65536"/>
                <a:gd name="T8" fmla="*/ 0 60000 65536"/>
                <a:gd name="T9" fmla="*/ 0 w 216"/>
                <a:gd name="T10" fmla="*/ 0 h 122"/>
                <a:gd name="T11" fmla="*/ 216 w 216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22">
                  <a:moveTo>
                    <a:pt x="0" y="0"/>
                  </a:moveTo>
                  <a:lnTo>
                    <a:pt x="216" y="0"/>
                  </a:lnTo>
                  <a:lnTo>
                    <a:pt x="216" y="122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31" name="Freeform 175"/>
            <p:cNvSpPr>
              <a:spLocks/>
            </p:cNvSpPr>
            <p:nvPr/>
          </p:nvSpPr>
          <p:spPr bwMode="auto">
            <a:xfrm>
              <a:off x="963" y="886"/>
              <a:ext cx="210" cy="127"/>
            </a:xfrm>
            <a:custGeom>
              <a:avLst/>
              <a:gdLst>
                <a:gd name="T0" fmla="*/ 0 w 210"/>
                <a:gd name="T1" fmla="*/ 0 h 127"/>
                <a:gd name="T2" fmla="*/ 210 w 210"/>
                <a:gd name="T3" fmla="*/ 0 h 127"/>
                <a:gd name="T4" fmla="*/ 210 w 210"/>
                <a:gd name="T5" fmla="*/ 127 h 127"/>
                <a:gd name="T6" fmla="*/ 0 60000 65536"/>
                <a:gd name="T7" fmla="*/ 0 60000 65536"/>
                <a:gd name="T8" fmla="*/ 0 60000 65536"/>
                <a:gd name="T9" fmla="*/ 0 w 210"/>
                <a:gd name="T10" fmla="*/ 0 h 127"/>
                <a:gd name="T11" fmla="*/ 210 w 210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27">
                  <a:moveTo>
                    <a:pt x="0" y="0"/>
                  </a:moveTo>
                  <a:lnTo>
                    <a:pt x="210" y="0"/>
                  </a:lnTo>
                  <a:lnTo>
                    <a:pt x="210" y="127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32" name="Freeform 176"/>
            <p:cNvSpPr>
              <a:spLocks/>
            </p:cNvSpPr>
            <p:nvPr/>
          </p:nvSpPr>
          <p:spPr bwMode="auto">
            <a:xfrm>
              <a:off x="1312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5 w 267"/>
                <a:gd name="T5" fmla="*/ 203 h 208"/>
                <a:gd name="T6" fmla="*/ 21 w 267"/>
                <a:gd name="T7" fmla="*/ 203 h 208"/>
                <a:gd name="T8" fmla="*/ 31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6 w 267"/>
                <a:gd name="T15" fmla="*/ 208 h 208"/>
                <a:gd name="T16" fmla="*/ 56 w 267"/>
                <a:gd name="T17" fmla="*/ 208 h 208"/>
                <a:gd name="T18" fmla="*/ 62 w 267"/>
                <a:gd name="T19" fmla="*/ 208 h 208"/>
                <a:gd name="T20" fmla="*/ 67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2 w 267"/>
                <a:gd name="T39" fmla="*/ 208 h 208"/>
                <a:gd name="T40" fmla="*/ 98 w 267"/>
                <a:gd name="T41" fmla="*/ 203 h 208"/>
                <a:gd name="T42" fmla="*/ 103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8 w 267"/>
                <a:gd name="T51" fmla="*/ 198 h 208"/>
                <a:gd name="T52" fmla="*/ 123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44 w 267"/>
                <a:gd name="T59" fmla="*/ 188 h 208"/>
                <a:gd name="T60" fmla="*/ 149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69 w 267"/>
                <a:gd name="T69" fmla="*/ 183 h 208"/>
                <a:gd name="T70" fmla="*/ 180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10 w 267"/>
                <a:gd name="T77" fmla="*/ 178 h 208"/>
                <a:gd name="T78" fmla="*/ 216 w 267"/>
                <a:gd name="T79" fmla="*/ 172 h 208"/>
                <a:gd name="T80" fmla="*/ 226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41 w 267"/>
                <a:gd name="T87" fmla="*/ 157 h 208"/>
                <a:gd name="T88" fmla="*/ 251 w 267"/>
                <a:gd name="T89" fmla="*/ 157 h 208"/>
                <a:gd name="T90" fmla="*/ 251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5 w 267"/>
                <a:gd name="T103" fmla="*/ 15 h 208"/>
                <a:gd name="T104" fmla="*/ 15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5" y="203"/>
                  </a:lnTo>
                  <a:lnTo>
                    <a:pt x="21" y="203"/>
                  </a:lnTo>
                  <a:lnTo>
                    <a:pt x="31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6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2" y="208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3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44" y="188"/>
                  </a:lnTo>
                  <a:lnTo>
                    <a:pt x="149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80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10" y="178"/>
                  </a:lnTo>
                  <a:lnTo>
                    <a:pt x="216" y="172"/>
                  </a:lnTo>
                  <a:lnTo>
                    <a:pt x="226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41" y="157"/>
                  </a:lnTo>
                  <a:lnTo>
                    <a:pt x="251" y="157"/>
                  </a:lnTo>
                  <a:lnTo>
                    <a:pt x="251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0" y="198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33" name="Freeform 177"/>
            <p:cNvSpPr>
              <a:spLocks/>
            </p:cNvSpPr>
            <p:nvPr/>
          </p:nvSpPr>
          <p:spPr bwMode="auto">
            <a:xfrm>
              <a:off x="1327" y="906"/>
              <a:ext cx="216" cy="122"/>
            </a:xfrm>
            <a:custGeom>
              <a:avLst/>
              <a:gdLst>
                <a:gd name="T0" fmla="*/ 0 w 216"/>
                <a:gd name="T1" fmla="*/ 0 h 122"/>
                <a:gd name="T2" fmla="*/ 216 w 216"/>
                <a:gd name="T3" fmla="*/ 0 h 122"/>
                <a:gd name="T4" fmla="*/ 216 w 216"/>
                <a:gd name="T5" fmla="*/ 122 h 122"/>
                <a:gd name="T6" fmla="*/ 0 60000 65536"/>
                <a:gd name="T7" fmla="*/ 0 60000 65536"/>
                <a:gd name="T8" fmla="*/ 0 60000 65536"/>
                <a:gd name="T9" fmla="*/ 0 w 216"/>
                <a:gd name="T10" fmla="*/ 0 h 122"/>
                <a:gd name="T11" fmla="*/ 216 w 216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22">
                  <a:moveTo>
                    <a:pt x="0" y="0"/>
                  </a:moveTo>
                  <a:lnTo>
                    <a:pt x="216" y="0"/>
                  </a:lnTo>
                  <a:lnTo>
                    <a:pt x="216" y="122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34" name="Freeform 178"/>
            <p:cNvSpPr>
              <a:spLocks/>
            </p:cNvSpPr>
            <p:nvPr/>
          </p:nvSpPr>
          <p:spPr bwMode="auto">
            <a:xfrm>
              <a:off x="1348" y="886"/>
              <a:ext cx="215" cy="127"/>
            </a:xfrm>
            <a:custGeom>
              <a:avLst/>
              <a:gdLst>
                <a:gd name="T0" fmla="*/ 0 w 215"/>
                <a:gd name="T1" fmla="*/ 0 h 127"/>
                <a:gd name="T2" fmla="*/ 215 w 215"/>
                <a:gd name="T3" fmla="*/ 0 h 127"/>
                <a:gd name="T4" fmla="*/ 215 w 215"/>
                <a:gd name="T5" fmla="*/ 127 h 127"/>
                <a:gd name="T6" fmla="*/ 0 60000 65536"/>
                <a:gd name="T7" fmla="*/ 0 60000 65536"/>
                <a:gd name="T8" fmla="*/ 0 60000 65536"/>
                <a:gd name="T9" fmla="*/ 0 w 215"/>
                <a:gd name="T10" fmla="*/ 0 h 127"/>
                <a:gd name="T11" fmla="*/ 215 w 215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" h="127">
                  <a:moveTo>
                    <a:pt x="0" y="0"/>
                  </a:moveTo>
                  <a:lnTo>
                    <a:pt x="215" y="0"/>
                  </a:lnTo>
                  <a:lnTo>
                    <a:pt x="215" y="127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35" name="Freeform 179"/>
            <p:cNvSpPr>
              <a:spLocks/>
            </p:cNvSpPr>
            <p:nvPr/>
          </p:nvSpPr>
          <p:spPr bwMode="auto">
            <a:xfrm>
              <a:off x="583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0 w 267"/>
                <a:gd name="T5" fmla="*/ 203 h 208"/>
                <a:gd name="T6" fmla="*/ 21 w 267"/>
                <a:gd name="T7" fmla="*/ 203 h 208"/>
                <a:gd name="T8" fmla="*/ 26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1 w 267"/>
                <a:gd name="T15" fmla="*/ 208 h 208"/>
                <a:gd name="T16" fmla="*/ 57 w 267"/>
                <a:gd name="T17" fmla="*/ 208 h 208"/>
                <a:gd name="T18" fmla="*/ 62 w 267"/>
                <a:gd name="T19" fmla="*/ 208 h 208"/>
                <a:gd name="T20" fmla="*/ 62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3 w 267"/>
                <a:gd name="T39" fmla="*/ 208 h 208"/>
                <a:gd name="T40" fmla="*/ 98 w 267"/>
                <a:gd name="T41" fmla="*/ 203 h 208"/>
                <a:gd name="T42" fmla="*/ 98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3 w 267"/>
                <a:gd name="T51" fmla="*/ 198 h 208"/>
                <a:gd name="T52" fmla="*/ 118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44 w 267"/>
                <a:gd name="T59" fmla="*/ 188 h 208"/>
                <a:gd name="T60" fmla="*/ 144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70 w 267"/>
                <a:gd name="T69" fmla="*/ 183 h 208"/>
                <a:gd name="T70" fmla="*/ 175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11 w 267"/>
                <a:gd name="T77" fmla="*/ 178 h 208"/>
                <a:gd name="T78" fmla="*/ 216 w 267"/>
                <a:gd name="T79" fmla="*/ 172 h 208"/>
                <a:gd name="T80" fmla="*/ 221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41 w 267"/>
                <a:gd name="T87" fmla="*/ 157 h 208"/>
                <a:gd name="T88" fmla="*/ 247 w 267"/>
                <a:gd name="T89" fmla="*/ 157 h 208"/>
                <a:gd name="T90" fmla="*/ 247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6 w 267"/>
                <a:gd name="T103" fmla="*/ 15 h 208"/>
                <a:gd name="T104" fmla="*/ 16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0" y="203"/>
                  </a:lnTo>
                  <a:lnTo>
                    <a:pt x="21" y="203"/>
                  </a:lnTo>
                  <a:lnTo>
                    <a:pt x="26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7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3" y="208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70" y="183"/>
                  </a:lnTo>
                  <a:lnTo>
                    <a:pt x="175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11" y="178"/>
                  </a:lnTo>
                  <a:lnTo>
                    <a:pt x="216" y="172"/>
                  </a:lnTo>
                  <a:lnTo>
                    <a:pt x="221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41" y="157"/>
                  </a:lnTo>
                  <a:lnTo>
                    <a:pt x="247" y="157"/>
                  </a:lnTo>
                  <a:lnTo>
                    <a:pt x="247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6" y="15"/>
                  </a:lnTo>
                  <a:lnTo>
                    <a:pt x="16" y="35"/>
                  </a:lnTo>
                  <a:lnTo>
                    <a:pt x="0" y="35"/>
                  </a:lnTo>
                  <a:lnTo>
                    <a:pt x="0" y="198"/>
                  </a:lnTo>
                  <a:close/>
                </a:path>
              </a:pathLst>
            </a:custGeom>
            <a:grpFill/>
            <a:ln w="9525">
              <a:solidFill>
                <a:srgbClr val="00005B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36" name="Freeform 180"/>
            <p:cNvSpPr>
              <a:spLocks/>
            </p:cNvSpPr>
            <p:nvPr/>
          </p:nvSpPr>
          <p:spPr bwMode="auto">
            <a:xfrm>
              <a:off x="583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0 w 267"/>
                <a:gd name="T5" fmla="*/ 203 h 208"/>
                <a:gd name="T6" fmla="*/ 21 w 267"/>
                <a:gd name="T7" fmla="*/ 203 h 208"/>
                <a:gd name="T8" fmla="*/ 26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1 w 267"/>
                <a:gd name="T15" fmla="*/ 208 h 208"/>
                <a:gd name="T16" fmla="*/ 57 w 267"/>
                <a:gd name="T17" fmla="*/ 208 h 208"/>
                <a:gd name="T18" fmla="*/ 62 w 267"/>
                <a:gd name="T19" fmla="*/ 208 h 208"/>
                <a:gd name="T20" fmla="*/ 62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3 w 267"/>
                <a:gd name="T39" fmla="*/ 208 h 208"/>
                <a:gd name="T40" fmla="*/ 98 w 267"/>
                <a:gd name="T41" fmla="*/ 203 h 208"/>
                <a:gd name="T42" fmla="*/ 98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3 w 267"/>
                <a:gd name="T51" fmla="*/ 198 h 208"/>
                <a:gd name="T52" fmla="*/ 118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44 w 267"/>
                <a:gd name="T59" fmla="*/ 188 h 208"/>
                <a:gd name="T60" fmla="*/ 144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70 w 267"/>
                <a:gd name="T69" fmla="*/ 183 h 208"/>
                <a:gd name="T70" fmla="*/ 175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11 w 267"/>
                <a:gd name="T77" fmla="*/ 178 h 208"/>
                <a:gd name="T78" fmla="*/ 216 w 267"/>
                <a:gd name="T79" fmla="*/ 172 h 208"/>
                <a:gd name="T80" fmla="*/ 221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41 w 267"/>
                <a:gd name="T87" fmla="*/ 157 h 208"/>
                <a:gd name="T88" fmla="*/ 247 w 267"/>
                <a:gd name="T89" fmla="*/ 157 h 208"/>
                <a:gd name="T90" fmla="*/ 247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6 w 267"/>
                <a:gd name="T103" fmla="*/ 15 h 208"/>
                <a:gd name="T104" fmla="*/ 16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0" y="203"/>
                  </a:lnTo>
                  <a:lnTo>
                    <a:pt x="21" y="203"/>
                  </a:lnTo>
                  <a:lnTo>
                    <a:pt x="26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7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3" y="208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70" y="183"/>
                  </a:lnTo>
                  <a:lnTo>
                    <a:pt x="175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11" y="178"/>
                  </a:lnTo>
                  <a:lnTo>
                    <a:pt x="216" y="172"/>
                  </a:lnTo>
                  <a:lnTo>
                    <a:pt x="221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41" y="157"/>
                  </a:lnTo>
                  <a:lnTo>
                    <a:pt x="247" y="157"/>
                  </a:lnTo>
                  <a:lnTo>
                    <a:pt x="247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6" y="15"/>
                  </a:lnTo>
                  <a:lnTo>
                    <a:pt x="16" y="35"/>
                  </a:lnTo>
                  <a:lnTo>
                    <a:pt x="0" y="35"/>
                  </a:lnTo>
                  <a:lnTo>
                    <a:pt x="0" y="198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37" name="Freeform 181"/>
            <p:cNvSpPr>
              <a:spLocks/>
            </p:cNvSpPr>
            <p:nvPr/>
          </p:nvSpPr>
          <p:spPr bwMode="auto">
            <a:xfrm>
              <a:off x="599" y="906"/>
              <a:ext cx="215" cy="122"/>
            </a:xfrm>
            <a:custGeom>
              <a:avLst/>
              <a:gdLst>
                <a:gd name="T0" fmla="*/ 0 w 215"/>
                <a:gd name="T1" fmla="*/ 0 h 122"/>
                <a:gd name="T2" fmla="*/ 215 w 215"/>
                <a:gd name="T3" fmla="*/ 0 h 122"/>
                <a:gd name="T4" fmla="*/ 215 w 215"/>
                <a:gd name="T5" fmla="*/ 122 h 122"/>
                <a:gd name="T6" fmla="*/ 0 60000 65536"/>
                <a:gd name="T7" fmla="*/ 0 60000 65536"/>
                <a:gd name="T8" fmla="*/ 0 60000 65536"/>
                <a:gd name="T9" fmla="*/ 0 w 215"/>
                <a:gd name="T10" fmla="*/ 0 h 122"/>
                <a:gd name="T11" fmla="*/ 215 w 215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" h="122">
                  <a:moveTo>
                    <a:pt x="0" y="0"/>
                  </a:moveTo>
                  <a:lnTo>
                    <a:pt x="215" y="0"/>
                  </a:lnTo>
                  <a:lnTo>
                    <a:pt x="215" y="122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38" name="Freeform 182"/>
            <p:cNvSpPr>
              <a:spLocks/>
            </p:cNvSpPr>
            <p:nvPr/>
          </p:nvSpPr>
          <p:spPr bwMode="auto">
            <a:xfrm>
              <a:off x="619" y="886"/>
              <a:ext cx="211" cy="127"/>
            </a:xfrm>
            <a:custGeom>
              <a:avLst/>
              <a:gdLst>
                <a:gd name="T0" fmla="*/ 0 w 211"/>
                <a:gd name="T1" fmla="*/ 0 h 127"/>
                <a:gd name="T2" fmla="*/ 211 w 211"/>
                <a:gd name="T3" fmla="*/ 0 h 127"/>
                <a:gd name="T4" fmla="*/ 211 w 211"/>
                <a:gd name="T5" fmla="*/ 127 h 127"/>
                <a:gd name="T6" fmla="*/ 0 60000 65536"/>
                <a:gd name="T7" fmla="*/ 0 60000 65536"/>
                <a:gd name="T8" fmla="*/ 0 60000 65536"/>
                <a:gd name="T9" fmla="*/ 0 w 211"/>
                <a:gd name="T10" fmla="*/ 0 h 127"/>
                <a:gd name="T11" fmla="*/ 211 w 211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" h="127">
                  <a:moveTo>
                    <a:pt x="0" y="0"/>
                  </a:moveTo>
                  <a:lnTo>
                    <a:pt x="211" y="0"/>
                  </a:lnTo>
                  <a:lnTo>
                    <a:pt x="211" y="127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39" name="Freeform 183"/>
            <p:cNvSpPr>
              <a:spLocks/>
            </p:cNvSpPr>
            <p:nvPr/>
          </p:nvSpPr>
          <p:spPr bwMode="auto">
            <a:xfrm>
              <a:off x="927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0 w 267"/>
                <a:gd name="T5" fmla="*/ 203 h 208"/>
                <a:gd name="T6" fmla="*/ 21 w 267"/>
                <a:gd name="T7" fmla="*/ 203 h 208"/>
                <a:gd name="T8" fmla="*/ 26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1 w 267"/>
                <a:gd name="T15" fmla="*/ 208 h 208"/>
                <a:gd name="T16" fmla="*/ 56 w 267"/>
                <a:gd name="T17" fmla="*/ 208 h 208"/>
                <a:gd name="T18" fmla="*/ 62 w 267"/>
                <a:gd name="T19" fmla="*/ 208 h 208"/>
                <a:gd name="T20" fmla="*/ 62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2 w 267"/>
                <a:gd name="T39" fmla="*/ 208 h 208"/>
                <a:gd name="T40" fmla="*/ 92 w 267"/>
                <a:gd name="T41" fmla="*/ 203 h 208"/>
                <a:gd name="T42" fmla="*/ 98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3 w 267"/>
                <a:gd name="T51" fmla="*/ 198 h 208"/>
                <a:gd name="T52" fmla="*/ 118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39 w 267"/>
                <a:gd name="T59" fmla="*/ 188 h 208"/>
                <a:gd name="T60" fmla="*/ 144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69 w 267"/>
                <a:gd name="T69" fmla="*/ 183 h 208"/>
                <a:gd name="T70" fmla="*/ 175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05 w 267"/>
                <a:gd name="T77" fmla="*/ 178 h 208"/>
                <a:gd name="T78" fmla="*/ 216 w 267"/>
                <a:gd name="T79" fmla="*/ 172 h 208"/>
                <a:gd name="T80" fmla="*/ 221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36 w 267"/>
                <a:gd name="T87" fmla="*/ 157 h 208"/>
                <a:gd name="T88" fmla="*/ 246 w 267"/>
                <a:gd name="T89" fmla="*/ 157 h 208"/>
                <a:gd name="T90" fmla="*/ 246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5 w 267"/>
                <a:gd name="T103" fmla="*/ 15 h 208"/>
                <a:gd name="T104" fmla="*/ 15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0" y="203"/>
                  </a:lnTo>
                  <a:lnTo>
                    <a:pt x="21" y="203"/>
                  </a:lnTo>
                  <a:lnTo>
                    <a:pt x="26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2" y="208"/>
                  </a:lnTo>
                  <a:lnTo>
                    <a:pt x="92" y="203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39" y="188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75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05" y="178"/>
                  </a:lnTo>
                  <a:lnTo>
                    <a:pt x="216" y="172"/>
                  </a:lnTo>
                  <a:lnTo>
                    <a:pt x="221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36" y="157"/>
                  </a:lnTo>
                  <a:lnTo>
                    <a:pt x="246" y="157"/>
                  </a:lnTo>
                  <a:lnTo>
                    <a:pt x="246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0" y="19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40" name="Freeform 184"/>
            <p:cNvSpPr>
              <a:spLocks/>
            </p:cNvSpPr>
            <p:nvPr/>
          </p:nvSpPr>
          <p:spPr bwMode="auto">
            <a:xfrm>
              <a:off x="927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0 w 267"/>
                <a:gd name="T5" fmla="*/ 203 h 208"/>
                <a:gd name="T6" fmla="*/ 21 w 267"/>
                <a:gd name="T7" fmla="*/ 203 h 208"/>
                <a:gd name="T8" fmla="*/ 26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1 w 267"/>
                <a:gd name="T15" fmla="*/ 208 h 208"/>
                <a:gd name="T16" fmla="*/ 56 w 267"/>
                <a:gd name="T17" fmla="*/ 208 h 208"/>
                <a:gd name="T18" fmla="*/ 62 w 267"/>
                <a:gd name="T19" fmla="*/ 208 h 208"/>
                <a:gd name="T20" fmla="*/ 62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2 w 267"/>
                <a:gd name="T39" fmla="*/ 208 h 208"/>
                <a:gd name="T40" fmla="*/ 92 w 267"/>
                <a:gd name="T41" fmla="*/ 203 h 208"/>
                <a:gd name="T42" fmla="*/ 98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3 w 267"/>
                <a:gd name="T51" fmla="*/ 198 h 208"/>
                <a:gd name="T52" fmla="*/ 118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39 w 267"/>
                <a:gd name="T59" fmla="*/ 188 h 208"/>
                <a:gd name="T60" fmla="*/ 144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69 w 267"/>
                <a:gd name="T69" fmla="*/ 183 h 208"/>
                <a:gd name="T70" fmla="*/ 175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05 w 267"/>
                <a:gd name="T77" fmla="*/ 178 h 208"/>
                <a:gd name="T78" fmla="*/ 216 w 267"/>
                <a:gd name="T79" fmla="*/ 172 h 208"/>
                <a:gd name="T80" fmla="*/ 221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36 w 267"/>
                <a:gd name="T87" fmla="*/ 157 h 208"/>
                <a:gd name="T88" fmla="*/ 246 w 267"/>
                <a:gd name="T89" fmla="*/ 157 h 208"/>
                <a:gd name="T90" fmla="*/ 246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5 w 267"/>
                <a:gd name="T103" fmla="*/ 15 h 208"/>
                <a:gd name="T104" fmla="*/ 15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0" y="203"/>
                  </a:lnTo>
                  <a:lnTo>
                    <a:pt x="21" y="203"/>
                  </a:lnTo>
                  <a:lnTo>
                    <a:pt x="26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2" y="208"/>
                  </a:lnTo>
                  <a:lnTo>
                    <a:pt x="92" y="203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39" y="188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75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05" y="178"/>
                  </a:lnTo>
                  <a:lnTo>
                    <a:pt x="216" y="172"/>
                  </a:lnTo>
                  <a:lnTo>
                    <a:pt x="221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36" y="157"/>
                  </a:lnTo>
                  <a:lnTo>
                    <a:pt x="246" y="157"/>
                  </a:lnTo>
                  <a:lnTo>
                    <a:pt x="246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0" y="198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41" name="Freeform 185"/>
            <p:cNvSpPr>
              <a:spLocks/>
            </p:cNvSpPr>
            <p:nvPr/>
          </p:nvSpPr>
          <p:spPr bwMode="auto">
            <a:xfrm>
              <a:off x="942" y="906"/>
              <a:ext cx="216" cy="122"/>
            </a:xfrm>
            <a:custGeom>
              <a:avLst/>
              <a:gdLst>
                <a:gd name="T0" fmla="*/ 0 w 216"/>
                <a:gd name="T1" fmla="*/ 0 h 122"/>
                <a:gd name="T2" fmla="*/ 216 w 216"/>
                <a:gd name="T3" fmla="*/ 0 h 122"/>
                <a:gd name="T4" fmla="*/ 216 w 216"/>
                <a:gd name="T5" fmla="*/ 122 h 122"/>
                <a:gd name="T6" fmla="*/ 0 60000 65536"/>
                <a:gd name="T7" fmla="*/ 0 60000 65536"/>
                <a:gd name="T8" fmla="*/ 0 60000 65536"/>
                <a:gd name="T9" fmla="*/ 0 w 216"/>
                <a:gd name="T10" fmla="*/ 0 h 122"/>
                <a:gd name="T11" fmla="*/ 216 w 216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22">
                  <a:moveTo>
                    <a:pt x="0" y="0"/>
                  </a:moveTo>
                  <a:lnTo>
                    <a:pt x="216" y="0"/>
                  </a:lnTo>
                  <a:lnTo>
                    <a:pt x="216" y="122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42" name="Freeform 186"/>
            <p:cNvSpPr>
              <a:spLocks/>
            </p:cNvSpPr>
            <p:nvPr/>
          </p:nvSpPr>
          <p:spPr bwMode="auto">
            <a:xfrm>
              <a:off x="963" y="886"/>
              <a:ext cx="210" cy="127"/>
            </a:xfrm>
            <a:custGeom>
              <a:avLst/>
              <a:gdLst>
                <a:gd name="T0" fmla="*/ 0 w 210"/>
                <a:gd name="T1" fmla="*/ 0 h 127"/>
                <a:gd name="T2" fmla="*/ 210 w 210"/>
                <a:gd name="T3" fmla="*/ 0 h 127"/>
                <a:gd name="T4" fmla="*/ 210 w 210"/>
                <a:gd name="T5" fmla="*/ 127 h 127"/>
                <a:gd name="T6" fmla="*/ 0 60000 65536"/>
                <a:gd name="T7" fmla="*/ 0 60000 65536"/>
                <a:gd name="T8" fmla="*/ 0 60000 65536"/>
                <a:gd name="T9" fmla="*/ 0 w 210"/>
                <a:gd name="T10" fmla="*/ 0 h 127"/>
                <a:gd name="T11" fmla="*/ 210 w 210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27">
                  <a:moveTo>
                    <a:pt x="0" y="0"/>
                  </a:moveTo>
                  <a:lnTo>
                    <a:pt x="210" y="0"/>
                  </a:lnTo>
                  <a:lnTo>
                    <a:pt x="210" y="127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43" name="Freeform 187"/>
            <p:cNvSpPr>
              <a:spLocks/>
            </p:cNvSpPr>
            <p:nvPr/>
          </p:nvSpPr>
          <p:spPr bwMode="auto">
            <a:xfrm>
              <a:off x="1312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5 w 267"/>
                <a:gd name="T5" fmla="*/ 203 h 208"/>
                <a:gd name="T6" fmla="*/ 21 w 267"/>
                <a:gd name="T7" fmla="*/ 203 h 208"/>
                <a:gd name="T8" fmla="*/ 31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6 w 267"/>
                <a:gd name="T15" fmla="*/ 208 h 208"/>
                <a:gd name="T16" fmla="*/ 56 w 267"/>
                <a:gd name="T17" fmla="*/ 208 h 208"/>
                <a:gd name="T18" fmla="*/ 62 w 267"/>
                <a:gd name="T19" fmla="*/ 208 h 208"/>
                <a:gd name="T20" fmla="*/ 67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2 w 267"/>
                <a:gd name="T39" fmla="*/ 208 h 208"/>
                <a:gd name="T40" fmla="*/ 98 w 267"/>
                <a:gd name="T41" fmla="*/ 203 h 208"/>
                <a:gd name="T42" fmla="*/ 103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8 w 267"/>
                <a:gd name="T51" fmla="*/ 198 h 208"/>
                <a:gd name="T52" fmla="*/ 123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44 w 267"/>
                <a:gd name="T59" fmla="*/ 188 h 208"/>
                <a:gd name="T60" fmla="*/ 149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69 w 267"/>
                <a:gd name="T69" fmla="*/ 183 h 208"/>
                <a:gd name="T70" fmla="*/ 180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10 w 267"/>
                <a:gd name="T77" fmla="*/ 178 h 208"/>
                <a:gd name="T78" fmla="*/ 216 w 267"/>
                <a:gd name="T79" fmla="*/ 172 h 208"/>
                <a:gd name="T80" fmla="*/ 226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41 w 267"/>
                <a:gd name="T87" fmla="*/ 157 h 208"/>
                <a:gd name="T88" fmla="*/ 251 w 267"/>
                <a:gd name="T89" fmla="*/ 157 h 208"/>
                <a:gd name="T90" fmla="*/ 251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5 w 267"/>
                <a:gd name="T103" fmla="*/ 15 h 208"/>
                <a:gd name="T104" fmla="*/ 15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5" y="203"/>
                  </a:lnTo>
                  <a:lnTo>
                    <a:pt x="21" y="203"/>
                  </a:lnTo>
                  <a:lnTo>
                    <a:pt x="31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6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2" y="208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3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44" y="188"/>
                  </a:lnTo>
                  <a:lnTo>
                    <a:pt x="149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80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10" y="178"/>
                  </a:lnTo>
                  <a:lnTo>
                    <a:pt x="216" y="172"/>
                  </a:lnTo>
                  <a:lnTo>
                    <a:pt x="226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41" y="157"/>
                  </a:lnTo>
                  <a:lnTo>
                    <a:pt x="251" y="157"/>
                  </a:lnTo>
                  <a:lnTo>
                    <a:pt x="251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0" y="19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44" name="Freeform 188"/>
            <p:cNvSpPr>
              <a:spLocks/>
            </p:cNvSpPr>
            <p:nvPr/>
          </p:nvSpPr>
          <p:spPr bwMode="auto">
            <a:xfrm>
              <a:off x="1312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5 w 267"/>
                <a:gd name="T5" fmla="*/ 203 h 208"/>
                <a:gd name="T6" fmla="*/ 21 w 267"/>
                <a:gd name="T7" fmla="*/ 203 h 208"/>
                <a:gd name="T8" fmla="*/ 31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6 w 267"/>
                <a:gd name="T15" fmla="*/ 208 h 208"/>
                <a:gd name="T16" fmla="*/ 56 w 267"/>
                <a:gd name="T17" fmla="*/ 208 h 208"/>
                <a:gd name="T18" fmla="*/ 62 w 267"/>
                <a:gd name="T19" fmla="*/ 208 h 208"/>
                <a:gd name="T20" fmla="*/ 67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2 w 267"/>
                <a:gd name="T39" fmla="*/ 208 h 208"/>
                <a:gd name="T40" fmla="*/ 98 w 267"/>
                <a:gd name="T41" fmla="*/ 203 h 208"/>
                <a:gd name="T42" fmla="*/ 103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8 w 267"/>
                <a:gd name="T51" fmla="*/ 198 h 208"/>
                <a:gd name="T52" fmla="*/ 123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44 w 267"/>
                <a:gd name="T59" fmla="*/ 188 h 208"/>
                <a:gd name="T60" fmla="*/ 149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69 w 267"/>
                <a:gd name="T69" fmla="*/ 183 h 208"/>
                <a:gd name="T70" fmla="*/ 180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10 w 267"/>
                <a:gd name="T77" fmla="*/ 178 h 208"/>
                <a:gd name="T78" fmla="*/ 216 w 267"/>
                <a:gd name="T79" fmla="*/ 172 h 208"/>
                <a:gd name="T80" fmla="*/ 226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41 w 267"/>
                <a:gd name="T87" fmla="*/ 157 h 208"/>
                <a:gd name="T88" fmla="*/ 251 w 267"/>
                <a:gd name="T89" fmla="*/ 157 h 208"/>
                <a:gd name="T90" fmla="*/ 251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5 w 267"/>
                <a:gd name="T103" fmla="*/ 15 h 208"/>
                <a:gd name="T104" fmla="*/ 15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5" y="203"/>
                  </a:lnTo>
                  <a:lnTo>
                    <a:pt x="21" y="203"/>
                  </a:lnTo>
                  <a:lnTo>
                    <a:pt x="31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6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2" y="208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3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44" y="188"/>
                  </a:lnTo>
                  <a:lnTo>
                    <a:pt x="149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80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10" y="178"/>
                  </a:lnTo>
                  <a:lnTo>
                    <a:pt x="216" y="172"/>
                  </a:lnTo>
                  <a:lnTo>
                    <a:pt x="226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41" y="157"/>
                  </a:lnTo>
                  <a:lnTo>
                    <a:pt x="251" y="157"/>
                  </a:lnTo>
                  <a:lnTo>
                    <a:pt x="251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0" y="198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45" name="Freeform 189"/>
            <p:cNvSpPr>
              <a:spLocks/>
            </p:cNvSpPr>
            <p:nvPr/>
          </p:nvSpPr>
          <p:spPr bwMode="auto">
            <a:xfrm>
              <a:off x="1327" y="906"/>
              <a:ext cx="216" cy="122"/>
            </a:xfrm>
            <a:custGeom>
              <a:avLst/>
              <a:gdLst>
                <a:gd name="T0" fmla="*/ 0 w 216"/>
                <a:gd name="T1" fmla="*/ 0 h 122"/>
                <a:gd name="T2" fmla="*/ 216 w 216"/>
                <a:gd name="T3" fmla="*/ 0 h 122"/>
                <a:gd name="T4" fmla="*/ 216 w 216"/>
                <a:gd name="T5" fmla="*/ 122 h 122"/>
                <a:gd name="T6" fmla="*/ 0 60000 65536"/>
                <a:gd name="T7" fmla="*/ 0 60000 65536"/>
                <a:gd name="T8" fmla="*/ 0 60000 65536"/>
                <a:gd name="T9" fmla="*/ 0 w 216"/>
                <a:gd name="T10" fmla="*/ 0 h 122"/>
                <a:gd name="T11" fmla="*/ 216 w 216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22">
                  <a:moveTo>
                    <a:pt x="0" y="0"/>
                  </a:moveTo>
                  <a:lnTo>
                    <a:pt x="216" y="0"/>
                  </a:lnTo>
                  <a:lnTo>
                    <a:pt x="216" y="122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46" name="Freeform 190"/>
            <p:cNvSpPr>
              <a:spLocks/>
            </p:cNvSpPr>
            <p:nvPr/>
          </p:nvSpPr>
          <p:spPr bwMode="auto">
            <a:xfrm>
              <a:off x="1348" y="886"/>
              <a:ext cx="215" cy="127"/>
            </a:xfrm>
            <a:custGeom>
              <a:avLst/>
              <a:gdLst>
                <a:gd name="T0" fmla="*/ 0 w 215"/>
                <a:gd name="T1" fmla="*/ 0 h 127"/>
                <a:gd name="T2" fmla="*/ 215 w 215"/>
                <a:gd name="T3" fmla="*/ 0 h 127"/>
                <a:gd name="T4" fmla="*/ 215 w 215"/>
                <a:gd name="T5" fmla="*/ 127 h 127"/>
                <a:gd name="T6" fmla="*/ 0 60000 65536"/>
                <a:gd name="T7" fmla="*/ 0 60000 65536"/>
                <a:gd name="T8" fmla="*/ 0 60000 65536"/>
                <a:gd name="T9" fmla="*/ 0 w 215"/>
                <a:gd name="T10" fmla="*/ 0 h 127"/>
                <a:gd name="T11" fmla="*/ 215 w 215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" h="127">
                  <a:moveTo>
                    <a:pt x="0" y="0"/>
                  </a:moveTo>
                  <a:lnTo>
                    <a:pt x="215" y="0"/>
                  </a:lnTo>
                  <a:lnTo>
                    <a:pt x="215" y="127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47" name="Freeform 191"/>
            <p:cNvSpPr>
              <a:spLocks/>
            </p:cNvSpPr>
            <p:nvPr/>
          </p:nvSpPr>
          <p:spPr bwMode="auto">
            <a:xfrm>
              <a:off x="583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0 w 267"/>
                <a:gd name="T5" fmla="*/ 203 h 208"/>
                <a:gd name="T6" fmla="*/ 21 w 267"/>
                <a:gd name="T7" fmla="*/ 203 h 208"/>
                <a:gd name="T8" fmla="*/ 26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1 w 267"/>
                <a:gd name="T15" fmla="*/ 208 h 208"/>
                <a:gd name="T16" fmla="*/ 57 w 267"/>
                <a:gd name="T17" fmla="*/ 208 h 208"/>
                <a:gd name="T18" fmla="*/ 62 w 267"/>
                <a:gd name="T19" fmla="*/ 208 h 208"/>
                <a:gd name="T20" fmla="*/ 62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3 w 267"/>
                <a:gd name="T39" fmla="*/ 208 h 208"/>
                <a:gd name="T40" fmla="*/ 98 w 267"/>
                <a:gd name="T41" fmla="*/ 203 h 208"/>
                <a:gd name="T42" fmla="*/ 98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3 w 267"/>
                <a:gd name="T51" fmla="*/ 198 h 208"/>
                <a:gd name="T52" fmla="*/ 118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44 w 267"/>
                <a:gd name="T59" fmla="*/ 188 h 208"/>
                <a:gd name="T60" fmla="*/ 144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70 w 267"/>
                <a:gd name="T69" fmla="*/ 183 h 208"/>
                <a:gd name="T70" fmla="*/ 175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11 w 267"/>
                <a:gd name="T77" fmla="*/ 178 h 208"/>
                <a:gd name="T78" fmla="*/ 216 w 267"/>
                <a:gd name="T79" fmla="*/ 172 h 208"/>
                <a:gd name="T80" fmla="*/ 221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41 w 267"/>
                <a:gd name="T87" fmla="*/ 157 h 208"/>
                <a:gd name="T88" fmla="*/ 247 w 267"/>
                <a:gd name="T89" fmla="*/ 157 h 208"/>
                <a:gd name="T90" fmla="*/ 247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6 w 267"/>
                <a:gd name="T103" fmla="*/ 15 h 208"/>
                <a:gd name="T104" fmla="*/ 16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0" y="203"/>
                  </a:lnTo>
                  <a:lnTo>
                    <a:pt x="21" y="203"/>
                  </a:lnTo>
                  <a:lnTo>
                    <a:pt x="26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7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3" y="208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70" y="183"/>
                  </a:lnTo>
                  <a:lnTo>
                    <a:pt x="175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11" y="178"/>
                  </a:lnTo>
                  <a:lnTo>
                    <a:pt x="216" y="172"/>
                  </a:lnTo>
                  <a:lnTo>
                    <a:pt x="221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41" y="157"/>
                  </a:lnTo>
                  <a:lnTo>
                    <a:pt x="247" y="157"/>
                  </a:lnTo>
                  <a:lnTo>
                    <a:pt x="247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6" y="15"/>
                  </a:lnTo>
                  <a:lnTo>
                    <a:pt x="16" y="35"/>
                  </a:lnTo>
                  <a:lnTo>
                    <a:pt x="0" y="35"/>
                  </a:lnTo>
                  <a:lnTo>
                    <a:pt x="0" y="198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48" name="Freeform 192"/>
            <p:cNvSpPr>
              <a:spLocks/>
            </p:cNvSpPr>
            <p:nvPr/>
          </p:nvSpPr>
          <p:spPr bwMode="auto">
            <a:xfrm>
              <a:off x="599" y="906"/>
              <a:ext cx="215" cy="122"/>
            </a:xfrm>
            <a:custGeom>
              <a:avLst/>
              <a:gdLst>
                <a:gd name="T0" fmla="*/ 0 w 215"/>
                <a:gd name="T1" fmla="*/ 0 h 122"/>
                <a:gd name="T2" fmla="*/ 215 w 215"/>
                <a:gd name="T3" fmla="*/ 0 h 122"/>
                <a:gd name="T4" fmla="*/ 215 w 215"/>
                <a:gd name="T5" fmla="*/ 122 h 122"/>
                <a:gd name="T6" fmla="*/ 0 60000 65536"/>
                <a:gd name="T7" fmla="*/ 0 60000 65536"/>
                <a:gd name="T8" fmla="*/ 0 60000 65536"/>
                <a:gd name="T9" fmla="*/ 0 w 215"/>
                <a:gd name="T10" fmla="*/ 0 h 122"/>
                <a:gd name="T11" fmla="*/ 215 w 215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" h="122">
                  <a:moveTo>
                    <a:pt x="0" y="0"/>
                  </a:moveTo>
                  <a:lnTo>
                    <a:pt x="215" y="0"/>
                  </a:lnTo>
                  <a:lnTo>
                    <a:pt x="215" y="122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49" name="Freeform 193"/>
            <p:cNvSpPr>
              <a:spLocks/>
            </p:cNvSpPr>
            <p:nvPr/>
          </p:nvSpPr>
          <p:spPr bwMode="auto">
            <a:xfrm>
              <a:off x="619" y="886"/>
              <a:ext cx="211" cy="127"/>
            </a:xfrm>
            <a:custGeom>
              <a:avLst/>
              <a:gdLst>
                <a:gd name="T0" fmla="*/ 0 w 211"/>
                <a:gd name="T1" fmla="*/ 0 h 127"/>
                <a:gd name="T2" fmla="*/ 211 w 211"/>
                <a:gd name="T3" fmla="*/ 0 h 127"/>
                <a:gd name="T4" fmla="*/ 211 w 211"/>
                <a:gd name="T5" fmla="*/ 127 h 127"/>
                <a:gd name="T6" fmla="*/ 0 60000 65536"/>
                <a:gd name="T7" fmla="*/ 0 60000 65536"/>
                <a:gd name="T8" fmla="*/ 0 60000 65536"/>
                <a:gd name="T9" fmla="*/ 0 w 211"/>
                <a:gd name="T10" fmla="*/ 0 h 127"/>
                <a:gd name="T11" fmla="*/ 211 w 211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" h="127">
                  <a:moveTo>
                    <a:pt x="0" y="0"/>
                  </a:moveTo>
                  <a:lnTo>
                    <a:pt x="211" y="0"/>
                  </a:lnTo>
                  <a:lnTo>
                    <a:pt x="211" y="127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50" name="Freeform 194"/>
            <p:cNvSpPr>
              <a:spLocks/>
            </p:cNvSpPr>
            <p:nvPr/>
          </p:nvSpPr>
          <p:spPr bwMode="auto">
            <a:xfrm>
              <a:off x="927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0 w 267"/>
                <a:gd name="T5" fmla="*/ 203 h 208"/>
                <a:gd name="T6" fmla="*/ 21 w 267"/>
                <a:gd name="T7" fmla="*/ 203 h 208"/>
                <a:gd name="T8" fmla="*/ 26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1 w 267"/>
                <a:gd name="T15" fmla="*/ 208 h 208"/>
                <a:gd name="T16" fmla="*/ 56 w 267"/>
                <a:gd name="T17" fmla="*/ 208 h 208"/>
                <a:gd name="T18" fmla="*/ 62 w 267"/>
                <a:gd name="T19" fmla="*/ 208 h 208"/>
                <a:gd name="T20" fmla="*/ 62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2 w 267"/>
                <a:gd name="T39" fmla="*/ 208 h 208"/>
                <a:gd name="T40" fmla="*/ 92 w 267"/>
                <a:gd name="T41" fmla="*/ 203 h 208"/>
                <a:gd name="T42" fmla="*/ 98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3 w 267"/>
                <a:gd name="T51" fmla="*/ 198 h 208"/>
                <a:gd name="T52" fmla="*/ 118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39 w 267"/>
                <a:gd name="T59" fmla="*/ 188 h 208"/>
                <a:gd name="T60" fmla="*/ 144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69 w 267"/>
                <a:gd name="T69" fmla="*/ 183 h 208"/>
                <a:gd name="T70" fmla="*/ 175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05 w 267"/>
                <a:gd name="T77" fmla="*/ 178 h 208"/>
                <a:gd name="T78" fmla="*/ 216 w 267"/>
                <a:gd name="T79" fmla="*/ 172 h 208"/>
                <a:gd name="T80" fmla="*/ 221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36 w 267"/>
                <a:gd name="T87" fmla="*/ 157 h 208"/>
                <a:gd name="T88" fmla="*/ 246 w 267"/>
                <a:gd name="T89" fmla="*/ 157 h 208"/>
                <a:gd name="T90" fmla="*/ 246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5 w 267"/>
                <a:gd name="T103" fmla="*/ 15 h 208"/>
                <a:gd name="T104" fmla="*/ 15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0" y="203"/>
                  </a:lnTo>
                  <a:lnTo>
                    <a:pt x="21" y="203"/>
                  </a:lnTo>
                  <a:lnTo>
                    <a:pt x="26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2" y="208"/>
                  </a:lnTo>
                  <a:lnTo>
                    <a:pt x="92" y="203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39" y="188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75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05" y="178"/>
                  </a:lnTo>
                  <a:lnTo>
                    <a:pt x="216" y="172"/>
                  </a:lnTo>
                  <a:lnTo>
                    <a:pt x="221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36" y="157"/>
                  </a:lnTo>
                  <a:lnTo>
                    <a:pt x="246" y="157"/>
                  </a:lnTo>
                  <a:lnTo>
                    <a:pt x="246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0" y="198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51" name="Freeform 195"/>
            <p:cNvSpPr>
              <a:spLocks/>
            </p:cNvSpPr>
            <p:nvPr/>
          </p:nvSpPr>
          <p:spPr bwMode="auto">
            <a:xfrm>
              <a:off x="942" y="906"/>
              <a:ext cx="216" cy="122"/>
            </a:xfrm>
            <a:custGeom>
              <a:avLst/>
              <a:gdLst>
                <a:gd name="T0" fmla="*/ 0 w 216"/>
                <a:gd name="T1" fmla="*/ 0 h 122"/>
                <a:gd name="T2" fmla="*/ 216 w 216"/>
                <a:gd name="T3" fmla="*/ 0 h 122"/>
                <a:gd name="T4" fmla="*/ 216 w 216"/>
                <a:gd name="T5" fmla="*/ 122 h 122"/>
                <a:gd name="T6" fmla="*/ 0 60000 65536"/>
                <a:gd name="T7" fmla="*/ 0 60000 65536"/>
                <a:gd name="T8" fmla="*/ 0 60000 65536"/>
                <a:gd name="T9" fmla="*/ 0 w 216"/>
                <a:gd name="T10" fmla="*/ 0 h 122"/>
                <a:gd name="T11" fmla="*/ 216 w 216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22">
                  <a:moveTo>
                    <a:pt x="0" y="0"/>
                  </a:moveTo>
                  <a:lnTo>
                    <a:pt x="216" y="0"/>
                  </a:lnTo>
                  <a:lnTo>
                    <a:pt x="216" y="122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52" name="Freeform 196"/>
            <p:cNvSpPr>
              <a:spLocks/>
            </p:cNvSpPr>
            <p:nvPr/>
          </p:nvSpPr>
          <p:spPr bwMode="auto">
            <a:xfrm>
              <a:off x="963" y="886"/>
              <a:ext cx="210" cy="127"/>
            </a:xfrm>
            <a:custGeom>
              <a:avLst/>
              <a:gdLst>
                <a:gd name="T0" fmla="*/ 0 w 210"/>
                <a:gd name="T1" fmla="*/ 0 h 127"/>
                <a:gd name="T2" fmla="*/ 210 w 210"/>
                <a:gd name="T3" fmla="*/ 0 h 127"/>
                <a:gd name="T4" fmla="*/ 210 w 210"/>
                <a:gd name="T5" fmla="*/ 127 h 127"/>
                <a:gd name="T6" fmla="*/ 0 60000 65536"/>
                <a:gd name="T7" fmla="*/ 0 60000 65536"/>
                <a:gd name="T8" fmla="*/ 0 60000 65536"/>
                <a:gd name="T9" fmla="*/ 0 w 210"/>
                <a:gd name="T10" fmla="*/ 0 h 127"/>
                <a:gd name="T11" fmla="*/ 210 w 210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27">
                  <a:moveTo>
                    <a:pt x="0" y="0"/>
                  </a:moveTo>
                  <a:lnTo>
                    <a:pt x="210" y="0"/>
                  </a:lnTo>
                  <a:lnTo>
                    <a:pt x="210" y="127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53" name="Freeform 197"/>
            <p:cNvSpPr>
              <a:spLocks/>
            </p:cNvSpPr>
            <p:nvPr/>
          </p:nvSpPr>
          <p:spPr bwMode="auto">
            <a:xfrm>
              <a:off x="1312" y="871"/>
              <a:ext cx="267" cy="208"/>
            </a:xfrm>
            <a:custGeom>
              <a:avLst/>
              <a:gdLst>
                <a:gd name="T0" fmla="*/ 0 w 267"/>
                <a:gd name="T1" fmla="*/ 198 h 208"/>
                <a:gd name="T2" fmla="*/ 5 w 267"/>
                <a:gd name="T3" fmla="*/ 198 h 208"/>
                <a:gd name="T4" fmla="*/ 15 w 267"/>
                <a:gd name="T5" fmla="*/ 203 h 208"/>
                <a:gd name="T6" fmla="*/ 21 w 267"/>
                <a:gd name="T7" fmla="*/ 203 h 208"/>
                <a:gd name="T8" fmla="*/ 31 w 267"/>
                <a:gd name="T9" fmla="*/ 203 h 208"/>
                <a:gd name="T10" fmla="*/ 41 w 267"/>
                <a:gd name="T11" fmla="*/ 208 h 208"/>
                <a:gd name="T12" fmla="*/ 46 w 267"/>
                <a:gd name="T13" fmla="*/ 208 h 208"/>
                <a:gd name="T14" fmla="*/ 56 w 267"/>
                <a:gd name="T15" fmla="*/ 208 h 208"/>
                <a:gd name="T16" fmla="*/ 56 w 267"/>
                <a:gd name="T17" fmla="*/ 208 h 208"/>
                <a:gd name="T18" fmla="*/ 62 w 267"/>
                <a:gd name="T19" fmla="*/ 208 h 208"/>
                <a:gd name="T20" fmla="*/ 67 w 267"/>
                <a:gd name="T21" fmla="*/ 208 h 208"/>
                <a:gd name="T22" fmla="*/ 67 w 267"/>
                <a:gd name="T23" fmla="*/ 208 h 208"/>
                <a:gd name="T24" fmla="*/ 67 w 267"/>
                <a:gd name="T25" fmla="*/ 208 h 208"/>
                <a:gd name="T26" fmla="*/ 72 w 267"/>
                <a:gd name="T27" fmla="*/ 208 h 208"/>
                <a:gd name="T28" fmla="*/ 77 w 267"/>
                <a:gd name="T29" fmla="*/ 208 h 208"/>
                <a:gd name="T30" fmla="*/ 77 w 267"/>
                <a:gd name="T31" fmla="*/ 208 h 208"/>
                <a:gd name="T32" fmla="*/ 82 w 267"/>
                <a:gd name="T33" fmla="*/ 208 h 208"/>
                <a:gd name="T34" fmla="*/ 82 w 267"/>
                <a:gd name="T35" fmla="*/ 208 h 208"/>
                <a:gd name="T36" fmla="*/ 87 w 267"/>
                <a:gd name="T37" fmla="*/ 208 h 208"/>
                <a:gd name="T38" fmla="*/ 92 w 267"/>
                <a:gd name="T39" fmla="*/ 208 h 208"/>
                <a:gd name="T40" fmla="*/ 98 w 267"/>
                <a:gd name="T41" fmla="*/ 203 h 208"/>
                <a:gd name="T42" fmla="*/ 103 w 267"/>
                <a:gd name="T43" fmla="*/ 203 h 208"/>
                <a:gd name="T44" fmla="*/ 103 w 267"/>
                <a:gd name="T45" fmla="*/ 203 h 208"/>
                <a:gd name="T46" fmla="*/ 108 w 267"/>
                <a:gd name="T47" fmla="*/ 203 h 208"/>
                <a:gd name="T48" fmla="*/ 113 w 267"/>
                <a:gd name="T49" fmla="*/ 198 h 208"/>
                <a:gd name="T50" fmla="*/ 118 w 267"/>
                <a:gd name="T51" fmla="*/ 198 h 208"/>
                <a:gd name="T52" fmla="*/ 123 w 267"/>
                <a:gd name="T53" fmla="*/ 198 h 208"/>
                <a:gd name="T54" fmla="*/ 128 w 267"/>
                <a:gd name="T55" fmla="*/ 193 h 208"/>
                <a:gd name="T56" fmla="*/ 139 w 267"/>
                <a:gd name="T57" fmla="*/ 193 h 208"/>
                <a:gd name="T58" fmla="*/ 144 w 267"/>
                <a:gd name="T59" fmla="*/ 188 h 208"/>
                <a:gd name="T60" fmla="*/ 149 w 267"/>
                <a:gd name="T61" fmla="*/ 188 h 208"/>
                <a:gd name="T62" fmla="*/ 154 w 267"/>
                <a:gd name="T63" fmla="*/ 183 h 208"/>
                <a:gd name="T64" fmla="*/ 159 w 267"/>
                <a:gd name="T65" fmla="*/ 183 h 208"/>
                <a:gd name="T66" fmla="*/ 164 w 267"/>
                <a:gd name="T67" fmla="*/ 183 h 208"/>
                <a:gd name="T68" fmla="*/ 169 w 267"/>
                <a:gd name="T69" fmla="*/ 183 h 208"/>
                <a:gd name="T70" fmla="*/ 180 w 267"/>
                <a:gd name="T71" fmla="*/ 178 h 208"/>
                <a:gd name="T72" fmla="*/ 190 w 267"/>
                <a:gd name="T73" fmla="*/ 178 h 208"/>
                <a:gd name="T74" fmla="*/ 200 w 267"/>
                <a:gd name="T75" fmla="*/ 178 h 208"/>
                <a:gd name="T76" fmla="*/ 210 w 267"/>
                <a:gd name="T77" fmla="*/ 178 h 208"/>
                <a:gd name="T78" fmla="*/ 216 w 267"/>
                <a:gd name="T79" fmla="*/ 172 h 208"/>
                <a:gd name="T80" fmla="*/ 226 w 267"/>
                <a:gd name="T81" fmla="*/ 172 h 208"/>
                <a:gd name="T82" fmla="*/ 231 w 267"/>
                <a:gd name="T83" fmla="*/ 172 h 208"/>
                <a:gd name="T84" fmla="*/ 231 w 267"/>
                <a:gd name="T85" fmla="*/ 157 h 208"/>
                <a:gd name="T86" fmla="*/ 241 w 267"/>
                <a:gd name="T87" fmla="*/ 157 h 208"/>
                <a:gd name="T88" fmla="*/ 251 w 267"/>
                <a:gd name="T89" fmla="*/ 157 h 208"/>
                <a:gd name="T90" fmla="*/ 251 w 267"/>
                <a:gd name="T91" fmla="*/ 142 h 208"/>
                <a:gd name="T92" fmla="*/ 257 w 267"/>
                <a:gd name="T93" fmla="*/ 142 h 208"/>
                <a:gd name="T94" fmla="*/ 267 w 267"/>
                <a:gd name="T95" fmla="*/ 142 h 208"/>
                <a:gd name="T96" fmla="*/ 267 w 267"/>
                <a:gd name="T97" fmla="*/ 0 h 208"/>
                <a:gd name="T98" fmla="*/ 36 w 267"/>
                <a:gd name="T99" fmla="*/ 0 h 208"/>
                <a:gd name="T100" fmla="*/ 36 w 267"/>
                <a:gd name="T101" fmla="*/ 15 h 208"/>
                <a:gd name="T102" fmla="*/ 15 w 267"/>
                <a:gd name="T103" fmla="*/ 15 h 208"/>
                <a:gd name="T104" fmla="*/ 15 w 267"/>
                <a:gd name="T105" fmla="*/ 35 h 208"/>
                <a:gd name="T106" fmla="*/ 0 w 267"/>
                <a:gd name="T107" fmla="*/ 35 h 208"/>
                <a:gd name="T108" fmla="*/ 0 w 267"/>
                <a:gd name="T109" fmla="*/ 19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"/>
                <a:gd name="T166" fmla="*/ 0 h 208"/>
                <a:gd name="T167" fmla="*/ 267 w 267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" h="208">
                  <a:moveTo>
                    <a:pt x="0" y="198"/>
                  </a:moveTo>
                  <a:lnTo>
                    <a:pt x="5" y="198"/>
                  </a:lnTo>
                  <a:lnTo>
                    <a:pt x="15" y="203"/>
                  </a:lnTo>
                  <a:lnTo>
                    <a:pt x="21" y="203"/>
                  </a:lnTo>
                  <a:lnTo>
                    <a:pt x="31" y="203"/>
                  </a:lnTo>
                  <a:lnTo>
                    <a:pt x="41" y="208"/>
                  </a:lnTo>
                  <a:lnTo>
                    <a:pt x="46" y="208"/>
                  </a:lnTo>
                  <a:lnTo>
                    <a:pt x="56" y="208"/>
                  </a:lnTo>
                  <a:lnTo>
                    <a:pt x="62" y="208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7" y="208"/>
                  </a:lnTo>
                  <a:lnTo>
                    <a:pt x="82" y="208"/>
                  </a:lnTo>
                  <a:lnTo>
                    <a:pt x="87" y="208"/>
                  </a:lnTo>
                  <a:lnTo>
                    <a:pt x="92" y="208"/>
                  </a:lnTo>
                  <a:lnTo>
                    <a:pt x="98" y="203"/>
                  </a:lnTo>
                  <a:lnTo>
                    <a:pt x="103" y="203"/>
                  </a:lnTo>
                  <a:lnTo>
                    <a:pt x="108" y="203"/>
                  </a:lnTo>
                  <a:lnTo>
                    <a:pt x="113" y="198"/>
                  </a:lnTo>
                  <a:lnTo>
                    <a:pt x="118" y="198"/>
                  </a:lnTo>
                  <a:lnTo>
                    <a:pt x="123" y="198"/>
                  </a:lnTo>
                  <a:lnTo>
                    <a:pt x="128" y="193"/>
                  </a:lnTo>
                  <a:lnTo>
                    <a:pt x="139" y="193"/>
                  </a:lnTo>
                  <a:lnTo>
                    <a:pt x="144" y="188"/>
                  </a:lnTo>
                  <a:lnTo>
                    <a:pt x="149" y="188"/>
                  </a:lnTo>
                  <a:lnTo>
                    <a:pt x="154" y="183"/>
                  </a:ln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80" y="178"/>
                  </a:lnTo>
                  <a:lnTo>
                    <a:pt x="190" y="178"/>
                  </a:lnTo>
                  <a:lnTo>
                    <a:pt x="200" y="178"/>
                  </a:lnTo>
                  <a:lnTo>
                    <a:pt x="210" y="178"/>
                  </a:lnTo>
                  <a:lnTo>
                    <a:pt x="216" y="172"/>
                  </a:lnTo>
                  <a:lnTo>
                    <a:pt x="226" y="172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41" y="157"/>
                  </a:lnTo>
                  <a:lnTo>
                    <a:pt x="251" y="157"/>
                  </a:lnTo>
                  <a:lnTo>
                    <a:pt x="251" y="142"/>
                  </a:lnTo>
                  <a:lnTo>
                    <a:pt x="257" y="142"/>
                  </a:lnTo>
                  <a:lnTo>
                    <a:pt x="267" y="142"/>
                  </a:lnTo>
                  <a:lnTo>
                    <a:pt x="267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0" y="198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54" name="Freeform 198"/>
            <p:cNvSpPr>
              <a:spLocks/>
            </p:cNvSpPr>
            <p:nvPr/>
          </p:nvSpPr>
          <p:spPr bwMode="auto">
            <a:xfrm>
              <a:off x="1327" y="906"/>
              <a:ext cx="216" cy="122"/>
            </a:xfrm>
            <a:custGeom>
              <a:avLst/>
              <a:gdLst>
                <a:gd name="T0" fmla="*/ 0 w 216"/>
                <a:gd name="T1" fmla="*/ 0 h 122"/>
                <a:gd name="T2" fmla="*/ 216 w 216"/>
                <a:gd name="T3" fmla="*/ 0 h 122"/>
                <a:gd name="T4" fmla="*/ 216 w 216"/>
                <a:gd name="T5" fmla="*/ 122 h 122"/>
                <a:gd name="T6" fmla="*/ 0 60000 65536"/>
                <a:gd name="T7" fmla="*/ 0 60000 65536"/>
                <a:gd name="T8" fmla="*/ 0 60000 65536"/>
                <a:gd name="T9" fmla="*/ 0 w 216"/>
                <a:gd name="T10" fmla="*/ 0 h 122"/>
                <a:gd name="T11" fmla="*/ 216 w 216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22">
                  <a:moveTo>
                    <a:pt x="0" y="0"/>
                  </a:moveTo>
                  <a:lnTo>
                    <a:pt x="216" y="0"/>
                  </a:lnTo>
                  <a:lnTo>
                    <a:pt x="216" y="122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55" name="Freeform 199"/>
            <p:cNvSpPr>
              <a:spLocks/>
            </p:cNvSpPr>
            <p:nvPr/>
          </p:nvSpPr>
          <p:spPr bwMode="auto">
            <a:xfrm>
              <a:off x="1348" y="886"/>
              <a:ext cx="215" cy="127"/>
            </a:xfrm>
            <a:custGeom>
              <a:avLst/>
              <a:gdLst>
                <a:gd name="T0" fmla="*/ 0 w 215"/>
                <a:gd name="T1" fmla="*/ 0 h 127"/>
                <a:gd name="T2" fmla="*/ 215 w 215"/>
                <a:gd name="T3" fmla="*/ 0 h 127"/>
                <a:gd name="T4" fmla="*/ 215 w 215"/>
                <a:gd name="T5" fmla="*/ 127 h 127"/>
                <a:gd name="T6" fmla="*/ 0 60000 65536"/>
                <a:gd name="T7" fmla="*/ 0 60000 65536"/>
                <a:gd name="T8" fmla="*/ 0 60000 65536"/>
                <a:gd name="T9" fmla="*/ 0 w 215"/>
                <a:gd name="T10" fmla="*/ 0 h 127"/>
                <a:gd name="T11" fmla="*/ 215 w 215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" h="127">
                  <a:moveTo>
                    <a:pt x="0" y="0"/>
                  </a:moveTo>
                  <a:lnTo>
                    <a:pt x="215" y="0"/>
                  </a:lnTo>
                  <a:lnTo>
                    <a:pt x="215" y="127"/>
                  </a:lnTo>
                </a:path>
              </a:pathLst>
            </a:custGeom>
            <a:grpFill/>
            <a:ln w="7938">
              <a:solidFill>
                <a:srgbClr val="00005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l" eaLnBrk="1" hangingPunct="1"/>
              <a:endPara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endParaRPr>
            </a:p>
          </p:txBody>
        </p:sp>
      </p:grpSp>
      <p:sp>
        <p:nvSpPr>
          <p:cNvPr id="856" name="Text Box 200"/>
          <p:cNvSpPr txBox="1">
            <a:spLocks noChangeArrowheads="1"/>
          </p:cNvSpPr>
          <p:nvPr/>
        </p:nvSpPr>
        <p:spPr bwMode="auto">
          <a:xfrm>
            <a:off x="2717748" y="1585913"/>
            <a:ext cx="180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003562"/>
                </a:solidFill>
                <a:latin typeface="Arial" charset="0"/>
                <a:ea typeface="굴림" pitchFamily="34" charset="-127"/>
              </a:rPr>
              <a:t>workload (w(t))</a:t>
            </a:r>
          </a:p>
        </p:txBody>
      </p:sp>
      <p:sp>
        <p:nvSpPr>
          <p:cNvPr id="857" name="Rectangle 201"/>
          <p:cNvSpPr>
            <a:spLocks noChangeArrowheads="1"/>
          </p:cNvSpPr>
          <p:nvPr/>
        </p:nvSpPr>
        <p:spPr bwMode="auto">
          <a:xfrm>
            <a:off x="2251023" y="1219200"/>
            <a:ext cx="2768600" cy="723900"/>
          </a:xfrm>
          <a:prstGeom prst="rect">
            <a:avLst/>
          </a:prstGeom>
          <a:noFill/>
          <a:ln w="28575">
            <a:solidFill>
              <a:srgbClr val="00356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003562"/>
              </a:solidFill>
              <a:effectLst/>
              <a:uLnTx/>
              <a:uFillTx/>
              <a:ea typeface="굴림" pitchFamily="34" charset="-127"/>
            </a:endParaRPr>
          </a:p>
        </p:txBody>
      </p:sp>
      <p:sp>
        <p:nvSpPr>
          <p:cNvPr id="858" name="Down Arrow 857"/>
          <p:cNvSpPr/>
          <p:nvPr/>
        </p:nvSpPr>
        <p:spPr bwMode="auto">
          <a:xfrm>
            <a:off x="3470223" y="1981200"/>
            <a:ext cx="228600" cy="304800"/>
          </a:xfrm>
          <a:prstGeom prst="downArrow">
            <a:avLst/>
          </a:prstGeom>
          <a:noFill/>
          <a:ln w="25400" cap="flat" cmpd="sng" algn="ctr">
            <a:solidFill>
              <a:srgbClr val="0035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003562"/>
              </a:solidFill>
              <a:effectLst/>
              <a:uLnTx/>
              <a:uFillTx/>
              <a:ea typeface="굴림" pitchFamily="34" charset="-127"/>
            </a:endParaRPr>
          </a:p>
        </p:txBody>
      </p:sp>
      <p:sp>
        <p:nvSpPr>
          <p:cNvPr id="859" name="TextBox 858"/>
          <p:cNvSpPr txBox="1"/>
          <p:nvPr/>
        </p:nvSpPr>
        <p:spPr>
          <a:xfrm>
            <a:off x="4477559" y="2021012"/>
            <a:ext cx="699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1000" i="1" dirty="0" smtClean="0">
                <a:solidFill>
                  <a:srgbClr val="003562"/>
                </a:solidFill>
                <a:latin typeface="Arial" charset="0"/>
                <a:ea typeface="굴림" pitchFamily="34" charset="-127"/>
              </a:rPr>
              <a:t>Manifold</a:t>
            </a:r>
            <a:endParaRPr lang="en-US" sz="1000" i="1" dirty="0">
              <a:solidFill>
                <a:srgbClr val="003562"/>
              </a:solidFill>
              <a:latin typeface="Arial" charset="0"/>
              <a:ea typeface="굴림" pitchFamily="34" charset="-127"/>
            </a:endParaRPr>
          </a:p>
        </p:txBody>
      </p:sp>
      <p:pic>
        <p:nvPicPr>
          <p:cNvPr id="860" name="Picture 859" descr="leakage_var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013" r="3550" b="4804"/>
          <a:stretch/>
        </p:blipFill>
        <p:spPr>
          <a:xfrm>
            <a:off x="2666999" y="5410200"/>
            <a:ext cx="2174823" cy="1143000"/>
          </a:xfrm>
          <a:prstGeom prst="rect">
            <a:avLst/>
          </a:prstGeom>
        </p:spPr>
      </p:pic>
      <p:sp>
        <p:nvSpPr>
          <p:cNvPr id="862" name="Down Arrow 861"/>
          <p:cNvSpPr/>
          <p:nvPr/>
        </p:nvSpPr>
        <p:spPr>
          <a:xfrm>
            <a:off x="3581400" y="5105400"/>
            <a:ext cx="228600" cy="304800"/>
          </a:xfrm>
          <a:prstGeom prst="downArrow">
            <a:avLst/>
          </a:prstGeom>
          <a:ln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Left Arrow 863"/>
          <p:cNvSpPr/>
          <p:nvPr/>
        </p:nvSpPr>
        <p:spPr>
          <a:xfrm>
            <a:off x="5486400" y="2971800"/>
            <a:ext cx="609600" cy="457200"/>
          </a:xfrm>
          <a:prstGeom prst="leftArrow">
            <a:avLst/>
          </a:prstGeom>
          <a:ln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TextBox 864"/>
          <p:cNvSpPr txBox="1"/>
          <p:nvPr/>
        </p:nvSpPr>
        <p:spPr>
          <a:xfrm>
            <a:off x="12559" y="1447800"/>
            <a:ext cx="219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457200" algn="l" eaLnBrk="1" hangingPunct="1"/>
            <a:r>
              <a:rPr lang="en-US" sz="1800" dirty="0" smtClean="0">
                <a:solidFill>
                  <a:srgbClr val="003562"/>
                </a:solidFill>
                <a:latin typeface="Arial" charset="0"/>
                <a:ea typeface="굴림" pitchFamily="34" charset="-127"/>
              </a:rPr>
              <a:t>1. Workload Characterization</a:t>
            </a:r>
            <a:endParaRPr lang="en-US" sz="1800" dirty="0">
              <a:solidFill>
                <a:srgbClr val="003562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866" name="TextBox 865"/>
          <p:cNvSpPr txBox="1"/>
          <p:nvPr/>
        </p:nvSpPr>
        <p:spPr>
          <a:xfrm>
            <a:off x="15283" y="5410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457200" algn="l" eaLnBrk="1" hangingPunct="1"/>
            <a:r>
              <a:rPr lang="en-US" sz="1800" dirty="0" smtClean="0">
                <a:solidFill>
                  <a:srgbClr val="003562"/>
                </a:solidFill>
                <a:latin typeface="Arial" charset="0"/>
                <a:ea typeface="굴림" pitchFamily="34" charset="-127"/>
              </a:rPr>
              <a:t>2. Characterize Interacting Physical Effects</a:t>
            </a:r>
            <a:endParaRPr lang="en-US" sz="1800" dirty="0">
              <a:solidFill>
                <a:srgbClr val="003562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867" name="TextBox 866"/>
          <p:cNvSpPr txBox="1"/>
          <p:nvPr/>
        </p:nvSpPr>
        <p:spPr>
          <a:xfrm>
            <a:off x="6400801" y="5144869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457200" algn="l" eaLnBrk="1" hangingPunct="1"/>
            <a:r>
              <a:rPr lang="en-US" sz="1800" dirty="0" smtClean="0">
                <a:solidFill>
                  <a:srgbClr val="003562"/>
                </a:solidFill>
                <a:latin typeface="Arial" charset="0"/>
                <a:ea typeface="굴림" pitchFamily="34" charset="-127"/>
              </a:rPr>
              <a:t>3. Explore Architecture Design Space</a:t>
            </a:r>
            <a:endParaRPr lang="en-US" sz="1800" dirty="0">
              <a:solidFill>
                <a:srgbClr val="003562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868" name="TextBox 867"/>
          <p:cNvSpPr txBox="1"/>
          <p:nvPr/>
        </p:nvSpPr>
        <p:spPr>
          <a:xfrm>
            <a:off x="76200" y="2514600"/>
            <a:ext cx="213360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28600" indent="-457200" algn="l" eaLnBrk="1" hangingPunct="1"/>
            <a:r>
              <a:rPr lang="en-US" sz="1600" dirty="0" smtClean="0">
                <a:solidFill>
                  <a:srgbClr val="003562"/>
                </a:solidFill>
                <a:latin typeface="Arial" charset="0"/>
                <a:ea typeface="굴림" pitchFamily="34" charset="-127"/>
              </a:rPr>
              <a:t>4. Microarchitectural Adaptation Mechanisms</a:t>
            </a:r>
            <a:endParaRPr lang="en-US" sz="1600" dirty="0">
              <a:solidFill>
                <a:srgbClr val="003562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869" name="TextBox 868"/>
          <p:cNvSpPr txBox="1"/>
          <p:nvPr/>
        </p:nvSpPr>
        <p:spPr>
          <a:xfrm>
            <a:off x="4341383" y="228600"/>
            <a:ext cx="480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S. Yalamanchili (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ECE</a:t>
            </a:r>
            <a:r>
              <a:rPr lang="en-US" sz="1600" i="1" dirty="0" smtClean="0"/>
              <a:t>) and S. Mukhopadhyay (</a:t>
            </a:r>
            <a:r>
              <a:rPr lang="en-US" sz="1600" i="1" dirty="0" smtClean="0">
                <a:solidFill>
                  <a:srgbClr val="005000"/>
                </a:solidFill>
              </a:rPr>
              <a:t>ECE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870" name="TextBox 869"/>
          <p:cNvSpPr txBox="1"/>
          <p:nvPr/>
        </p:nvSpPr>
        <p:spPr>
          <a:xfrm>
            <a:off x="7543800" y="685800"/>
            <a:ext cx="1477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Sponsor: SRC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4824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11" grpId="0" animBg="1"/>
      <p:bldP spid="812" grpId="0"/>
      <p:bldP spid="856" grpId="0"/>
      <p:bldP spid="857" grpId="0" animBg="1"/>
      <p:bldP spid="858" grpId="0" animBg="1"/>
      <p:bldP spid="859" grpId="0"/>
      <p:bldP spid="865" grpId="0"/>
      <p:bldP spid="866" grpId="0"/>
      <p:bldP spid="867" grpId="0"/>
      <p:bldP spid="8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798052"/>
              </p:ext>
            </p:extLst>
          </p:nvPr>
        </p:nvGraphicFramePr>
        <p:xfrm>
          <a:off x="76200" y="533400"/>
          <a:ext cx="441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DB3D-6D36-41B1-B5D6-2DA40B15D95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91894" y="609600"/>
            <a:ext cx="3875906" cy="372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400">
                <a:solidFill>
                  <a:srgbClr val="080808"/>
                </a:solidFill>
                <a:effectLst/>
                <a:latin typeface="+mn-lt"/>
                <a:ea typeface="ＭＳ Ｐゴシック" charset="-128"/>
                <a:cs typeface="+mn-cs"/>
              </a:defRPr>
            </a:lvl1pPr>
            <a:lvl2pPr marL="5191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448"/>
              </a:buClr>
              <a:buSzPct val="65000"/>
              <a:buFont typeface="Wingdings" pitchFamily="2" charset="2"/>
              <a:buChar char="n"/>
              <a:defRPr sz="2000"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2pPr>
            <a:lvl3pPr marL="862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3pPr>
            <a:lvl4pPr marL="12049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4pPr>
            <a:lvl5pPr marL="148590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5pPr>
            <a:lvl6pPr marL="19431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4003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8575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3147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dirty="0" smtClean="0"/>
              <a:t>The physical phenomena should not be masked, but rather integrated into the design</a:t>
            </a:r>
          </a:p>
          <a:p>
            <a:r>
              <a:rPr lang="en-US" dirty="0" smtClean="0"/>
              <a:t>We need tightly coupled integrated models of software, algorithms, architecture and technology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71800" y="1600200"/>
            <a:ext cx="1702258" cy="1702258"/>
            <a:chOff x="1867682" y="191286"/>
            <a:chExt cx="1702258" cy="1702258"/>
          </a:xfrm>
          <a:solidFill>
            <a:srgbClr val="800000"/>
          </a:solidFill>
        </p:grpSpPr>
        <p:sp>
          <p:nvSpPr>
            <p:cNvPr id="9" name="Shape 8"/>
            <p:cNvSpPr/>
            <p:nvPr/>
          </p:nvSpPr>
          <p:spPr>
            <a:xfrm rot="20700000">
              <a:off x="1867682" y="191286"/>
              <a:ext cx="1702258" cy="1702258"/>
            </a:xfrm>
            <a:prstGeom prst="gear6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hape 4"/>
            <p:cNvSpPr/>
            <p:nvPr/>
          </p:nvSpPr>
          <p:spPr>
            <a:xfrm>
              <a:off x="2241037" y="564642"/>
              <a:ext cx="955548" cy="955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Technology</a:t>
              </a:r>
              <a:endParaRPr lang="en-U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29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9"/>
          <p:cNvSpPr txBox="1">
            <a:spLocks noChangeArrowheads="1"/>
          </p:cNvSpPr>
          <p:nvPr/>
        </p:nvSpPr>
        <p:spPr bwMode="auto">
          <a:xfrm>
            <a:off x="2069554" y="1752600"/>
            <a:ext cx="46762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latin typeface="Lucida Calligraphy" pitchFamily="66" charset="0"/>
              </a:rPr>
              <a:t>Thank </a:t>
            </a:r>
            <a:r>
              <a:rPr lang="en-US" sz="6000" dirty="0" smtClean="0">
                <a:latin typeface="Lucida Calligraphy" pitchFamily="66" charset="0"/>
              </a:rPr>
              <a:t>You</a:t>
            </a:r>
          </a:p>
          <a:p>
            <a:endParaRPr lang="en-US" sz="6000" dirty="0" smtClean="0">
              <a:latin typeface="Lucida Calligraphy" pitchFamily="66" charset="0"/>
            </a:endParaRPr>
          </a:p>
          <a:p>
            <a:r>
              <a:rPr lang="en-US" sz="6000" dirty="0" smtClean="0">
                <a:latin typeface="Lucida Calligraphy" pitchFamily="66" charset="0"/>
              </a:rPr>
              <a:t>Questions?</a:t>
            </a:r>
            <a:endParaRPr lang="en-US" sz="6000" dirty="0">
              <a:latin typeface="Lucida Calligraphy" pitchFamily="66" charset="0"/>
            </a:endParaRPr>
          </a:p>
        </p:txBody>
      </p:sp>
      <p:sp>
        <p:nvSpPr>
          <p:cNvPr id="4" name="Slide Number Placeholder 1"/>
          <p:cNvSpPr txBox="1">
            <a:spLocks noGrp="1"/>
          </p:cNvSpPr>
          <p:nvPr/>
        </p:nvSpPr>
        <p:spPr bwMode="auto">
          <a:xfrm>
            <a:off x="8458200" y="6611779"/>
            <a:ext cx="577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fld id="{644C7418-DC1C-4619-A5FC-8F0FCE3AFA75}" type="slidenum">
              <a:rPr lang="en-US" sz="1000" b="1">
                <a:solidFill>
                  <a:schemeClr val="tx1"/>
                </a:solidFill>
              </a:rPr>
              <a:pPr algn="r"/>
              <a:t>28</a:t>
            </a:fld>
            <a:endParaRPr lang="en-US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Performance Scaling Rules &amp; Constraints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Case Study: CPU-GPU Coordinated Power Management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Some New Projects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MIDAS – Cooling-Power-Microarchitecture Co-Design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Hardware/Software Reliability Enhancement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Adaptive Architectures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E247-B1FD-4E10-A830-90BE8839EA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9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Moore’s Law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DB3D-6D36-41B1-B5D6-2DA40B15D95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8" y="891297"/>
            <a:ext cx="7614802" cy="5738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160" y="6324600"/>
            <a:ext cx="15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 </a:t>
            </a:r>
            <a:r>
              <a:rPr lang="en-US" i="1" dirty="0" err="1" smtClean="0"/>
              <a:t>wikipedia.org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191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Performance scaled with number of transistors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Dennard scaling</a:t>
            </a:r>
            <a:r>
              <a:rPr lang="en-US" sz="1800" dirty="0" smtClean="0"/>
              <a:t>: power scaled with feature size</a:t>
            </a:r>
            <a:endParaRPr lang="en-US" sz="1800" dirty="0"/>
          </a:p>
        </p:txBody>
      </p:sp>
      <p:sp>
        <p:nvSpPr>
          <p:cNvPr id="13" name="Right Arrow 12"/>
          <p:cNvSpPr/>
          <p:nvPr/>
        </p:nvSpPr>
        <p:spPr>
          <a:xfrm rot="18844106">
            <a:off x="6398466" y="3089899"/>
            <a:ext cx="914400" cy="381000"/>
          </a:xfrm>
          <a:prstGeom prst="rightArrow">
            <a:avLst/>
          </a:prstGeom>
          <a:solidFill>
            <a:srgbClr val="008080"/>
          </a:solidFill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34200" y="2286000"/>
            <a:ext cx="2077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Goal</a:t>
            </a:r>
            <a:r>
              <a:rPr lang="en-US" sz="1600" dirty="0" smtClean="0"/>
              <a:t>: Sustain Performance Scaling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89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Dennard Architecture Performance Scaling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061387"/>
              </p:ext>
            </p:extLst>
          </p:nvPr>
        </p:nvGraphicFramePr>
        <p:xfrm>
          <a:off x="609600" y="1905000"/>
          <a:ext cx="7315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6" name="Equation" r:id="rId3" imgW="2743200" imgH="457200" progId="Equation.3">
                  <p:embed/>
                </p:oleObj>
              </mc:Choice>
              <mc:Fallback>
                <p:oleObj name="Equation" r:id="rId3" imgW="2743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905000"/>
                        <a:ext cx="7315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2190" y="3135868"/>
            <a:ext cx="327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W. J. Dally, Keynote IITC 2012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153" y="3807024"/>
            <a:ext cx="254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D</a:t>
            </a:r>
            <a:r>
              <a:rPr lang="en-US" sz="1800" i="1" dirty="0" err="1" smtClean="0">
                <a:solidFill>
                  <a:srgbClr val="000000"/>
                </a:solidFill>
              </a:rPr>
              <a:t>ata_movement_cost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645224"/>
            <a:ext cx="37038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000000"/>
                </a:solidFill>
              </a:rPr>
              <a:t>Three operands x 64 bits/operand</a:t>
            </a:r>
            <a:endParaRPr lang="en-US" sz="1800" i="1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270181" y="3352801"/>
            <a:ext cx="0" cy="533400"/>
          </a:xfrm>
          <a:prstGeom prst="straightConnector1">
            <a:avLst/>
          </a:prstGeom>
          <a:noFill/>
          <a:ln w="38100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Left Brace 9"/>
          <p:cNvSpPr/>
          <p:nvPr/>
        </p:nvSpPr>
        <p:spPr bwMode="auto">
          <a:xfrm rot="16200000">
            <a:off x="7066771" y="3067830"/>
            <a:ext cx="152401" cy="2246342"/>
          </a:xfrm>
          <a:prstGeom prst="leftBrace">
            <a:avLst>
              <a:gd name="adj1" fmla="val 42092"/>
              <a:gd name="adj2" fmla="val 50000"/>
            </a:avLst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7193981" y="2743201"/>
            <a:ext cx="152400" cy="914400"/>
          </a:xfrm>
          <a:prstGeom prst="leftBrace">
            <a:avLst>
              <a:gd name="adj1" fmla="val 42092"/>
              <a:gd name="adj2" fmla="val 50000"/>
            </a:avLst>
          </a:prstGeom>
          <a:noFill/>
          <a:ln w="25400" cap="flat" cmpd="sng" algn="ctr">
            <a:solidFill>
              <a:srgbClr val="080808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7162800" y="43434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26275"/>
              </p:ext>
            </p:extLst>
          </p:nvPr>
        </p:nvGraphicFramePr>
        <p:xfrm>
          <a:off x="3581400" y="5943600"/>
          <a:ext cx="533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7" name="Equation" r:id="rId5" imgW="2844800" imgH="203200" progId="Equation.3">
                  <p:embed/>
                </p:oleObj>
              </mc:Choice>
              <mc:Fallback>
                <p:oleObj name="Equation" r:id="rId5" imgW="2844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5943600"/>
                        <a:ext cx="5334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Elbow Connector 25"/>
          <p:cNvCxnSpPr>
            <a:stCxn id="7" idx="2"/>
            <a:endCxn id="25" idx="0"/>
          </p:cNvCxnSpPr>
          <p:nvPr/>
        </p:nvCxnSpPr>
        <p:spPr bwMode="auto">
          <a:xfrm rot="5400000">
            <a:off x="6366931" y="4896025"/>
            <a:ext cx="929044" cy="1166106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Slide Number Placeholder 12"/>
          <p:cNvSpPr>
            <a:spLocks noGrp="1"/>
          </p:cNvSpPr>
          <p:nvPr>
            <p:ph type="sldNum" idx="10"/>
          </p:nvPr>
        </p:nvSpPr>
        <p:spPr>
          <a:xfrm>
            <a:off x="8610600" y="6621463"/>
            <a:ext cx="384175" cy="244475"/>
          </a:xfrm>
        </p:spPr>
        <p:txBody>
          <a:bodyPr/>
          <a:lstStyle/>
          <a:p>
            <a:fld id="{1BC48AC9-D4D1-4B89-8525-C06672C5DB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1864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Power Delivery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1219200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Cooling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514600" y="1447800"/>
            <a:ext cx="1143000" cy="0"/>
          </a:xfrm>
          <a:prstGeom prst="straightConnector1">
            <a:avLst/>
          </a:prstGeom>
          <a:noFill/>
          <a:ln w="25400" cap="flat" cmpd="sng" algn="ctr">
            <a:solidFill>
              <a:srgbClr val="080808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953000" y="1447800"/>
            <a:ext cx="1447800" cy="0"/>
          </a:xfrm>
          <a:prstGeom prst="straightConnector1">
            <a:avLst/>
          </a:prstGeom>
          <a:noFill/>
          <a:ln w="25400" cap="flat" cmpd="sng" algn="ctr">
            <a:solidFill>
              <a:srgbClr val="080808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114800" y="14478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080808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>
          <a:xfrm>
            <a:off x="381000" y="1905000"/>
            <a:ext cx="8077200" cy="1219200"/>
          </a:xfrm>
          <a:prstGeom prst="roundRect">
            <a:avLst/>
          </a:prstGeom>
          <a:ln w="19050" cmpd="sng">
            <a:solidFill>
              <a:srgbClr val="8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5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6" grpId="0"/>
      <p:bldP spid="3" grpId="0"/>
      <p:bldP spid="18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9445"/>
            <a:ext cx="8763000" cy="584776"/>
          </a:xfrm>
        </p:spPr>
        <p:txBody>
          <a:bodyPr/>
          <a:lstStyle/>
          <a:p>
            <a:r>
              <a:rPr lang="en-US" dirty="0" smtClean="0"/>
              <a:t>Scaling Performance: Cost of Data Movement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59825" y="6621463"/>
            <a:ext cx="384175" cy="244475"/>
          </a:xfrm>
        </p:spPr>
        <p:txBody>
          <a:bodyPr/>
          <a:lstStyle/>
          <a:p>
            <a:fld id="{069CEC26-4161-489D-85A8-210C8CD75EA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Content Placeholder 3" descr="ec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91431" y="1115199"/>
            <a:ext cx="1243946" cy="93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43" y="1115199"/>
            <a:ext cx="1135344" cy="90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81000" y="838200"/>
            <a:ext cx="1621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Embedded Platforms </a:t>
            </a:r>
            <a:endParaRPr lang="en-US" sz="1200" dirty="0"/>
          </a:p>
        </p:txBody>
      </p:sp>
      <p:sp>
        <p:nvSpPr>
          <p:cNvPr id="21" name="Up-Down Arrow 20"/>
          <p:cNvSpPr/>
          <p:nvPr/>
        </p:nvSpPr>
        <p:spPr>
          <a:xfrm rot="16200000">
            <a:off x="4152903" y="-952500"/>
            <a:ext cx="457200" cy="480060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242" y="2095115"/>
            <a:ext cx="182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008000"/>
                </a:solidFill>
              </a:rPr>
              <a:t>Goal</a:t>
            </a:r>
            <a:r>
              <a:rPr lang="en-US" sz="1400" dirty="0" smtClean="0">
                <a:solidFill>
                  <a:srgbClr val="008000"/>
                </a:solidFill>
              </a:rPr>
              <a:t>: 1-100 GOps/w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8112" y="2105799"/>
            <a:ext cx="1831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008000"/>
                </a:solidFill>
              </a:rPr>
              <a:t>Goal</a:t>
            </a:r>
            <a:r>
              <a:rPr lang="en-US" sz="1400" dirty="0" smtClean="0">
                <a:solidFill>
                  <a:srgbClr val="008000"/>
                </a:solidFill>
              </a:rPr>
              <a:t>: 20MW/Exaflop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10431" y="838200"/>
            <a:ext cx="1909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Big Science: To Exascale</a:t>
            </a:r>
            <a:endParaRPr lang="en-US" sz="1200" dirty="0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609600" y="4876800"/>
            <a:ext cx="8229600" cy="12192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Sustain performance scaling through </a:t>
            </a:r>
            <a:r>
              <a:rPr lang="en-US" sz="2400" dirty="0" smtClean="0">
                <a:solidFill>
                  <a:srgbClr val="0A85FF"/>
                </a:solidFill>
              </a:rPr>
              <a:t>massive concurrency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A85FF"/>
                </a:solidFill>
              </a:rPr>
              <a:t>Data movement </a:t>
            </a:r>
            <a:r>
              <a:rPr lang="en-US" sz="2400" dirty="0" smtClean="0"/>
              <a:t>becomes more expensive than computation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786" y="1905000"/>
            <a:ext cx="5057614" cy="269800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47056" y="4508956"/>
            <a:ext cx="300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+mj-lt"/>
              </a:rPr>
              <a:t>Courtesy: Sandia National Labs :R.  Murphy. </a:t>
            </a:r>
            <a:endParaRPr lang="en-US" sz="1100" i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8800" y="1600200"/>
            <a:ext cx="1801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+mj-lt"/>
              </a:rPr>
              <a:t>Cost of Data Movement</a:t>
            </a:r>
            <a:endParaRPr lang="en-US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771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Dennard Architecture Performance Scaling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854036"/>
              </p:ext>
            </p:extLst>
          </p:nvPr>
        </p:nvGraphicFramePr>
        <p:xfrm>
          <a:off x="609600" y="1524000"/>
          <a:ext cx="7315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2743200" imgH="457200" progId="Equation.3">
                  <p:embed/>
                </p:oleObj>
              </mc:Choice>
              <mc:Fallback>
                <p:oleObj name="Equation" r:id="rId3" imgW="2743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524000"/>
                        <a:ext cx="7315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2190" y="2754868"/>
            <a:ext cx="327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W. J. Dally, Keynote IITC 2012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6809" y="3426024"/>
            <a:ext cx="421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solidFill>
                  <a:srgbClr val="000000"/>
                </a:solidFill>
              </a:rPr>
              <a:t>Operator_cost</a:t>
            </a:r>
            <a:r>
              <a:rPr lang="en-US" sz="1800" i="1" dirty="0" smtClean="0">
                <a:solidFill>
                  <a:srgbClr val="000000"/>
                </a:solidFill>
              </a:rPr>
              <a:t> + </a:t>
            </a:r>
            <a:r>
              <a:rPr lang="en-US" sz="1800" i="1" dirty="0" err="1">
                <a:solidFill>
                  <a:srgbClr val="000000"/>
                </a:solidFill>
              </a:rPr>
              <a:t>D</a:t>
            </a:r>
            <a:r>
              <a:rPr lang="en-US" sz="1800" i="1" dirty="0" err="1" smtClean="0">
                <a:solidFill>
                  <a:srgbClr val="000000"/>
                </a:solidFill>
              </a:rPr>
              <a:t>ata_movement_cost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264224"/>
            <a:ext cx="37038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000000"/>
                </a:solidFill>
              </a:rPr>
              <a:t>Three operands x 64 bits/operand</a:t>
            </a:r>
            <a:endParaRPr lang="en-US" sz="1800" i="1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270181" y="2971801"/>
            <a:ext cx="0" cy="533400"/>
          </a:xfrm>
          <a:prstGeom prst="straightConnector1">
            <a:avLst/>
          </a:prstGeom>
          <a:noFill/>
          <a:ln w="38100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Left Brace 9"/>
          <p:cNvSpPr/>
          <p:nvPr/>
        </p:nvSpPr>
        <p:spPr bwMode="auto">
          <a:xfrm rot="16200000">
            <a:off x="7944628" y="2686830"/>
            <a:ext cx="152401" cy="2246342"/>
          </a:xfrm>
          <a:prstGeom prst="leftBrace">
            <a:avLst>
              <a:gd name="adj1" fmla="val 42092"/>
              <a:gd name="adj2" fmla="val 50000"/>
            </a:avLst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7193981" y="2362201"/>
            <a:ext cx="152400" cy="914400"/>
          </a:xfrm>
          <a:prstGeom prst="leftBrace">
            <a:avLst>
              <a:gd name="adj1" fmla="val 42092"/>
              <a:gd name="adj2" fmla="val 50000"/>
            </a:avLst>
          </a:prstGeom>
          <a:noFill/>
          <a:ln w="25400" cap="flat" cmpd="sng" algn="ctr">
            <a:solidFill>
              <a:srgbClr val="080808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2425" y="4535269"/>
            <a:ext cx="409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00"/>
                </a:solidFill>
              </a:rPr>
              <a:t>Specialization 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 heterogeneity and asymmetry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16200000">
            <a:off x="5791200" y="3048002"/>
            <a:ext cx="152402" cy="1523998"/>
          </a:xfrm>
          <a:prstGeom prst="leftBrace">
            <a:avLst>
              <a:gd name="adj1" fmla="val 42092"/>
              <a:gd name="adj2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13" idx="1"/>
            <a:endCxn id="12" idx="0"/>
          </p:cNvCxnSpPr>
          <p:nvPr/>
        </p:nvCxnSpPr>
        <p:spPr bwMode="auto">
          <a:xfrm rot="5400000">
            <a:off x="4023974" y="2691841"/>
            <a:ext cx="649067" cy="3037788"/>
          </a:xfrm>
          <a:prstGeom prst="bentConnector5">
            <a:avLst>
              <a:gd name="adj1" fmla="val 35220"/>
              <a:gd name="adj2" fmla="val -16"/>
              <a:gd name="adj3" fmla="val 64780"/>
            </a:avLst>
          </a:prstGeom>
          <a:solidFill>
            <a:schemeClr val="bg1"/>
          </a:solidFill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747270" y="3962400"/>
            <a:ext cx="0" cy="381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016640"/>
              </p:ext>
            </p:extLst>
          </p:nvPr>
        </p:nvGraphicFramePr>
        <p:xfrm>
          <a:off x="4010025" y="5586413"/>
          <a:ext cx="4476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2387600" imgH="177800" progId="Equation.3">
                  <p:embed/>
                </p:oleObj>
              </mc:Choice>
              <mc:Fallback>
                <p:oleObj name="Equation" r:id="rId5" imgW="238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025" y="5586413"/>
                        <a:ext cx="447675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Elbow Connector 25"/>
          <p:cNvCxnSpPr>
            <a:stCxn id="7" idx="2"/>
            <a:endCxn id="25" idx="0"/>
          </p:cNvCxnSpPr>
          <p:nvPr/>
        </p:nvCxnSpPr>
        <p:spPr bwMode="auto">
          <a:xfrm rot="5400000">
            <a:off x="6366931" y="4515025"/>
            <a:ext cx="929044" cy="1166106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Slide Number Placeholder 12"/>
          <p:cNvSpPr>
            <a:spLocks noGrp="1"/>
          </p:cNvSpPr>
          <p:nvPr>
            <p:ph type="sldNum" idx="10"/>
          </p:nvPr>
        </p:nvSpPr>
        <p:spPr>
          <a:xfrm>
            <a:off x="8610600" y="6621463"/>
            <a:ext cx="384175" cy="244475"/>
          </a:xfrm>
        </p:spPr>
        <p:txBody>
          <a:bodyPr/>
          <a:lstStyle/>
          <a:p>
            <a:fld id="{1BC48AC9-D4D1-4B89-8525-C06672C5DB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0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2" grpId="0"/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Performance: Simplify and Multiply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990600"/>
            <a:ext cx="3073400" cy="1981200"/>
            <a:chOff x="304800" y="762000"/>
            <a:chExt cx="3759200" cy="25106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066800"/>
              <a:ext cx="3454400" cy="220582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4800" y="762000"/>
              <a:ext cx="1843657" cy="307777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1400" i="1" dirty="0" smtClean="0"/>
                <a:t>AMD Bulldozer Core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29000"/>
            <a:ext cx="3124200" cy="15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4063" y="3352800"/>
            <a:ext cx="1503685" cy="18024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 dirty="0" smtClean="0"/>
              <a:t>ARM A7 Core (</a:t>
            </a:r>
            <a:r>
              <a:rPr lang="en-US" sz="1400" i="1" dirty="0" err="1" smtClean="0"/>
              <a:t>arm.com</a:t>
            </a:r>
            <a:r>
              <a:rPr lang="en-US" sz="1400" i="1" dirty="0" smtClean="0"/>
              <a:t>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071938" cy="1981200"/>
          </a:xfrm>
        </p:spPr>
        <p:txBody>
          <a:bodyPr/>
          <a:lstStyle/>
          <a:p>
            <a:r>
              <a:rPr lang="en-US" dirty="0" smtClean="0"/>
              <a:t>Extracting single thread performance costs energy</a:t>
            </a:r>
          </a:p>
          <a:p>
            <a:pPr lvl="1"/>
            <a:r>
              <a:rPr lang="en-US" dirty="0" smtClean="0"/>
              <a:t>Out-of-order execution</a:t>
            </a:r>
          </a:p>
          <a:p>
            <a:pPr lvl="1"/>
            <a:r>
              <a:rPr lang="en-US" dirty="0" smtClean="0"/>
              <a:t>Branch prediction</a:t>
            </a:r>
          </a:p>
          <a:p>
            <a:pPr lvl="1"/>
            <a:r>
              <a:rPr lang="en-US" dirty="0" smtClean="0"/>
              <a:t>Scheduling etc.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648200" y="3962400"/>
            <a:ext cx="40719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400">
                <a:solidFill>
                  <a:srgbClr val="080808"/>
                </a:solidFill>
                <a:effectLst/>
                <a:latin typeface="+mn-lt"/>
                <a:ea typeface="ＭＳ Ｐゴシック" charset="-128"/>
                <a:cs typeface="+mn-cs"/>
              </a:defRPr>
            </a:lvl1pPr>
            <a:lvl2pPr marL="5191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448"/>
              </a:buClr>
              <a:buSzPct val="65000"/>
              <a:buFont typeface="Wingdings" pitchFamily="2" charset="2"/>
              <a:buChar char="n"/>
              <a:defRPr sz="2000"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2pPr>
            <a:lvl3pPr marL="862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3pPr>
            <a:lvl4pPr marL="12049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4pPr>
            <a:lvl5pPr marL="148590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/>
                <a:latin typeface="+mn-lt"/>
                <a:ea typeface="ＭＳ Ｐゴシック" charset="-128"/>
              </a:defRPr>
            </a:lvl5pPr>
            <a:lvl6pPr marL="19431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4003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8575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314700" indent="-1666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dirty="0" smtClean="0"/>
              <a:t>Multithread performance exploits parallelism</a:t>
            </a:r>
          </a:p>
          <a:p>
            <a:pPr lvl="1"/>
            <a:r>
              <a:rPr lang="en-US" dirty="0" smtClean="0"/>
              <a:t>Simpler pipelines</a:t>
            </a:r>
          </a:p>
          <a:p>
            <a:pPr lvl="1"/>
            <a:r>
              <a:rPr lang="en-US" dirty="0" smtClean="0"/>
              <a:t>Core scaling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0" y="2667000"/>
            <a:ext cx="1929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Still important!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31238" y="6621463"/>
            <a:ext cx="387350" cy="212725"/>
          </a:xfrm>
        </p:spPr>
        <p:txBody>
          <a:bodyPr/>
          <a:lstStyle/>
          <a:p>
            <a:fld id="{5789DB3D-6D36-41B1-B5D6-2DA40B15D95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029200"/>
            <a:ext cx="1854200" cy="15730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5257800"/>
            <a:ext cx="1141451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 dirty="0" smtClean="0"/>
              <a:t>NVIDIA Fermi</a:t>
            </a:r>
          </a:p>
        </p:txBody>
      </p:sp>
    </p:spTree>
    <p:extLst>
      <p:ext uri="{BB962C8B-B14F-4D97-AF65-F5344CB8AC3E}">
        <p14:creationId xmlns:p14="http://schemas.microsoft.com/office/powerpoint/2010/main" val="422376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Asymmetry vs. Heterogeneity</a:t>
            </a:r>
            <a:endParaRPr lang="en-US" dirty="0"/>
          </a:p>
        </p:txBody>
      </p:sp>
      <p:sp>
        <p:nvSpPr>
          <p:cNvPr id="265" name="Content Placeholder 2"/>
          <p:cNvSpPr txBox="1">
            <a:spLocks/>
          </p:cNvSpPr>
          <p:nvPr/>
        </p:nvSpPr>
        <p:spPr bwMode="auto">
          <a:xfrm>
            <a:off x="228600" y="3505200"/>
            <a:ext cx="21336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algn="l" defTabSz="457200" rtl="0" eaLnBrk="0" fontAlgn="base" latinLnBrk="0" hangingPunct="0">
              <a:lnSpc>
                <a:spcPct val="9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2"/>
              <a:buChar char="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voltage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frequency islands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3038" marR="0" lvl="0" indent="-173038" algn="l" defTabSz="457200" rtl="0" eaLnBrk="0" fontAlgn="base" latinLnBrk="0" hangingPunct="0">
              <a:lnSpc>
                <a:spcPct val="9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2"/>
              <a:buChar char=""/>
              <a:tabLst/>
              <a:defRPr/>
            </a:pPr>
            <a:r>
              <a:rPr lang="en-US" sz="1600" kern="0" dirty="0" smtClean="0">
                <a:solidFill>
                  <a:srgbClr val="080808"/>
                </a:solidFill>
                <a:latin typeface="+mn-lt"/>
              </a:rPr>
              <a:t>Different memory technologies</a:t>
            </a:r>
          </a:p>
          <a:p>
            <a:pPr marL="630238" lvl="1" indent="-173038" algn="l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STT-RAM,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PCM, Flash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0" name="Slide Number Placeholder 12"/>
          <p:cNvSpPr>
            <a:spLocks noGrp="1"/>
          </p:cNvSpPr>
          <p:nvPr>
            <p:ph type="sldNum" idx="10"/>
          </p:nvPr>
        </p:nvSpPr>
        <p:spPr>
          <a:xfrm>
            <a:off x="8759825" y="6621463"/>
            <a:ext cx="384175" cy="244475"/>
          </a:xfrm>
        </p:spPr>
        <p:txBody>
          <a:bodyPr/>
          <a:lstStyle/>
          <a:p>
            <a:fld id="{1BC48AC9-D4D1-4B89-8525-C06672C5DB03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905000"/>
            <a:ext cx="1676400" cy="1219200"/>
            <a:chOff x="2286000" y="3657600"/>
            <a:chExt cx="1676400" cy="1219200"/>
          </a:xfrm>
        </p:grpSpPr>
        <p:sp>
          <p:nvSpPr>
            <p:cNvPr id="131" name="Rectangle 130"/>
            <p:cNvSpPr/>
            <p:nvPr/>
          </p:nvSpPr>
          <p:spPr>
            <a:xfrm>
              <a:off x="2506292" y="36591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819400" y="365760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499809" y="39639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812917" y="396240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130683" y="36591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443791" y="365760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3124200" y="39639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3437308" y="396240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2504190" y="42687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817298" y="426720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504190" y="45735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2817298" y="457200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128581" y="42687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441689" y="426720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128581" y="45735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441689" y="457200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3810000" y="3657600"/>
              <a:ext cx="152400" cy="5334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US" sz="800" dirty="0" smtClean="0"/>
                <a:t>MC</a:t>
              </a:r>
              <a:endParaRPr lang="en-US" sz="800" dirty="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810000" y="4267200"/>
              <a:ext cx="152400" cy="5334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US" sz="800" dirty="0" smtClean="0"/>
                <a:t>MC</a:t>
              </a:r>
              <a:endParaRPr lang="en-US" sz="800" dirty="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2286000" y="3657600"/>
              <a:ext cx="152400" cy="5334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US" sz="800" dirty="0" smtClean="0"/>
                <a:t>MC</a:t>
              </a:r>
              <a:endParaRPr lang="en-US" sz="800" dirty="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2286000" y="4267200"/>
              <a:ext cx="152400" cy="5334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US" sz="800" dirty="0" smtClean="0"/>
                <a:t>MC</a:t>
              </a:r>
              <a:endParaRPr lang="en-US" sz="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95600" y="1905000"/>
            <a:ext cx="1676400" cy="1219200"/>
            <a:chOff x="2514600" y="2895600"/>
            <a:chExt cx="1676400" cy="1219200"/>
          </a:xfrm>
        </p:grpSpPr>
        <p:sp>
          <p:nvSpPr>
            <p:cNvPr id="270" name="Rectangle 269"/>
            <p:cNvSpPr/>
            <p:nvPr/>
          </p:nvSpPr>
          <p:spPr>
            <a:xfrm>
              <a:off x="2734892" y="28971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2728409" y="32019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3359283" y="28971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3352800" y="32019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2732790" y="35067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2732790" y="38115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3357181" y="35067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3357181" y="3811570"/>
              <a:ext cx="311283" cy="3032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/>
                <a:t>Tile</a:t>
              </a:r>
              <a:endParaRPr lang="en-US" sz="800" dirty="0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4038600" y="2895600"/>
              <a:ext cx="152400" cy="5334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US" sz="800" dirty="0" smtClean="0"/>
                <a:t>MC</a:t>
              </a:r>
              <a:endParaRPr lang="en-US" sz="800" dirty="0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4038600" y="3505200"/>
              <a:ext cx="152400" cy="5334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US" sz="800" dirty="0" smtClean="0"/>
                <a:t>MC</a:t>
              </a:r>
              <a:endParaRPr lang="en-US" sz="800" dirty="0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2514600" y="2895600"/>
              <a:ext cx="152400" cy="5334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US" sz="800" dirty="0" smtClean="0"/>
                <a:t>MC</a:t>
              </a:r>
              <a:endParaRPr lang="en-US" sz="800" dirty="0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2514600" y="3505200"/>
              <a:ext cx="152400" cy="5334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US" sz="800" dirty="0" smtClean="0"/>
                <a:t>MC</a:t>
              </a:r>
              <a:endParaRPr lang="en-US" sz="8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045899" y="2895600"/>
              <a:ext cx="306902" cy="304800"/>
              <a:chOff x="3045899" y="4343400"/>
              <a:chExt cx="306902" cy="304800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3045899" y="434497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3198299" y="434340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3048000" y="3200400"/>
              <a:ext cx="306902" cy="304800"/>
              <a:chOff x="3045899" y="4343400"/>
              <a:chExt cx="306902" cy="304800"/>
            </a:xfrm>
          </p:grpSpPr>
          <p:sp>
            <p:nvSpPr>
              <p:cNvPr id="292" name="Rectangle 291"/>
              <p:cNvSpPr/>
              <p:nvPr/>
            </p:nvSpPr>
            <p:spPr>
              <a:xfrm>
                <a:off x="3045899" y="434497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3198299" y="434340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3048000" y="3505200"/>
              <a:ext cx="306902" cy="304800"/>
              <a:chOff x="3045899" y="4343400"/>
              <a:chExt cx="306902" cy="304800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3045899" y="434497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3198299" y="434340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297" name="Group 296"/>
            <p:cNvGrpSpPr/>
            <p:nvPr/>
          </p:nvGrpSpPr>
          <p:grpSpPr>
            <a:xfrm>
              <a:off x="3050101" y="3810000"/>
              <a:ext cx="306902" cy="304800"/>
              <a:chOff x="3045899" y="4343400"/>
              <a:chExt cx="306902" cy="304800"/>
            </a:xfrm>
          </p:grpSpPr>
          <p:sp>
            <p:nvSpPr>
              <p:cNvPr id="298" name="Rectangle 297"/>
              <p:cNvSpPr/>
              <p:nvPr/>
            </p:nvSpPr>
            <p:spPr>
              <a:xfrm>
                <a:off x="3045899" y="434497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3198299" y="434340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3657600" y="2895600"/>
              <a:ext cx="306902" cy="304800"/>
              <a:chOff x="3045899" y="4343400"/>
              <a:chExt cx="306902" cy="304800"/>
            </a:xfrm>
          </p:grpSpPr>
          <p:sp>
            <p:nvSpPr>
              <p:cNvPr id="301" name="Rectangle 300"/>
              <p:cNvSpPr/>
              <p:nvPr/>
            </p:nvSpPr>
            <p:spPr>
              <a:xfrm>
                <a:off x="3045899" y="434497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3198299" y="434340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303" name="Group 302"/>
            <p:cNvGrpSpPr/>
            <p:nvPr/>
          </p:nvGrpSpPr>
          <p:grpSpPr>
            <a:xfrm>
              <a:off x="3659701" y="3200400"/>
              <a:ext cx="306902" cy="304800"/>
              <a:chOff x="3045899" y="4343400"/>
              <a:chExt cx="306902" cy="304800"/>
            </a:xfrm>
          </p:grpSpPr>
          <p:sp>
            <p:nvSpPr>
              <p:cNvPr id="304" name="Rectangle 303"/>
              <p:cNvSpPr/>
              <p:nvPr/>
            </p:nvSpPr>
            <p:spPr>
              <a:xfrm>
                <a:off x="3045899" y="434497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3198299" y="434340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3659701" y="3505200"/>
              <a:ext cx="306902" cy="304800"/>
              <a:chOff x="3045899" y="4343400"/>
              <a:chExt cx="306902" cy="304800"/>
            </a:xfrm>
          </p:grpSpPr>
          <p:sp>
            <p:nvSpPr>
              <p:cNvPr id="307" name="Rectangle 306"/>
              <p:cNvSpPr/>
              <p:nvPr/>
            </p:nvSpPr>
            <p:spPr>
              <a:xfrm>
                <a:off x="3045899" y="434497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3198299" y="434340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3661802" y="3810000"/>
              <a:ext cx="306902" cy="304800"/>
              <a:chOff x="3045899" y="4343400"/>
              <a:chExt cx="306902" cy="304800"/>
            </a:xfrm>
          </p:grpSpPr>
          <p:sp>
            <p:nvSpPr>
              <p:cNvPr id="310" name="Rectangle 309"/>
              <p:cNvSpPr/>
              <p:nvPr/>
            </p:nvSpPr>
            <p:spPr>
              <a:xfrm>
                <a:off x="3045899" y="434497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3198299" y="4343400"/>
                <a:ext cx="154502" cy="3032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endParaRPr lang="en-US" sz="800" dirty="0"/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954" y="1676400"/>
            <a:ext cx="1623646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2743200"/>
            <a:ext cx="2286000" cy="1285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1143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Performance Asymmetry</a:t>
            </a:r>
            <a:endParaRPr lang="en-US" sz="1800" dirty="0"/>
          </a:p>
        </p:txBody>
      </p:sp>
      <p:sp>
        <p:nvSpPr>
          <p:cNvPr id="313" name="TextBox 312"/>
          <p:cNvSpPr txBox="1"/>
          <p:nvPr/>
        </p:nvSpPr>
        <p:spPr>
          <a:xfrm>
            <a:off x="2819400" y="1143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Functional Asymmetry</a:t>
            </a:r>
            <a:endParaRPr lang="en-US" sz="1800" dirty="0"/>
          </a:p>
        </p:txBody>
      </p:sp>
      <p:sp>
        <p:nvSpPr>
          <p:cNvPr id="314" name="TextBox 313"/>
          <p:cNvSpPr txBox="1"/>
          <p:nvPr/>
        </p:nvSpPr>
        <p:spPr>
          <a:xfrm>
            <a:off x="6324600" y="114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Heterogeneous</a:t>
            </a:r>
            <a:endParaRPr lang="en-US" sz="1800" dirty="0"/>
          </a:p>
        </p:txBody>
      </p:sp>
      <p:sp>
        <p:nvSpPr>
          <p:cNvPr id="315" name="Content Placeholder 14"/>
          <p:cNvSpPr>
            <a:spLocks noGrp="1"/>
          </p:cNvSpPr>
          <p:nvPr>
            <p:ph idx="1"/>
          </p:nvPr>
        </p:nvSpPr>
        <p:spPr>
          <a:xfrm>
            <a:off x="2286000" y="3473450"/>
            <a:ext cx="3505200" cy="1555750"/>
          </a:xfrm>
        </p:spPr>
        <p:txBody>
          <a:bodyPr/>
          <a:lstStyle/>
          <a:p>
            <a:pPr lvl="1"/>
            <a:r>
              <a:rPr lang="en-US" sz="1600" dirty="0" smtClean="0">
                <a:solidFill>
                  <a:srgbClr val="800000"/>
                </a:solidFill>
              </a:rPr>
              <a:t>Complex </a:t>
            </a:r>
            <a:r>
              <a:rPr lang="en-US" sz="1600" dirty="0" smtClean="0"/>
              <a:t>cores and </a:t>
            </a:r>
            <a:r>
              <a:rPr lang="en-US" sz="1600" dirty="0" smtClean="0">
                <a:solidFill>
                  <a:srgbClr val="800000"/>
                </a:solidFill>
              </a:rPr>
              <a:t>simple </a:t>
            </a:r>
            <a:r>
              <a:rPr lang="en-US" sz="1600" dirty="0" smtClean="0"/>
              <a:t>cores</a:t>
            </a:r>
          </a:p>
          <a:p>
            <a:pPr lvl="1"/>
            <a:r>
              <a:rPr lang="en-US" sz="1600" dirty="0" smtClean="0"/>
              <a:t>Shared instruction set architecture (ISA)</a:t>
            </a:r>
          </a:p>
          <a:p>
            <a:pPr lvl="2"/>
            <a:r>
              <a:rPr lang="en-US" sz="1400" dirty="0" smtClean="0"/>
              <a:t>Subset ISA</a:t>
            </a:r>
          </a:p>
          <a:p>
            <a:pPr lvl="2"/>
            <a:r>
              <a:rPr lang="en-US" sz="1400" dirty="0" smtClean="0"/>
              <a:t>Distinct  microarchitecture</a:t>
            </a:r>
          </a:p>
          <a:p>
            <a:pPr lvl="2"/>
            <a:r>
              <a:rPr lang="en-US" sz="1400" dirty="0" smtClean="0"/>
              <a:t>Fault and migrate model of operation</a:t>
            </a:r>
            <a:r>
              <a:rPr lang="en-US" sz="1400" baseline="30000" dirty="0" smtClean="0"/>
              <a:t>1</a:t>
            </a:r>
            <a:endParaRPr lang="en-US" sz="1400" baseline="30000" dirty="0"/>
          </a:p>
        </p:txBody>
      </p:sp>
      <p:sp>
        <p:nvSpPr>
          <p:cNvPr id="12" name="Left-Right Arrow 11"/>
          <p:cNvSpPr/>
          <p:nvPr/>
        </p:nvSpPr>
        <p:spPr bwMode="auto">
          <a:xfrm>
            <a:off x="304800" y="5791200"/>
            <a:ext cx="5410200" cy="304800"/>
          </a:xfrm>
          <a:prstGeom prst="leftRightArrow">
            <a:avLst/>
          </a:prstGeom>
          <a:solidFill>
            <a:srgbClr val="FFCC99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Left-Right Arrow 315"/>
          <p:cNvSpPr/>
          <p:nvPr/>
        </p:nvSpPr>
        <p:spPr bwMode="auto">
          <a:xfrm>
            <a:off x="5715000" y="5791200"/>
            <a:ext cx="3200400" cy="304800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609600" y="54980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Uniform ISA </a:t>
            </a:r>
            <a:endParaRPr lang="en-US" sz="1800" dirty="0"/>
          </a:p>
        </p:txBody>
      </p:sp>
      <p:sp>
        <p:nvSpPr>
          <p:cNvPr id="318" name="TextBox 317"/>
          <p:cNvSpPr txBox="1"/>
          <p:nvPr/>
        </p:nvSpPr>
        <p:spPr>
          <a:xfrm>
            <a:off x="6710082" y="5498068"/>
            <a:ext cx="144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Multi-ISA</a:t>
            </a:r>
            <a:endParaRPr lang="en-US" sz="1800" dirty="0"/>
          </a:p>
        </p:txBody>
      </p:sp>
      <p:sp>
        <p:nvSpPr>
          <p:cNvPr id="319" name="TextBox 318"/>
          <p:cNvSpPr txBox="1"/>
          <p:nvPr/>
        </p:nvSpPr>
        <p:spPr>
          <a:xfrm>
            <a:off x="228600" y="62484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aseline="30000" dirty="0" smtClean="0"/>
              <a:t>1</a:t>
            </a:r>
            <a:r>
              <a:rPr lang="en-US" dirty="0" smtClean="0"/>
              <a:t>Li., T., et.al., “Operating system support for shared ISA asymmetric multi-core architectures,” </a:t>
            </a:r>
            <a:r>
              <a:rPr lang="en-US" i="1" dirty="0" smtClean="0"/>
              <a:t>in WIOSCA,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6248400" y="4191000"/>
            <a:ext cx="2743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algn="l" defTabSz="457200" rtl="0" eaLnBrk="0" fontAlgn="base" latinLnBrk="0" hangingPunct="0">
              <a:lnSpc>
                <a:spcPct val="9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2"/>
              <a:buChar char="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Multi-ISA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3038" indent="-173038" algn="l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sz="1600" kern="0" dirty="0" smtClean="0">
                <a:solidFill>
                  <a:srgbClr val="080808"/>
                </a:solidFill>
                <a:latin typeface="+mn-lt"/>
              </a:rPr>
              <a:t>Microarchitecture</a:t>
            </a:r>
          </a:p>
          <a:p>
            <a:pPr marL="630238" lvl="1" indent="-173038" algn="l">
              <a:lnSpc>
                <a:spcPct val="98000"/>
              </a:lnSpc>
              <a:spcBef>
                <a:spcPts val="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sz="1600" kern="0" baseline="0" dirty="0" smtClean="0">
                <a:solidFill>
                  <a:srgbClr val="080808"/>
                </a:solidFill>
                <a:latin typeface="+mn-lt"/>
              </a:rPr>
              <a:t>Memory</a:t>
            </a:r>
            <a:r>
              <a:rPr lang="en-US" sz="1600" kern="0" dirty="0" smtClean="0">
                <a:solidFill>
                  <a:srgbClr val="080808"/>
                </a:solidFill>
                <a:latin typeface="+mn-lt"/>
              </a:rPr>
              <a:t> &amp; Interconnect hierarchy</a:t>
            </a:r>
            <a:endParaRPr lang="en-US" sz="1600" kern="0" baseline="0" dirty="0" smtClean="0">
              <a:solidFill>
                <a:srgbClr val="0808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010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rgbClr val="080808"/>
          </a:solidFill>
          <a:prstDash val="solid"/>
          <a:round/>
          <a:headEnd type="none"/>
          <a:tailEnd type="arrow"/>
        </a:ln>
        <a:effectLst/>
      </a:spPr>
      <a:bodyPr/>
      <a:lstStyle/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C">
  <a:themeElements>
    <a:clrScheme name="GRC 13">
      <a:dk1>
        <a:srgbClr val="003562"/>
      </a:dk1>
      <a:lt1>
        <a:srgbClr val="FFFFFF"/>
      </a:lt1>
      <a:dk2>
        <a:srgbClr val="003562"/>
      </a:dk2>
      <a:lt2>
        <a:srgbClr val="6D7FA7"/>
      </a:lt2>
      <a:accent1>
        <a:srgbClr val="D2D8E4"/>
      </a:accent1>
      <a:accent2>
        <a:srgbClr val="7AC142"/>
      </a:accent2>
      <a:accent3>
        <a:srgbClr val="FFFFFF"/>
      </a:accent3>
      <a:accent4>
        <a:srgbClr val="002C53"/>
      </a:accent4>
      <a:accent5>
        <a:srgbClr val="E5E9EF"/>
      </a:accent5>
      <a:accent6>
        <a:srgbClr val="6EAF3B"/>
      </a:accent6>
      <a:hlink>
        <a:srgbClr val="0066FF"/>
      </a:hlink>
      <a:folHlink>
        <a:srgbClr val="0066FF"/>
      </a:folHlink>
    </a:clrScheme>
    <a:fontScheme name="GR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C 13">
        <a:dk1>
          <a:srgbClr val="003562"/>
        </a:dk1>
        <a:lt1>
          <a:srgbClr val="FFFFFF"/>
        </a:lt1>
        <a:dk2>
          <a:srgbClr val="003562"/>
        </a:dk2>
        <a:lt2>
          <a:srgbClr val="6D7FA7"/>
        </a:lt2>
        <a:accent1>
          <a:srgbClr val="D2D8E4"/>
        </a:accent1>
        <a:accent2>
          <a:srgbClr val="7AC142"/>
        </a:accent2>
        <a:accent3>
          <a:srgbClr val="FFFFFF"/>
        </a:accent3>
        <a:accent4>
          <a:srgbClr val="002C53"/>
        </a:accent4>
        <a:accent5>
          <a:srgbClr val="E5E9EF"/>
        </a:accent5>
        <a:accent6>
          <a:srgbClr val="6EAF3B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5262</TotalTime>
  <Words>1347</Words>
  <Application>Microsoft Macintosh PowerPoint</Application>
  <PresentationFormat>On-screen Show (4:3)</PresentationFormat>
  <Paragraphs>315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Balance</vt:lpstr>
      <vt:lpstr>GRC</vt:lpstr>
      <vt:lpstr>Equation</vt:lpstr>
      <vt:lpstr>PowerPoint Presentation</vt:lpstr>
      <vt:lpstr>Scaling Computing</vt:lpstr>
      <vt:lpstr>Outline</vt:lpstr>
      <vt:lpstr>Moore’s Law</vt:lpstr>
      <vt:lpstr>Post Dennard Architecture Performance Scaling </vt:lpstr>
      <vt:lpstr>Scaling Performance: Cost of Data Movement</vt:lpstr>
      <vt:lpstr>Post Dennard Architecture Performance Scaling </vt:lpstr>
      <vt:lpstr>Scaling Performance: Simplify and Multiply</vt:lpstr>
      <vt:lpstr>Asymmetry vs. Heterogeneity</vt:lpstr>
      <vt:lpstr>The Challenge: The Memory System</vt:lpstr>
      <vt:lpstr>Thermal Capacity</vt:lpstr>
      <vt:lpstr>Adapting to Power + Thermal Constraints</vt:lpstr>
      <vt:lpstr>Summary: New Performance Scaling Rules</vt:lpstr>
      <vt:lpstr>Physics of Computation </vt:lpstr>
      <vt:lpstr>Thermal Coupling</vt:lpstr>
      <vt:lpstr>Thermal Signatures and Fields</vt:lpstr>
      <vt:lpstr>Thermal Coupling</vt:lpstr>
      <vt:lpstr>CPU Core Performance States: AMD Trinity APU</vt:lpstr>
      <vt:lpstr>Performance Coupling Effects</vt:lpstr>
      <vt:lpstr>Power Savings Using CB</vt:lpstr>
      <vt:lpstr>Energy-Delay2</vt:lpstr>
      <vt:lpstr>PowerPoint Presentation</vt:lpstr>
      <vt:lpstr>MIDAS</vt:lpstr>
      <vt:lpstr>Reliability Enhancement - Microarchitecture</vt:lpstr>
      <vt:lpstr>Reliability Enhancement - Software</vt:lpstr>
      <vt:lpstr>Adaptive 3D Architecture</vt:lpstr>
      <vt:lpstr>Summary</vt:lpstr>
      <vt:lpstr>PowerPoint Presentation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 of ECE</dc:creator>
  <cp:lastModifiedBy>Sudhakar Yalamanchili</cp:lastModifiedBy>
  <cp:revision>192</cp:revision>
  <cp:lastPrinted>2009-09-04T01:04:09Z</cp:lastPrinted>
  <dcterms:created xsi:type="dcterms:W3CDTF">2007-02-08T23:24:19Z</dcterms:created>
  <dcterms:modified xsi:type="dcterms:W3CDTF">2013-04-17T11:43:50Z</dcterms:modified>
</cp:coreProperties>
</file>