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6"/>
  </p:notesMasterIdLst>
  <p:sldIdLst>
    <p:sldId id="297" r:id="rId2"/>
    <p:sldId id="437" r:id="rId3"/>
    <p:sldId id="463" r:id="rId4"/>
    <p:sldId id="447" r:id="rId5"/>
    <p:sldId id="455" r:id="rId6"/>
    <p:sldId id="456" r:id="rId7"/>
    <p:sldId id="457" r:id="rId8"/>
    <p:sldId id="460" r:id="rId9"/>
    <p:sldId id="459" r:id="rId10"/>
    <p:sldId id="403" r:id="rId11"/>
    <p:sldId id="443" r:id="rId12"/>
    <p:sldId id="461" r:id="rId13"/>
    <p:sldId id="462" r:id="rId14"/>
    <p:sldId id="390" r:id="rId15"/>
    <p:sldId id="417" r:id="rId16"/>
    <p:sldId id="464" r:id="rId17"/>
    <p:sldId id="465" r:id="rId18"/>
    <p:sldId id="467" r:id="rId19"/>
    <p:sldId id="466" r:id="rId20"/>
    <p:sldId id="379" r:id="rId21"/>
    <p:sldId id="353" r:id="rId22"/>
    <p:sldId id="446" r:id="rId23"/>
    <p:sldId id="444" r:id="rId24"/>
    <p:sldId id="445" r:id="rId25"/>
  </p:sldIdLst>
  <p:sldSz cx="9144000" cy="6858000" type="screen4x3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el"/>
        <a:ea typeface="宋体" charset="-122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el"/>
        <a:ea typeface="宋体" charset="-122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el"/>
        <a:ea typeface="宋体" charset="-122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el"/>
        <a:ea typeface="宋体" charset="-122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el"/>
        <a:ea typeface="宋体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el"/>
        <a:ea typeface="宋体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el"/>
        <a:ea typeface="宋体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el"/>
        <a:ea typeface="宋体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el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456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00"/>
    <a:srgbClr val="FFCC66"/>
    <a:srgbClr val="3399FF"/>
    <a:srgbClr val="003399"/>
    <a:srgbClr val="000000"/>
    <a:srgbClr val="FFFFFF"/>
    <a:srgbClr val="008000"/>
    <a:srgbClr val="CC6600"/>
    <a:srgbClr val="99660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68" autoAdjust="0"/>
    <p:restoredTop sz="90290" autoAdjust="0"/>
  </p:normalViewPr>
  <p:slideViewPr>
    <p:cSldViewPr>
      <p:cViewPr varScale="1">
        <p:scale>
          <a:sx n="62" d="100"/>
          <a:sy n="62" d="100"/>
        </p:scale>
        <p:origin x="-1314" y="-90"/>
      </p:cViewPr>
      <p:guideLst>
        <p:guide orient="horz" pos="3456"/>
        <p:guide pos="5759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-2850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Haicheng\Documents\haicheng\papers\micro12\data\execution_time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2078350329408"/>
          <c:y val="7.7520661268775007E-2"/>
          <c:w val="0.810935708142698"/>
          <c:h val="0.830169332847897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nec!$J$5</c:f>
              <c:strCache>
                <c:ptCount val="1"/>
                <c:pt idx="0">
                  <c:v>Speedup</c:v>
                </c:pt>
              </c:strCache>
            </c:strRef>
          </c:tx>
          <c:spPr>
            <a:solidFill>
              <a:srgbClr val="7030A0"/>
            </a:solidFill>
            <a:ln w="3175">
              <a:solidFill>
                <a:srgbClr val="3C3C3C"/>
              </a:solidFill>
              <a:prstDash val="solid"/>
            </a:ln>
          </c:spPr>
          <c:invertIfNegative val="0"/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zh-CN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zh-CN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zh-CN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zh-CN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spPr/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zh-CN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nec!$A$6:$A$10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nec!$J$6:$J$10</c:f>
              <c:numCache>
                <c:formatCode>0.00</c:formatCode>
                <c:ptCount val="5"/>
                <c:pt idx="0">
                  <c:v>7.8932026478965076</c:v>
                </c:pt>
                <c:pt idx="1">
                  <c:v>1.419816374607584</c:v>
                </c:pt>
                <c:pt idx="2">
                  <c:v>1.5813998270563721</c:v>
                </c:pt>
                <c:pt idx="3">
                  <c:v>1.114679964010225</c:v>
                </c:pt>
                <c:pt idx="4">
                  <c:v>2.451001983901079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01099392"/>
        <c:axId val="101100928"/>
      </c:barChart>
      <c:catAx>
        <c:axId val="101099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zh-CN"/>
          </a:p>
        </c:txPr>
        <c:crossAx val="101100928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01100928"/>
        <c:scaling>
          <c:orientation val="minMax"/>
          <c:max val="10"/>
        </c:scaling>
        <c:delete val="0"/>
        <c:axPos val="l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altLang="en-US"/>
                  <a:t>Speedup</a:t>
                </a:r>
              </a:p>
            </c:rich>
          </c:tx>
          <c:layout>
            <c:manualLayout>
              <c:xMode val="edge"/>
              <c:yMode val="edge"/>
              <c:x val="5.2961851127341399E-2"/>
              <c:y val="0.35714279273471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zh-CN"/>
          </a:p>
        </c:txPr>
        <c:crossAx val="101099392"/>
        <c:crossesAt val="1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1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zh-CN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03217304258986"/>
          <c:w val="0.494219960309839"/>
          <c:h val="0.79671107625308302"/>
        </c:manualLayout>
      </c:layout>
      <c:pieChart>
        <c:varyColors val="1"/>
        <c:ser>
          <c:idx val="0"/>
          <c:order val="0"/>
          <c:dPt>
            <c:idx val="2"/>
            <c:bubble3D val="0"/>
            <c:spPr>
              <a:solidFill>
                <a:srgbClr val="FF0000"/>
              </a:solidFill>
            </c:spPr>
          </c:dPt>
          <c:dPt>
            <c:idx val="9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numFmt formatCode="0.00%" sourceLinked="0"/>
              <c:spPr/>
              <c:txPr>
                <a:bodyPr/>
                <a:lstStyle/>
                <a:p>
                  <a:pPr>
                    <a:defRPr sz="28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zh-CN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altLang="en-US" sz="2800" b="1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48.82%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[profiling.xls]Sheet1!$S$19:$AF$19</c:f>
              <c:strCache>
                <c:ptCount val="14"/>
                <c:pt idx="0">
                  <c:v>project</c:v>
                </c:pt>
                <c:pt idx="1">
                  <c:v>select</c:v>
                </c:pt>
                <c:pt idx="2">
                  <c:v>product</c:v>
                </c:pt>
                <c:pt idx="3">
                  <c:v>join</c:v>
                </c:pt>
                <c:pt idx="4">
                  <c:v>diff</c:v>
                </c:pt>
                <c:pt idx="5">
                  <c:v>sort</c:v>
                </c:pt>
                <c:pt idx="6">
                  <c:v>unique</c:v>
                </c:pt>
                <c:pt idx="7">
                  <c:v>merge</c:v>
                </c:pt>
                <c:pt idx="8">
                  <c:v>agg</c:v>
                </c:pt>
                <c:pt idx="9">
                  <c:v>arith</c:v>
                </c:pt>
                <c:pt idx="10">
                  <c:v>conv</c:v>
                </c:pt>
                <c:pt idx="11">
                  <c:v>others</c:v>
                </c:pt>
                <c:pt idx="12">
                  <c:v>copy</c:v>
                </c:pt>
                <c:pt idx="13">
                  <c:v>pcie</c:v>
                </c:pt>
              </c:strCache>
            </c:strRef>
          </c:cat>
          <c:val>
            <c:numRef>
              <c:f>[profiling.xls]Sheet1!$S$44:$AF$44</c:f>
              <c:numCache>
                <c:formatCode>0.00%</c:formatCode>
                <c:ptCount val="14"/>
                <c:pt idx="0">
                  <c:v>1.1578679760329899E-2</c:v>
                </c:pt>
                <c:pt idx="1">
                  <c:v>3.4963617943050702E-2</c:v>
                </c:pt>
                <c:pt idx="2">
                  <c:v>1.0573595683349301E-2</c:v>
                </c:pt>
                <c:pt idx="3">
                  <c:v>0.389360321448455</c:v>
                </c:pt>
                <c:pt idx="4">
                  <c:v>2.7826845626764099E-4</c:v>
                </c:pt>
                <c:pt idx="5">
                  <c:v>0.48824668671657601</c:v>
                </c:pt>
                <c:pt idx="6">
                  <c:v>4.16326104591221E-4</c:v>
                </c:pt>
                <c:pt idx="7">
                  <c:v>2.1117554082572399E-4</c:v>
                </c:pt>
                <c:pt idx="8">
                  <c:v>3.3262582444045799E-2</c:v>
                </c:pt>
                <c:pt idx="9">
                  <c:v>9.4293070933403698E-3</c:v>
                </c:pt>
                <c:pt idx="10">
                  <c:v>2.7600242267161902E-4</c:v>
                </c:pt>
                <c:pt idx="11">
                  <c:v>1.72822384333417E-4</c:v>
                </c:pt>
                <c:pt idx="12">
                  <c:v>6.0836338576138803E-5</c:v>
                </c:pt>
                <c:pt idx="13">
                  <c:v>2.1169777663586801E-2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t"/>
      <c:layout>
        <c:manualLayout>
          <c:xMode val="edge"/>
          <c:yMode val="edge"/>
          <c:x val="0.49100127648598602"/>
          <c:y val="0.21875646278160199"/>
          <c:w val="0.481910113854012"/>
          <c:h val="0.47993438320210002"/>
        </c:manualLayout>
      </c:layout>
      <c:overlay val="0"/>
      <c:txPr>
        <a:bodyPr/>
        <a:lstStyle/>
        <a:p>
          <a:pPr>
            <a:defRPr sz="2400" b="1">
              <a:latin typeface="Arial" pitchFamily="34" charset="0"/>
              <a:cs typeface="Arial" pitchFamily="34" charset="0"/>
            </a:defRPr>
          </a:pPr>
          <a:endParaRPr lang="zh-CN"/>
        </a:p>
      </c:txPr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 algn="ctr" eaLnBrk="0" hangingPunct="0">
              <a:buClr>
                <a:srgbClr val="080808"/>
              </a:buClr>
              <a:buSzPct val="100000"/>
              <a:buFont typeface="Tahoma" charset="0"/>
              <a:buNone/>
              <a:defRPr/>
            </a:pPr>
            <a:endParaRPr lang="en-US">
              <a:latin typeface="Ariel" charset="0"/>
              <a:ea typeface="+mn-ea"/>
            </a:endParaRPr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 algn="ctr" eaLnBrk="0" hangingPunct="0">
              <a:buClr>
                <a:srgbClr val="080808"/>
              </a:buClr>
              <a:buSzPct val="100000"/>
              <a:buFont typeface="Tahoma" charset="0"/>
              <a:buNone/>
              <a:defRPr/>
            </a:pPr>
            <a:endParaRPr lang="en-US">
              <a:latin typeface="Ariel" charset="0"/>
              <a:ea typeface="+mn-ea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0"/>
            <a:ext cx="3170238" cy="484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 algn="ctr" eaLnBrk="0" hangingPunct="0">
              <a:buClr>
                <a:srgbClr val="080808"/>
              </a:buClr>
              <a:buSzPct val="100000"/>
              <a:buFont typeface="Tahoma" charset="0"/>
              <a:buNone/>
              <a:defRPr/>
            </a:pPr>
            <a:endParaRPr lang="en-US">
              <a:latin typeface="Ariel" charset="0"/>
              <a:ea typeface="+mn-ea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143375" y="0"/>
            <a:ext cx="3170238" cy="484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 algn="ctr" eaLnBrk="0" hangingPunct="0">
              <a:buClr>
                <a:srgbClr val="080808"/>
              </a:buClr>
              <a:buSzPct val="100000"/>
              <a:buFont typeface="Tahoma" charset="0"/>
              <a:buNone/>
              <a:defRPr/>
            </a:pPr>
            <a:endParaRPr lang="en-US">
              <a:latin typeface="Ariel" charset="0"/>
              <a:ea typeface="+mn-ea"/>
            </a:endParaRPr>
          </a:p>
        </p:txBody>
      </p:sp>
      <p:sp>
        <p:nvSpPr>
          <p:cNvPr id="14342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794250" cy="3595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48350" cy="4316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0" y="9117013"/>
            <a:ext cx="3170238" cy="484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 algn="ctr" eaLnBrk="0" hangingPunct="0">
              <a:buClr>
                <a:srgbClr val="080808"/>
              </a:buClr>
              <a:buSzPct val="100000"/>
              <a:buFont typeface="Tahoma" charset="0"/>
              <a:buNone/>
              <a:defRPr/>
            </a:pPr>
            <a:endParaRPr lang="en-US">
              <a:latin typeface="Ariel" charset="0"/>
              <a:ea typeface="+mn-ea"/>
            </a:endParaRP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01138"/>
            <a:ext cx="3167063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27" tIns="49466" rIns="95127" bIns="49466" numCol="1" anchor="b" anchorCtr="0" compatLnSpc="1">
            <a:prstTxWarp prst="textNoShape">
              <a:avLst/>
            </a:prstTxWarp>
          </a:bodyPr>
          <a:lstStyle>
            <a:lvl1pPr algn="r" defTabSz="482540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765080" algn="l"/>
                <a:tab pos="1530160" algn="l"/>
                <a:tab pos="2295240" algn="l"/>
                <a:tab pos="3060319" algn="l"/>
              </a:tabLst>
              <a:defRPr sz="2500">
                <a:solidFill>
                  <a:srgbClr val="000000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37A44C76-C93F-41C6-9246-342A1D2EA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87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 defTabSz="481013">
              <a:tabLst>
                <a:tab pos="763588" algn="l"/>
                <a:tab pos="1528763" algn="l"/>
                <a:tab pos="2293938" algn="l"/>
                <a:tab pos="3059113" algn="l"/>
              </a:tabLst>
              <a:defRPr/>
            </a:pPr>
            <a:fld id="{E2D3BBC0-2C12-40DC-B92B-7B218098203D}" type="slidenum">
              <a:rPr lang="en-US" altLang="zh-CN" smtClean="0"/>
              <a:pPr defTabSz="481013">
                <a:tabLst>
                  <a:tab pos="763588" algn="l"/>
                  <a:tab pos="1528763" algn="l"/>
                  <a:tab pos="2293938" algn="l"/>
                  <a:tab pos="3059113" algn="l"/>
                </a:tabLst>
                <a:defRPr/>
              </a:pPr>
              <a:t>1</a:t>
            </a:fld>
            <a:endParaRPr lang="en-US" altLang="zh-CN" smtClean="0"/>
          </a:p>
        </p:txBody>
      </p:sp>
      <p:sp>
        <p:nvSpPr>
          <p:cNvPr id="16387" name="Text Box 1"/>
          <p:cNvSpPr txBox="1">
            <a:spLocks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029" tIns="49314" rIns="95029" bIns="49314" anchor="b"/>
          <a:lstStyle/>
          <a:p>
            <a:pPr algn="r">
              <a:buClr>
                <a:srgbClr val="080808"/>
              </a:buClr>
              <a:buSzPct val="100000"/>
              <a:buFont typeface="Tahoma" pitchFamily="34" charset="0"/>
              <a:buNone/>
              <a:tabLst>
                <a:tab pos="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fld id="{94A72427-29FE-461D-B8B9-A53BB534E0A8}" type="slidenum">
              <a:rPr lang="en-US" altLang="zh-CN">
                <a:solidFill>
                  <a:srgbClr val="000000"/>
                </a:solidFill>
                <a:latin typeface="Arial" charset="0"/>
                <a:ea typeface="DejaVu Sans"/>
                <a:cs typeface="DejaVu Sans"/>
              </a:rPr>
              <a:pPr algn="r">
                <a:buClr>
                  <a:srgbClr val="080808"/>
                </a:buClr>
                <a:buSzPct val="100000"/>
                <a:buFont typeface="Tahoma" pitchFamily="34" charset="0"/>
                <a:buNone/>
                <a:tabLst>
                  <a:tab pos="0" algn="l"/>
                  <a:tab pos="455613" algn="l"/>
                  <a:tab pos="912813" algn="l"/>
                  <a:tab pos="1370013" algn="l"/>
                  <a:tab pos="1827213" algn="l"/>
                  <a:tab pos="2284413" algn="l"/>
                  <a:tab pos="2741613" algn="l"/>
                  <a:tab pos="3198813" algn="l"/>
                  <a:tab pos="3656013" algn="l"/>
                  <a:tab pos="4113213" algn="l"/>
                  <a:tab pos="4570413" algn="l"/>
                  <a:tab pos="5027613" algn="l"/>
                  <a:tab pos="5484813" algn="l"/>
                  <a:tab pos="5942013" algn="l"/>
                  <a:tab pos="6399213" algn="l"/>
                  <a:tab pos="6856413" algn="l"/>
                  <a:tab pos="7313613" algn="l"/>
                  <a:tab pos="7770813" algn="l"/>
                  <a:tab pos="8228013" algn="l"/>
                  <a:tab pos="8685213" algn="l"/>
                  <a:tab pos="9142413" algn="l"/>
                </a:tabLst>
              </a:pPr>
              <a:t>1</a:t>
            </a:fld>
            <a:endParaRPr lang="en-US" altLang="zh-CN">
              <a:solidFill>
                <a:srgbClr val="000000"/>
              </a:solidFill>
              <a:latin typeface="Arial" charset="0"/>
              <a:ea typeface="DejaVu Sans"/>
              <a:cs typeface="DejaVu Sans"/>
            </a:endParaRPr>
          </a:p>
        </p:txBody>
      </p:sp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eaLnBrk="0" hangingPunct="0">
              <a:buClr>
                <a:srgbClr val="080808"/>
              </a:buClr>
              <a:buSzPct val="100000"/>
              <a:buFont typeface="Tahoma" pitchFamily="34" charset="0"/>
              <a:buNone/>
            </a:pPr>
            <a:endParaRPr lang="en-US" altLang="zh-CN">
              <a:ea typeface="DejaVu Sans"/>
              <a:cs typeface="DejaVu Sans"/>
            </a:endParaRP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/>
          </p:nvPr>
        </p:nvSpPr>
        <p:spPr>
          <a:noFill/>
          <a:ln/>
        </p:spPr>
        <p:txBody>
          <a:bodyPr wrap="none" anchor="ctr"/>
          <a:lstStyle/>
          <a:p>
            <a:endParaRPr lang="en-US" altLang="zh-CN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398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 defTabSz="481013">
              <a:tabLst>
                <a:tab pos="763588" algn="l"/>
                <a:tab pos="1528763" algn="l"/>
                <a:tab pos="2293938" algn="l"/>
                <a:tab pos="3059113" algn="l"/>
              </a:tabLst>
              <a:defRPr/>
            </a:pPr>
            <a:fld id="{28F52DEA-399E-4941-B791-0028347A4283}" type="slidenum">
              <a:rPr lang="en-US" altLang="zh-CN" smtClean="0"/>
              <a:pPr defTabSz="481013">
                <a:tabLst>
                  <a:tab pos="763588" algn="l"/>
                  <a:tab pos="1528763" algn="l"/>
                  <a:tab pos="2293938" algn="l"/>
                  <a:tab pos="3059113" algn="l"/>
                </a:tabLst>
                <a:defRPr/>
              </a:pPr>
              <a:t>21</a:t>
            </a:fld>
            <a:endParaRPr lang="en-US" altLang="zh-CN" smtClean="0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658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 defTabSz="481013">
              <a:tabLst>
                <a:tab pos="763588" algn="l"/>
                <a:tab pos="1528763" algn="l"/>
                <a:tab pos="2293938" algn="l"/>
                <a:tab pos="3059113" algn="l"/>
              </a:tabLst>
              <a:defRPr/>
            </a:pPr>
            <a:fld id="{28F52DEA-399E-4941-B791-0028347A4283}" type="slidenum">
              <a:rPr lang="en-US" altLang="zh-CN" smtClean="0"/>
              <a:pPr defTabSz="481013">
                <a:tabLst>
                  <a:tab pos="763588" algn="l"/>
                  <a:tab pos="1528763" algn="l"/>
                  <a:tab pos="2293938" algn="l"/>
                  <a:tab pos="3059113" algn="l"/>
                </a:tabLst>
                <a:defRPr/>
              </a:pPr>
              <a:t>22</a:t>
            </a:fld>
            <a:endParaRPr lang="en-US" altLang="zh-CN" smtClean="0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288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18B79-A2AD-4CBE-8CF6-69E2A57DF6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DF7D8-A6F3-4162-B858-539453E566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9413" y="473075"/>
            <a:ext cx="2125662" cy="5654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7663" y="473075"/>
            <a:ext cx="6229350" cy="5654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25C5C-32E0-4AAB-8948-59390E21A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473075"/>
            <a:ext cx="8499475" cy="944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663" y="1600200"/>
            <a:ext cx="8507412" cy="4527550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xfrm>
            <a:off x="8534400" y="6621463"/>
            <a:ext cx="481013" cy="23653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305CD-A082-4868-AE98-FF38632B4F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99475" cy="5175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663" y="1066800"/>
            <a:ext cx="8507412" cy="506095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>
          <a:xfrm>
            <a:off x="8542021" y="6621463"/>
            <a:ext cx="601980" cy="236537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A1A8065-AA14-4691-BF68-A6A7F1AAA3E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E389B7D-4306-4433-A498-06DFF77CB5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7663" y="1600200"/>
            <a:ext cx="4176712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6775" y="1600200"/>
            <a:ext cx="4178300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1DCFA-A889-4982-8E04-BA6752AD56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2AA15-A7C1-4CEF-9A7D-3558AC4F9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473075"/>
            <a:ext cx="8499475" cy="517525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fld id="{90B6CFDB-0620-4C64-886D-19C912FAC2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819ED-AE92-40AA-A655-875FA85EB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7DF8E-8DF4-454F-B927-862EBB5E78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5280D-93A5-4979-8EC3-13529F4383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2425" y="473075"/>
            <a:ext cx="8499475" cy="944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7663" y="1600200"/>
            <a:ext cx="8507412" cy="4527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the outline text format</a:t>
            </a:r>
          </a:p>
          <a:p>
            <a:pPr lvl="1"/>
            <a:r>
              <a:rPr lang="en-GB" altLang="zh-CN" smtClean="0"/>
              <a:t>Second Outline Level</a:t>
            </a:r>
          </a:p>
          <a:p>
            <a:pPr lvl="2"/>
            <a:r>
              <a:rPr lang="en-GB" altLang="zh-CN" smtClean="0"/>
              <a:t>Third Outline Level</a:t>
            </a:r>
          </a:p>
          <a:p>
            <a:pPr lvl="3"/>
            <a:r>
              <a:rPr lang="en-GB" altLang="zh-CN" smtClean="0"/>
              <a:t>Fourth Outline Level</a:t>
            </a:r>
          </a:p>
          <a:p>
            <a:pPr lvl="4"/>
            <a:r>
              <a:rPr lang="en-GB" altLang="zh-CN" smtClean="0"/>
              <a:t>Fifth Outline Level</a:t>
            </a:r>
          </a:p>
          <a:p>
            <a:pPr lvl="4"/>
            <a:r>
              <a:rPr lang="en-GB" altLang="zh-CN" smtClean="0"/>
              <a:t>Sixth Outline Level</a:t>
            </a:r>
          </a:p>
          <a:p>
            <a:pPr lvl="4"/>
            <a:r>
              <a:rPr lang="en-GB" altLang="zh-CN" smtClean="0"/>
              <a:t>Seventh Outline Level</a:t>
            </a:r>
          </a:p>
          <a:p>
            <a:pPr lvl="4"/>
            <a:r>
              <a:rPr lang="en-GB" altLang="zh-CN" smtClean="0"/>
              <a:t>Eighth Outline Level</a:t>
            </a:r>
          </a:p>
          <a:p>
            <a:pPr lvl="4"/>
            <a:r>
              <a:rPr lang="en-GB" altLang="zh-CN" smtClean="0"/>
              <a:t>Ninth Outline Level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7904163" y="6624638"/>
            <a:ext cx="1239837" cy="233362"/>
          </a:xfrm>
          <a:prstGeom prst="rect">
            <a:avLst/>
          </a:prstGeom>
          <a:solidFill>
            <a:srgbClr val="366AA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Clr>
                <a:srgbClr val="080808"/>
              </a:buClr>
              <a:buSzPct val="100000"/>
              <a:buFont typeface="Tahoma" charset="0"/>
              <a:buNone/>
              <a:defRPr/>
            </a:pPr>
            <a:endParaRPr lang="en-US"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1029" name="Group 14"/>
          <p:cNvGrpSpPr>
            <a:grpSpLocks/>
          </p:cNvGrpSpPr>
          <p:nvPr/>
        </p:nvGrpSpPr>
        <p:grpSpPr bwMode="auto">
          <a:xfrm>
            <a:off x="7993063" y="6677025"/>
            <a:ext cx="617537" cy="180975"/>
            <a:chOff x="7315200" y="5867400"/>
            <a:chExt cx="617539" cy="180976"/>
          </a:xfrm>
        </p:grpSpPr>
        <p:sp>
          <p:nvSpPr>
            <p:cNvPr id="3" name="AutoShape 5"/>
            <p:cNvSpPr>
              <a:spLocks noChangeArrowheads="1"/>
            </p:cNvSpPr>
            <p:nvPr/>
          </p:nvSpPr>
          <p:spPr bwMode="auto">
            <a:xfrm>
              <a:off x="7315200" y="5868988"/>
              <a:ext cx="153987" cy="177801"/>
            </a:xfrm>
            <a:custGeom>
              <a:avLst/>
              <a:gdLst>
                <a:gd name="G0" fmla="+- 0 0 0"/>
                <a:gd name="G1" fmla="+- -11796480 0 0"/>
                <a:gd name="G2" fmla="+- 0 0 -11796480"/>
                <a:gd name="G3" fmla="+- 10800 0 0"/>
                <a:gd name="G4" fmla="+- 0 0 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5400 0 0"/>
                <a:gd name="G9" fmla="+- 0 0 -11796480"/>
                <a:gd name="G10" fmla="+- 5400 0 2700"/>
                <a:gd name="G11" fmla="cos G10 0"/>
                <a:gd name="G12" fmla="sin G10 0"/>
                <a:gd name="G13" fmla="cos 13500 0"/>
                <a:gd name="G14" fmla="sin 13500 0"/>
                <a:gd name="G15" fmla="+- G11 10800 0"/>
                <a:gd name="G16" fmla="+- G12 10800 0"/>
                <a:gd name="G17" fmla="+- G13 10800 0"/>
                <a:gd name="G18" fmla="+- G14 10800 0"/>
                <a:gd name="G19" fmla="*/ 5400 1 2"/>
                <a:gd name="G20" fmla="+- G19 5400 0"/>
                <a:gd name="G21" fmla="cos G20 0"/>
                <a:gd name="G22" fmla="sin G20 0"/>
                <a:gd name="G23" fmla="+- G21 10800 0"/>
                <a:gd name="G24" fmla="+- G12 G23 G22"/>
                <a:gd name="G25" fmla="+- G22 G23 G11"/>
                <a:gd name="G26" fmla="cos 10800 0"/>
                <a:gd name="G27" fmla="sin 10800 0"/>
                <a:gd name="G28" fmla="cos 5400 0"/>
                <a:gd name="G29" fmla="sin 5400 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11796480"/>
                <a:gd name="G36" fmla="sin G34 -11796480"/>
                <a:gd name="G37" fmla="+/ -11796480 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5400 G39"/>
                <a:gd name="G43" fmla="sin 54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330 w 394"/>
                <a:gd name="T5" fmla="*/ 403 h 436"/>
                <a:gd name="T6" fmla="*/ 267 w 394"/>
                <a:gd name="T7" fmla="*/ 424 h 436"/>
                <a:gd name="T8" fmla="*/ 218 w 394"/>
                <a:gd name="T9" fmla="*/ 433 h 436"/>
                <a:gd name="T10" fmla="*/ 182 w 394"/>
                <a:gd name="T11" fmla="*/ 436 h 436"/>
                <a:gd name="T12" fmla="*/ 143 w 394"/>
                <a:gd name="T13" fmla="*/ 433 h 436"/>
                <a:gd name="T14" fmla="*/ 116 w 394"/>
                <a:gd name="T15" fmla="*/ 426 h 436"/>
                <a:gd name="T16" fmla="*/ 85 w 394"/>
                <a:gd name="T17" fmla="*/ 412 h 436"/>
                <a:gd name="T18" fmla="*/ 50 w 394"/>
                <a:gd name="T19" fmla="*/ 385 h 436"/>
                <a:gd name="T20" fmla="*/ 29 w 394"/>
                <a:gd name="T21" fmla="*/ 357 h 436"/>
                <a:gd name="T22" fmla="*/ 17 w 394"/>
                <a:gd name="T23" fmla="*/ 333 h 436"/>
                <a:gd name="T24" fmla="*/ 5 w 394"/>
                <a:gd name="T25" fmla="*/ 286 h 436"/>
                <a:gd name="T26" fmla="*/ 2 w 394"/>
                <a:gd name="T27" fmla="*/ 230 h 436"/>
                <a:gd name="T28" fmla="*/ 8 w 394"/>
                <a:gd name="T29" fmla="*/ 178 h 436"/>
                <a:gd name="T30" fmla="*/ 23 w 394"/>
                <a:gd name="T31" fmla="*/ 131 h 436"/>
                <a:gd name="T32" fmla="*/ 38 w 394"/>
                <a:gd name="T33" fmla="*/ 100 h 436"/>
                <a:gd name="T34" fmla="*/ 59 w 394"/>
                <a:gd name="T35" fmla="*/ 73 h 436"/>
                <a:gd name="T36" fmla="*/ 86 w 394"/>
                <a:gd name="T37" fmla="*/ 48 h 436"/>
                <a:gd name="T38" fmla="*/ 125 w 394"/>
                <a:gd name="T39" fmla="*/ 24 h 436"/>
                <a:gd name="T40" fmla="*/ 173 w 394"/>
                <a:gd name="T41" fmla="*/ 9 h 436"/>
                <a:gd name="T42" fmla="*/ 212 w 394"/>
                <a:gd name="T43" fmla="*/ 2 h 436"/>
                <a:gd name="T44" fmla="*/ 256 w 394"/>
                <a:gd name="T45" fmla="*/ 0 h 436"/>
                <a:gd name="T46" fmla="*/ 300 w 394"/>
                <a:gd name="T47" fmla="*/ 3 h 436"/>
                <a:gd name="T48" fmla="*/ 334 w 394"/>
                <a:gd name="T49" fmla="*/ 11 h 436"/>
                <a:gd name="T50" fmla="*/ 361 w 394"/>
                <a:gd name="T51" fmla="*/ 26 h 436"/>
                <a:gd name="T52" fmla="*/ 381 w 394"/>
                <a:gd name="T53" fmla="*/ 47 h 436"/>
                <a:gd name="T54" fmla="*/ 390 w 394"/>
                <a:gd name="T55" fmla="*/ 64 h 436"/>
                <a:gd name="T56" fmla="*/ 364 w 394"/>
                <a:gd name="T57" fmla="*/ 116 h 436"/>
                <a:gd name="T58" fmla="*/ 322 w 394"/>
                <a:gd name="T59" fmla="*/ 145 h 436"/>
                <a:gd name="T60" fmla="*/ 319 w 394"/>
                <a:gd name="T61" fmla="*/ 112 h 436"/>
                <a:gd name="T62" fmla="*/ 312 w 394"/>
                <a:gd name="T63" fmla="*/ 82 h 436"/>
                <a:gd name="T64" fmla="*/ 297 w 394"/>
                <a:gd name="T65" fmla="*/ 54 h 436"/>
                <a:gd name="T66" fmla="*/ 277 w 394"/>
                <a:gd name="T67" fmla="*/ 35 h 436"/>
                <a:gd name="T68" fmla="*/ 252 w 394"/>
                <a:gd name="T69" fmla="*/ 26 h 436"/>
                <a:gd name="T70" fmla="*/ 218 w 394"/>
                <a:gd name="T71" fmla="*/ 24 h 436"/>
                <a:gd name="T72" fmla="*/ 199 w 394"/>
                <a:gd name="T73" fmla="*/ 29 h 436"/>
                <a:gd name="T74" fmla="*/ 181 w 394"/>
                <a:gd name="T75" fmla="*/ 36 h 436"/>
                <a:gd name="T76" fmla="*/ 160 w 394"/>
                <a:gd name="T77" fmla="*/ 53 h 436"/>
                <a:gd name="T78" fmla="*/ 133 w 394"/>
                <a:gd name="T79" fmla="*/ 88 h 436"/>
                <a:gd name="T80" fmla="*/ 116 w 394"/>
                <a:gd name="T81" fmla="*/ 134 h 436"/>
                <a:gd name="T82" fmla="*/ 107 w 394"/>
                <a:gd name="T83" fmla="*/ 190 h 436"/>
                <a:gd name="T84" fmla="*/ 109 w 394"/>
                <a:gd name="T85" fmla="*/ 250 h 436"/>
                <a:gd name="T86" fmla="*/ 122 w 394"/>
                <a:gd name="T87" fmla="*/ 301 h 436"/>
                <a:gd name="T88" fmla="*/ 133 w 394"/>
                <a:gd name="T89" fmla="*/ 324 h 436"/>
                <a:gd name="T90" fmla="*/ 145 w 394"/>
                <a:gd name="T91" fmla="*/ 343 h 436"/>
                <a:gd name="T92" fmla="*/ 167 w 394"/>
                <a:gd name="T93" fmla="*/ 364 h 436"/>
                <a:gd name="T94" fmla="*/ 191 w 394"/>
                <a:gd name="T95" fmla="*/ 379 h 436"/>
                <a:gd name="T96" fmla="*/ 236 w 394"/>
                <a:gd name="T97" fmla="*/ 390 h 436"/>
                <a:gd name="T98" fmla="*/ 280 w 394"/>
                <a:gd name="T99" fmla="*/ 388 h 436"/>
                <a:gd name="T100" fmla="*/ 343 w 394"/>
                <a:gd name="T101" fmla="*/ 372 h 436"/>
                <a:gd name="T102" fmla="*/ 381 w 394"/>
                <a:gd name="T103" fmla="*/ 378 h 436"/>
                <a:gd name="T104" fmla="*/ 0 w 394"/>
                <a:gd name="T105" fmla="*/ 0 h 436"/>
                <a:gd name="T106" fmla="*/ 394 w 394"/>
                <a:gd name="T107" fmla="*/ 436 h 436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T104" t="T105" r="T106" b="T107"/>
              <a:pathLst>
                <a:path w="394" h="436">
                  <a:moveTo>
                    <a:pt x="381" y="378"/>
                  </a:moveTo>
                  <a:lnTo>
                    <a:pt x="355" y="391"/>
                  </a:lnTo>
                  <a:lnTo>
                    <a:pt x="330" y="403"/>
                  </a:lnTo>
                  <a:lnTo>
                    <a:pt x="304" y="412"/>
                  </a:lnTo>
                  <a:lnTo>
                    <a:pt x="279" y="421"/>
                  </a:lnTo>
                  <a:lnTo>
                    <a:pt x="267" y="424"/>
                  </a:lnTo>
                  <a:lnTo>
                    <a:pt x="255" y="427"/>
                  </a:lnTo>
                  <a:lnTo>
                    <a:pt x="230" y="432"/>
                  </a:lnTo>
                  <a:lnTo>
                    <a:pt x="218" y="433"/>
                  </a:lnTo>
                  <a:lnTo>
                    <a:pt x="206" y="435"/>
                  </a:lnTo>
                  <a:lnTo>
                    <a:pt x="194" y="436"/>
                  </a:lnTo>
                  <a:lnTo>
                    <a:pt x="182" y="436"/>
                  </a:lnTo>
                  <a:lnTo>
                    <a:pt x="163" y="435"/>
                  </a:lnTo>
                  <a:lnTo>
                    <a:pt x="152" y="435"/>
                  </a:lnTo>
                  <a:lnTo>
                    <a:pt x="143" y="433"/>
                  </a:lnTo>
                  <a:lnTo>
                    <a:pt x="134" y="432"/>
                  </a:lnTo>
                  <a:lnTo>
                    <a:pt x="125" y="429"/>
                  </a:lnTo>
                  <a:lnTo>
                    <a:pt x="116" y="426"/>
                  </a:lnTo>
                  <a:lnTo>
                    <a:pt x="107" y="423"/>
                  </a:lnTo>
                  <a:lnTo>
                    <a:pt x="92" y="415"/>
                  </a:lnTo>
                  <a:lnTo>
                    <a:pt x="85" y="412"/>
                  </a:lnTo>
                  <a:lnTo>
                    <a:pt x="77" y="408"/>
                  </a:lnTo>
                  <a:lnTo>
                    <a:pt x="62" y="397"/>
                  </a:lnTo>
                  <a:lnTo>
                    <a:pt x="50" y="385"/>
                  </a:lnTo>
                  <a:lnTo>
                    <a:pt x="44" y="378"/>
                  </a:lnTo>
                  <a:lnTo>
                    <a:pt x="38" y="372"/>
                  </a:lnTo>
                  <a:lnTo>
                    <a:pt x="29" y="357"/>
                  </a:lnTo>
                  <a:lnTo>
                    <a:pt x="24" y="349"/>
                  </a:lnTo>
                  <a:lnTo>
                    <a:pt x="20" y="340"/>
                  </a:lnTo>
                  <a:lnTo>
                    <a:pt x="17" y="333"/>
                  </a:lnTo>
                  <a:lnTo>
                    <a:pt x="14" y="324"/>
                  </a:lnTo>
                  <a:lnTo>
                    <a:pt x="8" y="306"/>
                  </a:lnTo>
                  <a:lnTo>
                    <a:pt x="5" y="286"/>
                  </a:lnTo>
                  <a:lnTo>
                    <a:pt x="2" y="267"/>
                  </a:lnTo>
                  <a:lnTo>
                    <a:pt x="0" y="245"/>
                  </a:lnTo>
                  <a:lnTo>
                    <a:pt x="2" y="230"/>
                  </a:lnTo>
                  <a:lnTo>
                    <a:pt x="2" y="217"/>
                  </a:lnTo>
                  <a:lnTo>
                    <a:pt x="5" y="190"/>
                  </a:lnTo>
                  <a:lnTo>
                    <a:pt x="8" y="178"/>
                  </a:lnTo>
                  <a:lnTo>
                    <a:pt x="11" y="164"/>
                  </a:lnTo>
                  <a:lnTo>
                    <a:pt x="18" y="142"/>
                  </a:lnTo>
                  <a:lnTo>
                    <a:pt x="23" y="131"/>
                  </a:lnTo>
                  <a:lnTo>
                    <a:pt x="27" y="119"/>
                  </a:lnTo>
                  <a:lnTo>
                    <a:pt x="32" y="110"/>
                  </a:lnTo>
                  <a:lnTo>
                    <a:pt x="38" y="100"/>
                  </a:lnTo>
                  <a:lnTo>
                    <a:pt x="46" y="91"/>
                  </a:lnTo>
                  <a:lnTo>
                    <a:pt x="52" y="82"/>
                  </a:lnTo>
                  <a:lnTo>
                    <a:pt x="59" y="73"/>
                  </a:lnTo>
                  <a:lnTo>
                    <a:pt x="68" y="65"/>
                  </a:lnTo>
                  <a:lnTo>
                    <a:pt x="77" y="56"/>
                  </a:lnTo>
                  <a:lnTo>
                    <a:pt x="86" y="48"/>
                  </a:lnTo>
                  <a:lnTo>
                    <a:pt x="104" y="36"/>
                  </a:lnTo>
                  <a:lnTo>
                    <a:pt x="115" y="30"/>
                  </a:lnTo>
                  <a:lnTo>
                    <a:pt x="125" y="24"/>
                  </a:lnTo>
                  <a:lnTo>
                    <a:pt x="137" y="20"/>
                  </a:lnTo>
                  <a:lnTo>
                    <a:pt x="148" y="15"/>
                  </a:lnTo>
                  <a:lnTo>
                    <a:pt x="173" y="9"/>
                  </a:lnTo>
                  <a:lnTo>
                    <a:pt x="185" y="6"/>
                  </a:lnTo>
                  <a:lnTo>
                    <a:pt x="199" y="3"/>
                  </a:lnTo>
                  <a:lnTo>
                    <a:pt x="212" y="2"/>
                  </a:lnTo>
                  <a:lnTo>
                    <a:pt x="226" y="0"/>
                  </a:lnTo>
                  <a:lnTo>
                    <a:pt x="241" y="0"/>
                  </a:lnTo>
                  <a:lnTo>
                    <a:pt x="256" y="0"/>
                  </a:lnTo>
                  <a:lnTo>
                    <a:pt x="271" y="0"/>
                  </a:lnTo>
                  <a:lnTo>
                    <a:pt x="286" y="2"/>
                  </a:lnTo>
                  <a:lnTo>
                    <a:pt x="300" y="3"/>
                  </a:lnTo>
                  <a:lnTo>
                    <a:pt x="312" y="5"/>
                  </a:lnTo>
                  <a:lnTo>
                    <a:pt x="324" y="8"/>
                  </a:lnTo>
                  <a:lnTo>
                    <a:pt x="334" y="11"/>
                  </a:lnTo>
                  <a:lnTo>
                    <a:pt x="345" y="15"/>
                  </a:lnTo>
                  <a:lnTo>
                    <a:pt x="354" y="20"/>
                  </a:lnTo>
                  <a:lnTo>
                    <a:pt x="361" y="26"/>
                  </a:lnTo>
                  <a:lnTo>
                    <a:pt x="369" y="32"/>
                  </a:lnTo>
                  <a:lnTo>
                    <a:pt x="375" y="39"/>
                  </a:lnTo>
                  <a:lnTo>
                    <a:pt x="381" y="47"/>
                  </a:lnTo>
                  <a:lnTo>
                    <a:pt x="384" y="51"/>
                  </a:lnTo>
                  <a:lnTo>
                    <a:pt x="385" y="54"/>
                  </a:lnTo>
                  <a:lnTo>
                    <a:pt x="390" y="64"/>
                  </a:lnTo>
                  <a:lnTo>
                    <a:pt x="393" y="74"/>
                  </a:lnTo>
                  <a:lnTo>
                    <a:pt x="394" y="85"/>
                  </a:lnTo>
                  <a:lnTo>
                    <a:pt x="364" y="116"/>
                  </a:lnTo>
                  <a:lnTo>
                    <a:pt x="349" y="131"/>
                  </a:lnTo>
                  <a:lnTo>
                    <a:pt x="336" y="148"/>
                  </a:lnTo>
                  <a:lnTo>
                    <a:pt x="322" y="145"/>
                  </a:lnTo>
                  <a:lnTo>
                    <a:pt x="321" y="131"/>
                  </a:lnTo>
                  <a:lnTo>
                    <a:pt x="319" y="118"/>
                  </a:lnTo>
                  <a:lnTo>
                    <a:pt x="319" y="112"/>
                  </a:lnTo>
                  <a:lnTo>
                    <a:pt x="318" y="104"/>
                  </a:lnTo>
                  <a:lnTo>
                    <a:pt x="315" y="94"/>
                  </a:lnTo>
                  <a:lnTo>
                    <a:pt x="312" y="82"/>
                  </a:lnTo>
                  <a:lnTo>
                    <a:pt x="307" y="73"/>
                  </a:lnTo>
                  <a:lnTo>
                    <a:pt x="303" y="64"/>
                  </a:lnTo>
                  <a:lnTo>
                    <a:pt x="297" y="54"/>
                  </a:lnTo>
                  <a:lnTo>
                    <a:pt x="291" y="47"/>
                  </a:lnTo>
                  <a:lnTo>
                    <a:pt x="285" y="41"/>
                  </a:lnTo>
                  <a:lnTo>
                    <a:pt x="277" y="35"/>
                  </a:lnTo>
                  <a:lnTo>
                    <a:pt x="268" y="32"/>
                  </a:lnTo>
                  <a:lnTo>
                    <a:pt x="261" y="27"/>
                  </a:lnTo>
                  <a:lnTo>
                    <a:pt x="252" y="26"/>
                  </a:lnTo>
                  <a:lnTo>
                    <a:pt x="241" y="24"/>
                  </a:lnTo>
                  <a:lnTo>
                    <a:pt x="232" y="23"/>
                  </a:lnTo>
                  <a:lnTo>
                    <a:pt x="218" y="24"/>
                  </a:lnTo>
                  <a:lnTo>
                    <a:pt x="211" y="24"/>
                  </a:lnTo>
                  <a:lnTo>
                    <a:pt x="205" y="26"/>
                  </a:lnTo>
                  <a:lnTo>
                    <a:pt x="199" y="29"/>
                  </a:lnTo>
                  <a:lnTo>
                    <a:pt x="193" y="30"/>
                  </a:lnTo>
                  <a:lnTo>
                    <a:pt x="187" y="33"/>
                  </a:lnTo>
                  <a:lnTo>
                    <a:pt x="181" y="36"/>
                  </a:lnTo>
                  <a:lnTo>
                    <a:pt x="170" y="44"/>
                  </a:lnTo>
                  <a:lnTo>
                    <a:pt x="164" y="47"/>
                  </a:lnTo>
                  <a:lnTo>
                    <a:pt x="160" y="53"/>
                  </a:lnTo>
                  <a:lnTo>
                    <a:pt x="151" y="62"/>
                  </a:lnTo>
                  <a:lnTo>
                    <a:pt x="142" y="76"/>
                  </a:lnTo>
                  <a:lnTo>
                    <a:pt x="133" y="88"/>
                  </a:lnTo>
                  <a:lnTo>
                    <a:pt x="127" y="103"/>
                  </a:lnTo>
                  <a:lnTo>
                    <a:pt x="121" y="118"/>
                  </a:lnTo>
                  <a:lnTo>
                    <a:pt x="116" y="134"/>
                  </a:lnTo>
                  <a:lnTo>
                    <a:pt x="112" y="152"/>
                  </a:lnTo>
                  <a:lnTo>
                    <a:pt x="109" y="170"/>
                  </a:lnTo>
                  <a:lnTo>
                    <a:pt x="107" y="190"/>
                  </a:lnTo>
                  <a:lnTo>
                    <a:pt x="107" y="211"/>
                  </a:lnTo>
                  <a:lnTo>
                    <a:pt x="107" y="230"/>
                  </a:lnTo>
                  <a:lnTo>
                    <a:pt x="109" y="250"/>
                  </a:lnTo>
                  <a:lnTo>
                    <a:pt x="112" y="268"/>
                  </a:lnTo>
                  <a:lnTo>
                    <a:pt x="116" y="286"/>
                  </a:lnTo>
                  <a:lnTo>
                    <a:pt x="122" y="301"/>
                  </a:lnTo>
                  <a:lnTo>
                    <a:pt x="125" y="309"/>
                  </a:lnTo>
                  <a:lnTo>
                    <a:pt x="128" y="316"/>
                  </a:lnTo>
                  <a:lnTo>
                    <a:pt x="133" y="324"/>
                  </a:lnTo>
                  <a:lnTo>
                    <a:pt x="136" y="330"/>
                  </a:lnTo>
                  <a:lnTo>
                    <a:pt x="140" y="337"/>
                  </a:lnTo>
                  <a:lnTo>
                    <a:pt x="145" y="343"/>
                  </a:lnTo>
                  <a:lnTo>
                    <a:pt x="155" y="354"/>
                  </a:lnTo>
                  <a:lnTo>
                    <a:pt x="161" y="358"/>
                  </a:lnTo>
                  <a:lnTo>
                    <a:pt x="167" y="364"/>
                  </a:lnTo>
                  <a:lnTo>
                    <a:pt x="179" y="372"/>
                  </a:lnTo>
                  <a:lnTo>
                    <a:pt x="185" y="375"/>
                  </a:lnTo>
                  <a:lnTo>
                    <a:pt x="191" y="379"/>
                  </a:lnTo>
                  <a:lnTo>
                    <a:pt x="206" y="384"/>
                  </a:lnTo>
                  <a:lnTo>
                    <a:pt x="220" y="387"/>
                  </a:lnTo>
                  <a:lnTo>
                    <a:pt x="236" y="390"/>
                  </a:lnTo>
                  <a:lnTo>
                    <a:pt x="253" y="390"/>
                  </a:lnTo>
                  <a:lnTo>
                    <a:pt x="267" y="390"/>
                  </a:lnTo>
                  <a:lnTo>
                    <a:pt x="280" y="388"/>
                  </a:lnTo>
                  <a:lnTo>
                    <a:pt x="294" y="387"/>
                  </a:lnTo>
                  <a:lnTo>
                    <a:pt x="309" y="382"/>
                  </a:lnTo>
                  <a:lnTo>
                    <a:pt x="343" y="372"/>
                  </a:lnTo>
                  <a:lnTo>
                    <a:pt x="364" y="364"/>
                  </a:lnTo>
                  <a:lnTo>
                    <a:pt x="388" y="355"/>
                  </a:lnTo>
                  <a:lnTo>
                    <a:pt x="381" y="37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buClr>
                  <a:srgbClr val="080808"/>
                </a:buClr>
                <a:buSzPct val="100000"/>
                <a:buFont typeface="Tahoma" charset="0"/>
                <a:buNone/>
                <a:defRPr/>
              </a:pPr>
              <a:endParaRPr lang="en-US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1030" name="AutoShape 6"/>
            <p:cNvSpPr>
              <a:spLocks noChangeArrowheads="1"/>
            </p:cNvSpPr>
            <p:nvPr/>
          </p:nvSpPr>
          <p:spPr bwMode="auto">
            <a:xfrm>
              <a:off x="7446962" y="5868988"/>
              <a:ext cx="214314" cy="179388"/>
            </a:xfrm>
            <a:custGeom>
              <a:avLst/>
              <a:gdLst>
                <a:gd name="G0" fmla="+- 0 0 0"/>
                <a:gd name="G1" fmla="+- -11796480 0 0"/>
                <a:gd name="G2" fmla="+- 0 0 -11796480"/>
                <a:gd name="G3" fmla="+- 10800 0 0"/>
                <a:gd name="G4" fmla="+- 0 0 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5400 0 0"/>
                <a:gd name="G9" fmla="+- 0 0 -11796480"/>
                <a:gd name="G10" fmla="+- 5400 0 2700"/>
                <a:gd name="G11" fmla="cos G10 0"/>
                <a:gd name="G12" fmla="sin G10 0"/>
                <a:gd name="G13" fmla="cos 13500 0"/>
                <a:gd name="G14" fmla="sin 13500 0"/>
                <a:gd name="G15" fmla="+- G11 10800 0"/>
                <a:gd name="G16" fmla="+- G12 10800 0"/>
                <a:gd name="G17" fmla="+- G13 10800 0"/>
                <a:gd name="G18" fmla="+- G14 10800 0"/>
                <a:gd name="G19" fmla="*/ 5400 1 2"/>
                <a:gd name="G20" fmla="+- G19 5400 0"/>
                <a:gd name="G21" fmla="cos G20 0"/>
                <a:gd name="G22" fmla="sin G20 0"/>
                <a:gd name="G23" fmla="+- G21 10800 0"/>
                <a:gd name="G24" fmla="+- G12 G23 G22"/>
                <a:gd name="G25" fmla="+- G22 G23 G11"/>
                <a:gd name="G26" fmla="cos 10800 0"/>
                <a:gd name="G27" fmla="sin 10800 0"/>
                <a:gd name="G28" fmla="cos 5400 0"/>
                <a:gd name="G29" fmla="sin 5400 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11796480"/>
                <a:gd name="G36" fmla="sin G34 -11796480"/>
                <a:gd name="G37" fmla="+/ -11796480 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5400 G39"/>
                <a:gd name="G43" fmla="sin 54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306 w 550"/>
                <a:gd name="T5" fmla="*/ 196 h 438"/>
                <a:gd name="T6" fmla="*/ 282 w 550"/>
                <a:gd name="T7" fmla="*/ 91 h 438"/>
                <a:gd name="T8" fmla="*/ 236 w 550"/>
                <a:gd name="T9" fmla="*/ 170 h 438"/>
                <a:gd name="T10" fmla="*/ 195 w 550"/>
                <a:gd name="T11" fmla="*/ 252 h 438"/>
                <a:gd name="T12" fmla="*/ 218 w 550"/>
                <a:gd name="T13" fmla="*/ 256 h 438"/>
                <a:gd name="T14" fmla="*/ 234 w 550"/>
                <a:gd name="T15" fmla="*/ 259 h 438"/>
                <a:gd name="T16" fmla="*/ 0 w 550"/>
                <a:gd name="T17" fmla="*/ 424 h 438"/>
                <a:gd name="T18" fmla="*/ 52 w 550"/>
                <a:gd name="T19" fmla="*/ 397 h 438"/>
                <a:gd name="T20" fmla="*/ 100 w 550"/>
                <a:gd name="T21" fmla="*/ 349 h 438"/>
                <a:gd name="T22" fmla="*/ 155 w 550"/>
                <a:gd name="T23" fmla="*/ 267 h 438"/>
                <a:gd name="T24" fmla="*/ 213 w 550"/>
                <a:gd name="T25" fmla="*/ 169 h 438"/>
                <a:gd name="T26" fmla="*/ 287 w 550"/>
                <a:gd name="T27" fmla="*/ 29 h 438"/>
                <a:gd name="T28" fmla="*/ 377 w 550"/>
                <a:gd name="T29" fmla="*/ 74 h 438"/>
                <a:gd name="T30" fmla="*/ 410 w 550"/>
                <a:gd name="T31" fmla="*/ 212 h 438"/>
                <a:gd name="T32" fmla="*/ 436 w 550"/>
                <a:gd name="T33" fmla="*/ 312 h 438"/>
                <a:gd name="T34" fmla="*/ 454 w 550"/>
                <a:gd name="T35" fmla="*/ 360 h 438"/>
                <a:gd name="T36" fmla="*/ 461 w 550"/>
                <a:gd name="T37" fmla="*/ 373 h 438"/>
                <a:gd name="T38" fmla="*/ 472 w 550"/>
                <a:gd name="T39" fmla="*/ 384 h 438"/>
                <a:gd name="T40" fmla="*/ 490 w 550"/>
                <a:gd name="T41" fmla="*/ 393 h 438"/>
                <a:gd name="T42" fmla="*/ 508 w 550"/>
                <a:gd name="T43" fmla="*/ 399 h 438"/>
                <a:gd name="T44" fmla="*/ 529 w 550"/>
                <a:gd name="T45" fmla="*/ 400 h 438"/>
                <a:gd name="T46" fmla="*/ 547 w 550"/>
                <a:gd name="T47" fmla="*/ 400 h 438"/>
                <a:gd name="T48" fmla="*/ 550 w 550"/>
                <a:gd name="T49" fmla="*/ 402 h 438"/>
                <a:gd name="T50" fmla="*/ 500 w 550"/>
                <a:gd name="T51" fmla="*/ 421 h 438"/>
                <a:gd name="T52" fmla="*/ 383 w 550"/>
                <a:gd name="T53" fmla="*/ 438 h 438"/>
                <a:gd name="T54" fmla="*/ 355 w 550"/>
                <a:gd name="T55" fmla="*/ 387 h 438"/>
                <a:gd name="T56" fmla="*/ 343 w 550"/>
                <a:gd name="T57" fmla="*/ 339 h 438"/>
                <a:gd name="T58" fmla="*/ 329 w 550"/>
                <a:gd name="T59" fmla="*/ 286 h 438"/>
                <a:gd name="T60" fmla="*/ 252 w 550"/>
                <a:gd name="T61" fmla="*/ 285 h 438"/>
                <a:gd name="T62" fmla="*/ 179 w 550"/>
                <a:gd name="T63" fmla="*/ 286 h 438"/>
                <a:gd name="T64" fmla="*/ 156 w 550"/>
                <a:gd name="T65" fmla="*/ 334 h 438"/>
                <a:gd name="T66" fmla="*/ 155 w 550"/>
                <a:gd name="T67" fmla="*/ 397 h 438"/>
                <a:gd name="T68" fmla="*/ 195 w 550"/>
                <a:gd name="T69" fmla="*/ 400 h 438"/>
                <a:gd name="T70" fmla="*/ 188 w 550"/>
                <a:gd name="T71" fmla="*/ 424 h 438"/>
                <a:gd name="T72" fmla="*/ 94 w 550"/>
                <a:gd name="T73" fmla="*/ 423 h 438"/>
                <a:gd name="T74" fmla="*/ 0 w 550"/>
                <a:gd name="T75" fmla="*/ 424 h 438"/>
                <a:gd name="T76" fmla="*/ 0 w 550"/>
                <a:gd name="T77" fmla="*/ 0 h 438"/>
                <a:gd name="T78" fmla="*/ 550 w 550"/>
                <a:gd name="T79" fmla="*/ 438 h 438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T76" t="T77" r="T78" b="T79"/>
              <a:pathLst>
                <a:path w="550" h="438">
                  <a:moveTo>
                    <a:pt x="321" y="259"/>
                  </a:moveTo>
                  <a:lnTo>
                    <a:pt x="306" y="196"/>
                  </a:lnTo>
                  <a:lnTo>
                    <a:pt x="294" y="148"/>
                  </a:lnTo>
                  <a:lnTo>
                    <a:pt x="282" y="91"/>
                  </a:lnTo>
                  <a:lnTo>
                    <a:pt x="258" y="131"/>
                  </a:lnTo>
                  <a:lnTo>
                    <a:pt x="236" y="170"/>
                  </a:lnTo>
                  <a:lnTo>
                    <a:pt x="216" y="211"/>
                  </a:lnTo>
                  <a:lnTo>
                    <a:pt x="195" y="252"/>
                  </a:lnTo>
                  <a:lnTo>
                    <a:pt x="207" y="255"/>
                  </a:lnTo>
                  <a:lnTo>
                    <a:pt x="218" y="256"/>
                  </a:lnTo>
                  <a:lnTo>
                    <a:pt x="227" y="258"/>
                  </a:lnTo>
                  <a:lnTo>
                    <a:pt x="234" y="259"/>
                  </a:lnTo>
                  <a:lnTo>
                    <a:pt x="321" y="259"/>
                  </a:lnTo>
                  <a:close/>
                  <a:moveTo>
                    <a:pt x="0" y="424"/>
                  </a:moveTo>
                  <a:lnTo>
                    <a:pt x="24" y="402"/>
                  </a:lnTo>
                  <a:lnTo>
                    <a:pt x="52" y="397"/>
                  </a:lnTo>
                  <a:lnTo>
                    <a:pt x="70" y="394"/>
                  </a:lnTo>
                  <a:lnTo>
                    <a:pt x="100" y="349"/>
                  </a:lnTo>
                  <a:lnTo>
                    <a:pt x="128" y="307"/>
                  </a:lnTo>
                  <a:lnTo>
                    <a:pt x="155" y="267"/>
                  </a:lnTo>
                  <a:lnTo>
                    <a:pt x="179" y="226"/>
                  </a:lnTo>
                  <a:lnTo>
                    <a:pt x="213" y="169"/>
                  </a:lnTo>
                  <a:lnTo>
                    <a:pt x="243" y="112"/>
                  </a:lnTo>
                  <a:lnTo>
                    <a:pt x="287" y="29"/>
                  </a:lnTo>
                  <a:lnTo>
                    <a:pt x="362" y="0"/>
                  </a:lnTo>
                  <a:lnTo>
                    <a:pt x="377" y="74"/>
                  </a:lnTo>
                  <a:lnTo>
                    <a:pt x="398" y="163"/>
                  </a:lnTo>
                  <a:lnTo>
                    <a:pt x="410" y="212"/>
                  </a:lnTo>
                  <a:lnTo>
                    <a:pt x="424" y="267"/>
                  </a:lnTo>
                  <a:lnTo>
                    <a:pt x="436" y="312"/>
                  </a:lnTo>
                  <a:lnTo>
                    <a:pt x="449" y="348"/>
                  </a:lnTo>
                  <a:lnTo>
                    <a:pt x="454" y="360"/>
                  </a:lnTo>
                  <a:lnTo>
                    <a:pt x="460" y="369"/>
                  </a:lnTo>
                  <a:lnTo>
                    <a:pt x="461" y="373"/>
                  </a:lnTo>
                  <a:lnTo>
                    <a:pt x="464" y="378"/>
                  </a:lnTo>
                  <a:lnTo>
                    <a:pt x="472" y="384"/>
                  </a:lnTo>
                  <a:lnTo>
                    <a:pt x="479" y="390"/>
                  </a:lnTo>
                  <a:lnTo>
                    <a:pt x="490" y="393"/>
                  </a:lnTo>
                  <a:lnTo>
                    <a:pt x="502" y="397"/>
                  </a:lnTo>
                  <a:lnTo>
                    <a:pt x="508" y="399"/>
                  </a:lnTo>
                  <a:lnTo>
                    <a:pt x="514" y="399"/>
                  </a:lnTo>
                  <a:lnTo>
                    <a:pt x="529" y="400"/>
                  </a:lnTo>
                  <a:lnTo>
                    <a:pt x="544" y="402"/>
                  </a:lnTo>
                  <a:lnTo>
                    <a:pt x="547" y="400"/>
                  </a:lnTo>
                  <a:lnTo>
                    <a:pt x="549" y="400"/>
                  </a:lnTo>
                  <a:lnTo>
                    <a:pt x="550" y="402"/>
                  </a:lnTo>
                  <a:lnTo>
                    <a:pt x="530" y="418"/>
                  </a:lnTo>
                  <a:lnTo>
                    <a:pt x="500" y="421"/>
                  </a:lnTo>
                  <a:lnTo>
                    <a:pt x="467" y="426"/>
                  </a:lnTo>
                  <a:lnTo>
                    <a:pt x="383" y="438"/>
                  </a:lnTo>
                  <a:lnTo>
                    <a:pt x="367" y="423"/>
                  </a:lnTo>
                  <a:lnTo>
                    <a:pt x="355" y="387"/>
                  </a:lnTo>
                  <a:lnTo>
                    <a:pt x="349" y="364"/>
                  </a:lnTo>
                  <a:lnTo>
                    <a:pt x="343" y="339"/>
                  </a:lnTo>
                  <a:lnTo>
                    <a:pt x="340" y="330"/>
                  </a:lnTo>
                  <a:lnTo>
                    <a:pt x="329" y="286"/>
                  </a:lnTo>
                  <a:lnTo>
                    <a:pt x="323" y="286"/>
                  </a:lnTo>
                  <a:lnTo>
                    <a:pt x="252" y="285"/>
                  </a:lnTo>
                  <a:lnTo>
                    <a:pt x="197" y="286"/>
                  </a:lnTo>
                  <a:lnTo>
                    <a:pt x="179" y="286"/>
                  </a:lnTo>
                  <a:lnTo>
                    <a:pt x="168" y="309"/>
                  </a:lnTo>
                  <a:lnTo>
                    <a:pt x="156" y="334"/>
                  </a:lnTo>
                  <a:lnTo>
                    <a:pt x="131" y="394"/>
                  </a:lnTo>
                  <a:lnTo>
                    <a:pt x="155" y="397"/>
                  </a:lnTo>
                  <a:lnTo>
                    <a:pt x="176" y="399"/>
                  </a:lnTo>
                  <a:lnTo>
                    <a:pt x="195" y="400"/>
                  </a:lnTo>
                  <a:lnTo>
                    <a:pt x="213" y="402"/>
                  </a:lnTo>
                  <a:lnTo>
                    <a:pt x="188" y="424"/>
                  </a:lnTo>
                  <a:lnTo>
                    <a:pt x="131" y="424"/>
                  </a:lnTo>
                  <a:lnTo>
                    <a:pt x="94" y="423"/>
                  </a:lnTo>
                  <a:lnTo>
                    <a:pt x="54" y="424"/>
                  </a:lnTo>
                  <a:lnTo>
                    <a:pt x="0" y="4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buClr>
                  <a:srgbClr val="080808"/>
                </a:buClr>
                <a:buSzPct val="100000"/>
                <a:buFont typeface="Tahoma" charset="0"/>
                <a:buNone/>
                <a:defRPr/>
              </a:pPr>
              <a:endParaRPr lang="en-US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1031" name="AutoShape 7"/>
            <p:cNvSpPr>
              <a:spLocks noChangeArrowheads="1"/>
            </p:cNvSpPr>
            <p:nvPr/>
          </p:nvSpPr>
          <p:spPr bwMode="auto">
            <a:xfrm>
              <a:off x="7648576" y="5867400"/>
              <a:ext cx="133350" cy="179389"/>
            </a:xfrm>
            <a:custGeom>
              <a:avLst/>
              <a:gdLst>
                <a:gd name="G0" fmla="+- 0 0 0"/>
                <a:gd name="G1" fmla="+- -11796480 0 0"/>
                <a:gd name="G2" fmla="+- 0 0 -11796480"/>
                <a:gd name="G3" fmla="+- 10800 0 0"/>
                <a:gd name="G4" fmla="+- 0 0 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5400 0 0"/>
                <a:gd name="G9" fmla="+- 0 0 -11796480"/>
                <a:gd name="G10" fmla="+- 5400 0 2700"/>
                <a:gd name="G11" fmla="cos G10 0"/>
                <a:gd name="G12" fmla="sin G10 0"/>
                <a:gd name="G13" fmla="cos 13500 0"/>
                <a:gd name="G14" fmla="sin 13500 0"/>
                <a:gd name="G15" fmla="+- G11 10800 0"/>
                <a:gd name="G16" fmla="+- G12 10800 0"/>
                <a:gd name="G17" fmla="+- G13 10800 0"/>
                <a:gd name="G18" fmla="+- G14 10800 0"/>
                <a:gd name="G19" fmla="*/ 5400 1 2"/>
                <a:gd name="G20" fmla="+- G19 5400 0"/>
                <a:gd name="G21" fmla="cos G20 0"/>
                <a:gd name="G22" fmla="sin G20 0"/>
                <a:gd name="G23" fmla="+- G21 10800 0"/>
                <a:gd name="G24" fmla="+- G12 G23 G22"/>
                <a:gd name="G25" fmla="+- G22 G23 G11"/>
                <a:gd name="G26" fmla="cos 10800 0"/>
                <a:gd name="G27" fmla="sin 10800 0"/>
                <a:gd name="G28" fmla="cos 5400 0"/>
                <a:gd name="G29" fmla="sin 5400 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11796480"/>
                <a:gd name="G36" fmla="sin G34 -11796480"/>
                <a:gd name="G37" fmla="+/ -11796480 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5400 G39"/>
                <a:gd name="G43" fmla="sin 54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71 w 344"/>
                <a:gd name="T5" fmla="*/ 293 h 437"/>
                <a:gd name="T6" fmla="*/ 86 w 344"/>
                <a:gd name="T7" fmla="*/ 329 h 437"/>
                <a:gd name="T8" fmla="*/ 107 w 344"/>
                <a:gd name="T9" fmla="*/ 358 h 437"/>
                <a:gd name="T10" fmla="*/ 131 w 344"/>
                <a:gd name="T11" fmla="*/ 380 h 437"/>
                <a:gd name="T12" fmla="*/ 159 w 344"/>
                <a:gd name="T13" fmla="*/ 392 h 437"/>
                <a:gd name="T14" fmla="*/ 191 w 344"/>
                <a:gd name="T15" fmla="*/ 397 h 437"/>
                <a:gd name="T16" fmla="*/ 218 w 344"/>
                <a:gd name="T17" fmla="*/ 392 h 437"/>
                <a:gd name="T18" fmla="*/ 233 w 344"/>
                <a:gd name="T19" fmla="*/ 385 h 437"/>
                <a:gd name="T20" fmla="*/ 247 w 344"/>
                <a:gd name="T21" fmla="*/ 373 h 437"/>
                <a:gd name="T22" fmla="*/ 254 w 344"/>
                <a:gd name="T23" fmla="*/ 358 h 437"/>
                <a:gd name="T24" fmla="*/ 257 w 344"/>
                <a:gd name="T25" fmla="*/ 341 h 437"/>
                <a:gd name="T26" fmla="*/ 253 w 344"/>
                <a:gd name="T27" fmla="*/ 320 h 437"/>
                <a:gd name="T28" fmla="*/ 245 w 344"/>
                <a:gd name="T29" fmla="*/ 307 h 437"/>
                <a:gd name="T30" fmla="*/ 221 w 344"/>
                <a:gd name="T31" fmla="*/ 287 h 437"/>
                <a:gd name="T32" fmla="*/ 191 w 344"/>
                <a:gd name="T33" fmla="*/ 274 h 437"/>
                <a:gd name="T34" fmla="*/ 110 w 344"/>
                <a:gd name="T35" fmla="*/ 237 h 437"/>
                <a:gd name="T36" fmla="*/ 83 w 344"/>
                <a:gd name="T37" fmla="*/ 218 h 437"/>
                <a:gd name="T38" fmla="*/ 66 w 344"/>
                <a:gd name="T39" fmla="*/ 198 h 437"/>
                <a:gd name="T40" fmla="*/ 56 w 344"/>
                <a:gd name="T41" fmla="*/ 174 h 437"/>
                <a:gd name="T42" fmla="*/ 53 w 344"/>
                <a:gd name="T43" fmla="*/ 146 h 437"/>
                <a:gd name="T44" fmla="*/ 57 w 344"/>
                <a:gd name="T45" fmla="*/ 111 h 437"/>
                <a:gd name="T46" fmla="*/ 66 w 344"/>
                <a:gd name="T47" fmla="*/ 92 h 437"/>
                <a:gd name="T48" fmla="*/ 81 w 344"/>
                <a:gd name="T49" fmla="*/ 68 h 437"/>
                <a:gd name="T50" fmla="*/ 117 w 344"/>
                <a:gd name="T51" fmla="*/ 33 h 437"/>
                <a:gd name="T52" fmla="*/ 159 w 344"/>
                <a:gd name="T53" fmla="*/ 10 h 437"/>
                <a:gd name="T54" fmla="*/ 206 w 344"/>
                <a:gd name="T55" fmla="*/ 0 h 437"/>
                <a:gd name="T56" fmla="*/ 251 w 344"/>
                <a:gd name="T57" fmla="*/ 1 h 437"/>
                <a:gd name="T58" fmla="*/ 275 w 344"/>
                <a:gd name="T59" fmla="*/ 10 h 437"/>
                <a:gd name="T60" fmla="*/ 298 w 344"/>
                <a:gd name="T61" fmla="*/ 22 h 437"/>
                <a:gd name="T62" fmla="*/ 314 w 344"/>
                <a:gd name="T63" fmla="*/ 40 h 437"/>
                <a:gd name="T64" fmla="*/ 325 w 344"/>
                <a:gd name="T65" fmla="*/ 60 h 437"/>
                <a:gd name="T66" fmla="*/ 295 w 344"/>
                <a:gd name="T67" fmla="*/ 98 h 437"/>
                <a:gd name="T68" fmla="*/ 253 w 344"/>
                <a:gd name="T69" fmla="*/ 125 h 437"/>
                <a:gd name="T70" fmla="*/ 250 w 344"/>
                <a:gd name="T71" fmla="*/ 96 h 437"/>
                <a:gd name="T72" fmla="*/ 242 w 344"/>
                <a:gd name="T73" fmla="*/ 72 h 437"/>
                <a:gd name="T74" fmla="*/ 228 w 344"/>
                <a:gd name="T75" fmla="*/ 54 h 437"/>
                <a:gd name="T76" fmla="*/ 210 w 344"/>
                <a:gd name="T77" fmla="*/ 42 h 437"/>
                <a:gd name="T78" fmla="*/ 189 w 344"/>
                <a:gd name="T79" fmla="*/ 36 h 437"/>
                <a:gd name="T80" fmla="*/ 159 w 344"/>
                <a:gd name="T81" fmla="*/ 39 h 437"/>
                <a:gd name="T82" fmla="*/ 141 w 344"/>
                <a:gd name="T83" fmla="*/ 51 h 437"/>
                <a:gd name="T84" fmla="*/ 129 w 344"/>
                <a:gd name="T85" fmla="*/ 68 h 437"/>
                <a:gd name="T86" fmla="*/ 126 w 344"/>
                <a:gd name="T87" fmla="*/ 90 h 437"/>
                <a:gd name="T88" fmla="*/ 128 w 344"/>
                <a:gd name="T89" fmla="*/ 110 h 437"/>
                <a:gd name="T90" fmla="*/ 135 w 344"/>
                <a:gd name="T91" fmla="*/ 126 h 437"/>
                <a:gd name="T92" fmla="*/ 149 w 344"/>
                <a:gd name="T93" fmla="*/ 140 h 437"/>
                <a:gd name="T94" fmla="*/ 189 w 344"/>
                <a:gd name="T95" fmla="*/ 161 h 437"/>
                <a:gd name="T96" fmla="*/ 269 w 344"/>
                <a:gd name="T97" fmla="*/ 188 h 437"/>
                <a:gd name="T98" fmla="*/ 308 w 344"/>
                <a:gd name="T99" fmla="*/ 207 h 437"/>
                <a:gd name="T100" fmla="*/ 328 w 344"/>
                <a:gd name="T101" fmla="*/ 222 h 437"/>
                <a:gd name="T102" fmla="*/ 338 w 344"/>
                <a:gd name="T103" fmla="*/ 243 h 437"/>
                <a:gd name="T104" fmla="*/ 344 w 344"/>
                <a:gd name="T105" fmla="*/ 266 h 437"/>
                <a:gd name="T106" fmla="*/ 340 w 344"/>
                <a:gd name="T107" fmla="*/ 304 h 437"/>
                <a:gd name="T108" fmla="*/ 323 w 344"/>
                <a:gd name="T109" fmla="*/ 340 h 437"/>
                <a:gd name="T110" fmla="*/ 299 w 344"/>
                <a:gd name="T111" fmla="*/ 367 h 437"/>
                <a:gd name="T112" fmla="*/ 259 w 344"/>
                <a:gd name="T113" fmla="*/ 400 h 437"/>
                <a:gd name="T114" fmla="*/ 207 w 344"/>
                <a:gd name="T115" fmla="*/ 425 h 437"/>
                <a:gd name="T116" fmla="*/ 165 w 344"/>
                <a:gd name="T117" fmla="*/ 436 h 437"/>
                <a:gd name="T118" fmla="*/ 114 w 344"/>
                <a:gd name="T119" fmla="*/ 437 h 437"/>
                <a:gd name="T120" fmla="*/ 75 w 344"/>
                <a:gd name="T121" fmla="*/ 428 h 437"/>
                <a:gd name="T122" fmla="*/ 50 w 344"/>
                <a:gd name="T123" fmla="*/ 418 h 437"/>
                <a:gd name="T124" fmla="*/ 26 w 344"/>
                <a:gd name="T125" fmla="*/ 401 h 437"/>
                <a:gd name="T126" fmla="*/ 6 w 344"/>
                <a:gd name="T127" fmla="*/ 382 h 437"/>
                <a:gd name="T128" fmla="*/ 0 w 344"/>
                <a:gd name="T129" fmla="*/ 0 h 437"/>
                <a:gd name="T130" fmla="*/ 344 w 344"/>
                <a:gd name="T131" fmla="*/ 437 h 437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  <a:cxn ang="0">
                  <a:pos x="T126" y="T127"/>
                </a:cxn>
              </a:cxnLst>
              <a:rect l="T128" t="T129" r="T130" b="T131"/>
              <a:pathLst>
                <a:path w="344" h="437">
                  <a:moveTo>
                    <a:pt x="0" y="373"/>
                  </a:moveTo>
                  <a:lnTo>
                    <a:pt x="66" y="280"/>
                  </a:lnTo>
                  <a:lnTo>
                    <a:pt x="71" y="293"/>
                  </a:lnTo>
                  <a:lnTo>
                    <a:pt x="75" y="305"/>
                  </a:lnTo>
                  <a:lnTo>
                    <a:pt x="80" y="317"/>
                  </a:lnTo>
                  <a:lnTo>
                    <a:pt x="86" y="329"/>
                  </a:lnTo>
                  <a:lnTo>
                    <a:pt x="92" y="340"/>
                  </a:lnTo>
                  <a:lnTo>
                    <a:pt x="99" y="349"/>
                  </a:lnTo>
                  <a:lnTo>
                    <a:pt x="107" y="358"/>
                  </a:lnTo>
                  <a:lnTo>
                    <a:pt x="114" y="367"/>
                  </a:lnTo>
                  <a:lnTo>
                    <a:pt x="123" y="373"/>
                  </a:lnTo>
                  <a:lnTo>
                    <a:pt x="131" y="380"/>
                  </a:lnTo>
                  <a:lnTo>
                    <a:pt x="140" y="385"/>
                  </a:lnTo>
                  <a:lnTo>
                    <a:pt x="150" y="389"/>
                  </a:lnTo>
                  <a:lnTo>
                    <a:pt x="159" y="392"/>
                  </a:lnTo>
                  <a:lnTo>
                    <a:pt x="170" y="395"/>
                  </a:lnTo>
                  <a:lnTo>
                    <a:pt x="180" y="397"/>
                  </a:lnTo>
                  <a:lnTo>
                    <a:pt x="191" y="397"/>
                  </a:lnTo>
                  <a:lnTo>
                    <a:pt x="204" y="395"/>
                  </a:lnTo>
                  <a:lnTo>
                    <a:pt x="212" y="395"/>
                  </a:lnTo>
                  <a:lnTo>
                    <a:pt x="218" y="392"/>
                  </a:lnTo>
                  <a:lnTo>
                    <a:pt x="224" y="391"/>
                  </a:lnTo>
                  <a:lnTo>
                    <a:pt x="228" y="388"/>
                  </a:lnTo>
                  <a:lnTo>
                    <a:pt x="233" y="385"/>
                  </a:lnTo>
                  <a:lnTo>
                    <a:pt x="239" y="382"/>
                  </a:lnTo>
                  <a:lnTo>
                    <a:pt x="242" y="377"/>
                  </a:lnTo>
                  <a:lnTo>
                    <a:pt x="247" y="373"/>
                  </a:lnTo>
                  <a:lnTo>
                    <a:pt x="250" y="368"/>
                  </a:lnTo>
                  <a:lnTo>
                    <a:pt x="253" y="364"/>
                  </a:lnTo>
                  <a:lnTo>
                    <a:pt x="254" y="358"/>
                  </a:lnTo>
                  <a:lnTo>
                    <a:pt x="256" y="353"/>
                  </a:lnTo>
                  <a:lnTo>
                    <a:pt x="257" y="347"/>
                  </a:lnTo>
                  <a:lnTo>
                    <a:pt x="257" y="341"/>
                  </a:lnTo>
                  <a:lnTo>
                    <a:pt x="256" y="331"/>
                  </a:lnTo>
                  <a:lnTo>
                    <a:pt x="254" y="325"/>
                  </a:lnTo>
                  <a:lnTo>
                    <a:pt x="253" y="320"/>
                  </a:lnTo>
                  <a:lnTo>
                    <a:pt x="251" y="316"/>
                  </a:lnTo>
                  <a:lnTo>
                    <a:pt x="248" y="311"/>
                  </a:lnTo>
                  <a:lnTo>
                    <a:pt x="245" y="307"/>
                  </a:lnTo>
                  <a:lnTo>
                    <a:pt x="242" y="302"/>
                  </a:lnTo>
                  <a:lnTo>
                    <a:pt x="233" y="295"/>
                  </a:lnTo>
                  <a:lnTo>
                    <a:pt x="221" y="287"/>
                  </a:lnTo>
                  <a:lnTo>
                    <a:pt x="215" y="284"/>
                  </a:lnTo>
                  <a:lnTo>
                    <a:pt x="207" y="280"/>
                  </a:lnTo>
                  <a:lnTo>
                    <a:pt x="191" y="274"/>
                  </a:lnTo>
                  <a:lnTo>
                    <a:pt x="161" y="262"/>
                  </a:lnTo>
                  <a:lnTo>
                    <a:pt x="134" y="249"/>
                  </a:lnTo>
                  <a:lnTo>
                    <a:pt x="110" y="237"/>
                  </a:lnTo>
                  <a:lnTo>
                    <a:pt x="99" y="231"/>
                  </a:lnTo>
                  <a:lnTo>
                    <a:pt x="90" y="224"/>
                  </a:lnTo>
                  <a:lnTo>
                    <a:pt x="83" y="218"/>
                  </a:lnTo>
                  <a:lnTo>
                    <a:pt x="77" y="212"/>
                  </a:lnTo>
                  <a:lnTo>
                    <a:pt x="71" y="204"/>
                  </a:lnTo>
                  <a:lnTo>
                    <a:pt x="66" y="198"/>
                  </a:lnTo>
                  <a:lnTo>
                    <a:pt x="62" y="189"/>
                  </a:lnTo>
                  <a:lnTo>
                    <a:pt x="59" y="182"/>
                  </a:lnTo>
                  <a:lnTo>
                    <a:pt x="56" y="174"/>
                  </a:lnTo>
                  <a:lnTo>
                    <a:pt x="54" y="165"/>
                  </a:lnTo>
                  <a:lnTo>
                    <a:pt x="53" y="156"/>
                  </a:lnTo>
                  <a:lnTo>
                    <a:pt x="53" y="146"/>
                  </a:lnTo>
                  <a:lnTo>
                    <a:pt x="54" y="132"/>
                  </a:lnTo>
                  <a:lnTo>
                    <a:pt x="56" y="119"/>
                  </a:lnTo>
                  <a:lnTo>
                    <a:pt x="57" y="111"/>
                  </a:lnTo>
                  <a:lnTo>
                    <a:pt x="60" y="105"/>
                  </a:lnTo>
                  <a:lnTo>
                    <a:pt x="63" y="98"/>
                  </a:lnTo>
                  <a:lnTo>
                    <a:pt x="66" y="92"/>
                  </a:lnTo>
                  <a:lnTo>
                    <a:pt x="72" y="80"/>
                  </a:lnTo>
                  <a:lnTo>
                    <a:pt x="77" y="74"/>
                  </a:lnTo>
                  <a:lnTo>
                    <a:pt x="81" y="68"/>
                  </a:lnTo>
                  <a:lnTo>
                    <a:pt x="92" y="55"/>
                  </a:lnTo>
                  <a:lnTo>
                    <a:pt x="104" y="43"/>
                  </a:lnTo>
                  <a:lnTo>
                    <a:pt x="117" y="33"/>
                  </a:lnTo>
                  <a:lnTo>
                    <a:pt x="131" y="24"/>
                  </a:lnTo>
                  <a:lnTo>
                    <a:pt x="146" y="16"/>
                  </a:lnTo>
                  <a:lnTo>
                    <a:pt x="159" y="10"/>
                  </a:lnTo>
                  <a:lnTo>
                    <a:pt x="174" y="6"/>
                  </a:lnTo>
                  <a:lnTo>
                    <a:pt x="191" y="1"/>
                  </a:lnTo>
                  <a:lnTo>
                    <a:pt x="206" y="0"/>
                  </a:lnTo>
                  <a:lnTo>
                    <a:pt x="222" y="0"/>
                  </a:lnTo>
                  <a:lnTo>
                    <a:pt x="242" y="0"/>
                  </a:lnTo>
                  <a:lnTo>
                    <a:pt x="251" y="1"/>
                  </a:lnTo>
                  <a:lnTo>
                    <a:pt x="259" y="4"/>
                  </a:lnTo>
                  <a:lnTo>
                    <a:pt x="268" y="7"/>
                  </a:lnTo>
                  <a:lnTo>
                    <a:pt x="275" y="10"/>
                  </a:lnTo>
                  <a:lnTo>
                    <a:pt x="283" y="13"/>
                  </a:lnTo>
                  <a:lnTo>
                    <a:pt x="290" y="18"/>
                  </a:lnTo>
                  <a:lnTo>
                    <a:pt x="298" y="22"/>
                  </a:lnTo>
                  <a:lnTo>
                    <a:pt x="304" y="28"/>
                  </a:lnTo>
                  <a:lnTo>
                    <a:pt x="310" y="34"/>
                  </a:lnTo>
                  <a:lnTo>
                    <a:pt x="314" y="40"/>
                  </a:lnTo>
                  <a:lnTo>
                    <a:pt x="319" y="46"/>
                  </a:lnTo>
                  <a:lnTo>
                    <a:pt x="322" y="52"/>
                  </a:lnTo>
                  <a:lnTo>
                    <a:pt x="325" y="60"/>
                  </a:lnTo>
                  <a:lnTo>
                    <a:pt x="328" y="66"/>
                  </a:lnTo>
                  <a:lnTo>
                    <a:pt x="311" y="83"/>
                  </a:lnTo>
                  <a:lnTo>
                    <a:pt x="295" y="98"/>
                  </a:lnTo>
                  <a:lnTo>
                    <a:pt x="278" y="114"/>
                  </a:lnTo>
                  <a:lnTo>
                    <a:pt x="263" y="131"/>
                  </a:lnTo>
                  <a:lnTo>
                    <a:pt x="253" y="125"/>
                  </a:lnTo>
                  <a:lnTo>
                    <a:pt x="253" y="114"/>
                  </a:lnTo>
                  <a:lnTo>
                    <a:pt x="251" y="105"/>
                  </a:lnTo>
                  <a:lnTo>
                    <a:pt x="250" y="96"/>
                  </a:lnTo>
                  <a:lnTo>
                    <a:pt x="248" y="87"/>
                  </a:lnTo>
                  <a:lnTo>
                    <a:pt x="245" y="80"/>
                  </a:lnTo>
                  <a:lnTo>
                    <a:pt x="242" y="72"/>
                  </a:lnTo>
                  <a:lnTo>
                    <a:pt x="238" y="66"/>
                  </a:lnTo>
                  <a:lnTo>
                    <a:pt x="233" y="58"/>
                  </a:lnTo>
                  <a:lnTo>
                    <a:pt x="228" y="54"/>
                  </a:lnTo>
                  <a:lnTo>
                    <a:pt x="224" y="49"/>
                  </a:lnTo>
                  <a:lnTo>
                    <a:pt x="218" y="45"/>
                  </a:lnTo>
                  <a:lnTo>
                    <a:pt x="210" y="42"/>
                  </a:lnTo>
                  <a:lnTo>
                    <a:pt x="204" y="39"/>
                  </a:lnTo>
                  <a:lnTo>
                    <a:pt x="197" y="37"/>
                  </a:lnTo>
                  <a:lnTo>
                    <a:pt x="189" y="36"/>
                  </a:lnTo>
                  <a:lnTo>
                    <a:pt x="182" y="36"/>
                  </a:lnTo>
                  <a:lnTo>
                    <a:pt x="170" y="36"/>
                  </a:lnTo>
                  <a:lnTo>
                    <a:pt x="159" y="39"/>
                  </a:lnTo>
                  <a:lnTo>
                    <a:pt x="153" y="42"/>
                  </a:lnTo>
                  <a:lnTo>
                    <a:pt x="149" y="43"/>
                  </a:lnTo>
                  <a:lnTo>
                    <a:pt x="141" y="51"/>
                  </a:lnTo>
                  <a:lnTo>
                    <a:pt x="137" y="54"/>
                  </a:lnTo>
                  <a:lnTo>
                    <a:pt x="134" y="58"/>
                  </a:lnTo>
                  <a:lnTo>
                    <a:pt x="129" y="68"/>
                  </a:lnTo>
                  <a:lnTo>
                    <a:pt x="126" y="78"/>
                  </a:lnTo>
                  <a:lnTo>
                    <a:pt x="126" y="84"/>
                  </a:lnTo>
                  <a:lnTo>
                    <a:pt x="126" y="90"/>
                  </a:lnTo>
                  <a:lnTo>
                    <a:pt x="126" y="98"/>
                  </a:lnTo>
                  <a:lnTo>
                    <a:pt x="126" y="104"/>
                  </a:lnTo>
                  <a:lnTo>
                    <a:pt x="128" y="110"/>
                  </a:lnTo>
                  <a:lnTo>
                    <a:pt x="131" y="116"/>
                  </a:lnTo>
                  <a:lnTo>
                    <a:pt x="132" y="122"/>
                  </a:lnTo>
                  <a:lnTo>
                    <a:pt x="135" y="126"/>
                  </a:lnTo>
                  <a:lnTo>
                    <a:pt x="140" y="132"/>
                  </a:lnTo>
                  <a:lnTo>
                    <a:pt x="143" y="137"/>
                  </a:lnTo>
                  <a:lnTo>
                    <a:pt x="149" y="140"/>
                  </a:lnTo>
                  <a:lnTo>
                    <a:pt x="155" y="144"/>
                  </a:lnTo>
                  <a:lnTo>
                    <a:pt x="170" y="153"/>
                  </a:lnTo>
                  <a:lnTo>
                    <a:pt x="189" y="161"/>
                  </a:lnTo>
                  <a:lnTo>
                    <a:pt x="212" y="168"/>
                  </a:lnTo>
                  <a:lnTo>
                    <a:pt x="244" y="179"/>
                  </a:lnTo>
                  <a:lnTo>
                    <a:pt x="269" y="188"/>
                  </a:lnTo>
                  <a:lnTo>
                    <a:pt x="281" y="192"/>
                  </a:lnTo>
                  <a:lnTo>
                    <a:pt x="290" y="197"/>
                  </a:lnTo>
                  <a:lnTo>
                    <a:pt x="308" y="207"/>
                  </a:lnTo>
                  <a:lnTo>
                    <a:pt x="316" y="212"/>
                  </a:lnTo>
                  <a:lnTo>
                    <a:pt x="322" y="218"/>
                  </a:lnTo>
                  <a:lnTo>
                    <a:pt x="328" y="222"/>
                  </a:lnTo>
                  <a:lnTo>
                    <a:pt x="332" y="230"/>
                  </a:lnTo>
                  <a:lnTo>
                    <a:pt x="335" y="236"/>
                  </a:lnTo>
                  <a:lnTo>
                    <a:pt x="338" y="243"/>
                  </a:lnTo>
                  <a:lnTo>
                    <a:pt x="341" y="249"/>
                  </a:lnTo>
                  <a:lnTo>
                    <a:pt x="343" y="259"/>
                  </a:lnTo>
                  <a:lnTo>
                    <a:pt x="344" y="266"/>
                  </a:lnTo>
                  <a:lnTo>
                    <a:pt x="344" y="275"/>
                  </a:lnTo>
                  <a:lnTo>
                    <a:pt x="344" y="290"/>
                  </a:lnTo>
                  <a:lnTo>
                    <a:pt x="340" y="304"/>
                  </a:lnTo>
                  <a:lnTo>
                    <a:pt x="335" y="319"/>
                  </a:lnTo>
                  <a:lnTo>
                    <a:pt x="328" y="332"/>
                  </a:lnTo>
                  <a:lnTo>
                    <a:pt x="323" y="340"/>
                  </a:lnTo>
                  <a:lnTo>
                    <a:pt x="317" y="347"/>
                  </a:lnTo>
                  <a:lnTo>
                    <a:pt x="307" y="361"/>
                  </a:lnTo>
                  <a:lnTo>
                    <a:pt x="299" y="367"/>
                  </a:lnTo>
                  <a:lnTo>
                    <a:pt x="292" y="374"/>
                  </a:lnTo>
                  <a:lnTo>
                    <a:pt x="277" y="386"/>
                  </a:lnTo>
                  <a:lnTo>
                    <a:pt x="259" y="400"/>
                  </a:lnTo>
                  <a:lnTo>
                    <a:pt x="242" y="410"/>
                  </a:lnTo>
                  <a:lnTo>
                    <a:pt x="224" y="419"/>
                  </a:lnTo>
                  <a:lnTo>
                    <a:pt x="207" y="425"/>
                  </a:lnTo>
                  <a:lnTo>
                    <a:pt x="191" y="431"/>
                  </a:lnTo>
                  <a:lnTo>
                    <a:pt x="174" y="434"/>
                  </a:lnTo>
                  <a:lnTo>
                    <a:pt x="165" y="436"/>
                  </a:lnTo>
                  <a:lnTo>
                    <a:pt x="155" y="437"/>
                  </a:lnTo>
                  <a:lnTo>
                    <a:pt x="137" y="437"/>
                  </a:lnTo>
                  <a:lnTo>
                    <a:pt x="114" y="437"/>
                  </a:lnTo>
                  <a:lnTo>
                    <a:pt x="104" y="436"/>
                  </a:lnTo>
                  <a:lnTo>
                    <a:pt x="93" y="434"/>
                  </a:lnTo>
                  <a:lnTo>
                    <a:pt x="75" y="428"/>
                  </a:lnTo>
                  <a:lnTo>
                    <a:pt x="66" y="425"/>
                  </a:lnTo>
                  <a:lnTo>
                    <a:pt x="57" y="422"/>
                  </a:lnTo>
                  <a:lnTo>
                    <a:pt x="50" y="418"/>
                  </a:lnTo>
                  <a:lnTo>
                    <a:pt x="41" y="413"/>
                  </a:lnTo>
                  <a:lnTo>
                    <a:pt x="33" y="407"/>
                  </a:lnTo>
                  <a:lnTo>
                    <a:pt x="26" y="401"/>
                  </a:lnTo>
                  <a:lnTo>
                    <a:pt x="19" y="395"/>
                  </a:lnTo>
                  <a:lnTo>
                    <a:pt x="13" y="388"/>
                  </a:lnTo>
                  <a:lnTo>
                    <a:pt x="6" y="382"/>
                  </a:lnTo>
                  <a:lnTo>
                    <a:pt x="0" y="3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buClr>
                  <a:srgbClr val="080808"/>
                </a:buClr>
                <a:buSzPct val="100000"/>
                <a:buFont typeface="Tahoma" charset="0"/>
                <a:buNone/>
                <a:defRPr/>
              </a:pPr>
              <a:endParaRPr lang="en-US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7775576" y="5872163"/>
              <a:ext cx="157163" cy="176213"/>
            </a:xfrm>
            <a:custGeom>
              <a:avLst/>
              <a:gdLst>
                <a:gd name="G0" fmla="+- 0 0 0"/>
                <a:gd name="G1" fmla="+- -11796480 0 0"/>
                <a:gd name="G2" fmla="+- 0 0 -11796480"/>
                <a:gd name="G3" fmla="+- 10800 0 0"/>
                <a:gd name="G4" fmla="+- 0 0 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5400 0 0"/>
                <a:gd name="G9" fmla="+- 0 0 -11796480"/>
                <a:gd name="G10" fmla="+- 5400 0 2700"/>
                <a:gd name="G11" fmla="cos G10 0"/>
                <a:gd name="G12" fmla="sin G10 0"/>
                <a:gd name="G13" fmla="cos 13500 0"/>
                <a:gd name="G14" fmla="sin 13500 0"/>
                <a:gd name="G15" fmla="+- G11 10800 0"/>
                <a:gd name="G16" fmla="+- G12 10800 0"/>
                <a:gd name="G17" fmla="+- G13 10800 0"/>
                <a:gd name="G18" fmla="+- G14 10800 0"/>
                <a:gd name="G19" fmla="*/ 5400 1 2"/>
                <a:gd name="G20" fmla="+- G19 5400 0"/>
                <a:gd name="G21" fmla="cos G20 0"/>
                <a:gd name="G22" fmla="sin G20 0"/>
                <a:gd name="G23" fmla="+- G21 10800 0"/>
                <a:gd name="G24" fmla="+- G12 G23 G22"/>
                <a:gd name="G25" fmla="+- G22 G23 G11"/>
                <a:gd name="G26" fmla="cos 10800 0"/>
                <a:gd name="G27" fmla="sin 10800 0"/>
                <a:gd name="G28" fmla="cos 5400 0"/>
                <a:gd name="G29" fmla="sin 5400 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11796480"/>
                <a:gd name="G36" fmla="sin G34 -11796480"/>
                <a:gd name="G37" fmla="+/ -11796480 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5400 G39"/>
                <a:gd name="G43" fmla="sin 54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0 w 404"/>
                <a:gd name="T5" fmla="*/ 413 h 427"/>
                <a:gd name="T6" fmla="*/ 22 w 404"/>
                <a:gd name="T7" fmla="*/ 389 h 427"/>
                <a:gd name="T8" fmla="*/ 46 w 404"/>
                <a:gd name="T9" fmla="*/ 386 h 427"/>
                <a:gd name="T10" fmla="*/ 60 w 404"/>
                <a:gd name="T11" fmla="*/ 383 h 427"/>
                <a:gd name="T12" fmla="*/ 70 w 404"/>
                <a:gd name="T13" fmla="*/ 382 h 427"/>
                <a:gd name="T14" fmla="*/ 78 w 404"/>
                <a:gd name="T15" fmla="*/ 311 h 427"/>
                <a:gd name="T16" fmla="*/ 84 w 404"/>
                <a:gd name="T17" fmla="*/ 242 h 427"/>
                <a:gd name="T18" fmla="*/ 90 w 404"/>
                <a:gd name="T19" fmla="*/ 182 h 427"/>
                <a:gd name="T20" fmla="*/ 90 w 404"/>
                <a:gd name="T21" fmla="*/ 179 h 427"/>
                <a:gd name="T22" fmla="*/ 97 w 404"/>
                <a:gd name="T23" fmla="*/ 30 h 427"/>
                <a:gd name="T24" fmla="*/ 60 w 404"/>
                <a:gd name="T25" fmla="*/ 27 h 427"/>
                <a:gd name="T26" fmla="*/ 40 w 404"/>
                <a:gd name="T27" fmla="*/ 24 h 427"/>
                <a:gd name="T28" fmla="*/ 19 w 404"/>
                <a:gd name="T29" fmla="*/ 22 h 427"/>
                <a:gd name="T30" fmla="*/ 45 w 404"/>
                <a:gd name="T31" fmla="*/ 0 h 427"/>
                <a:gd name="T32" fmla="*/ 284 w 404"/>
                <a:gd name="T33" fmla="*/ 0 h 427"/>
                <a:gd name="T34" fmla="*/ 257 w 404"/>
                <a:gd name="T35" fmla="*/ 22 h 427"/>
                <a:gd name="T36" fmla="*/ 243 w 404"/>
                <a:gd name="T37" fmla="*/ 25 h 427"/>
                <a:gd name="T38" fmla="*/ 230 w 404"/>
                <a:gd name="T39" fmla="*/ 28 h 427"/>
                <a:gd name="T40" fmla="*/ 216 w 404"/>
                <a:gd name="T41" fmla="*/ 30 h 427"/>
                <a:gd name="T42" fmla="*/ 203 w 404"/>
                <a:gd name="T43" fmla="*/ 30 h 427"/>
                <a:gd name="T44" fmla="*/ 198 w 404"/>
                <a:gd name="T45" fmla="*/ 60 h 427"/>
                <a:gd name="T46" fmla="*/ 195 w 404"/>
                <a:gd name="T47" fmla="*/ 93 h 427"/>
                <a:gd name="T48" fmla="*/ 192 w 404"/>
                <a:gd name="T49" fmla="*/ 128 h 427"/>
                <a:gd name="T50" fmla="*/ 189 w 404"/>
                <a:gd name="T51" fmla="*/ 164 h 427"/>
                <a:gd name="T52" fmla="*/ 189 w 404"/>
                <a:gd name="T53" fmla="*/ 180 h 427"/>
                <a:gd name="T54" fmla="*/ 185 w 404"/>
                <a:gd name="T55" fmla="*/ 231 h 427"/>
                <a:gd name="T56" fmla="*/ 179 w 404"/>
                <a:gd name="T57" fmla="*/ 316 h 427"/>
                <a:gd name="T58" fmla="*/ 176 w 404"/>
                <a:gd name="T59" fmla="*/ 382 h 427"/>
                <a:gd name="T60" fmla="*/ 210 w 404"/>
                <a:gd name="T61" fmla="*/ 389 h 427"/>
                <a:gd name="T62" fmla="*/ 224 w 404"/>
                <a:gd name="T63" fmla="*/ 389 h 427"/>
                <a:gd name="T64" fmla="*/ 234 w 404"/>
                <a:gd name="T65" fmla="*/ 388 h 427"/>
                <a:gd name="T66" fmla="*/ 245 w 404"/>
                <a:gd name="T67" fmla="*/ 388 h 427"/>
                <a:gd name="T68" fmla="*/ 254 w 404"/>
                <a:gd name="T69" fmla="*/ 385 h 427"/>
                <a:gd name="T70" fmla="*/ 263 w 404"/>
                <a:gd name="T71" fmla="*/ 383 h 427"/>
                <a:gd name="T72" fmla="*/ 272 w 404"/>
                <a:gd name="T73" fmla="*/ 379 h 427"/>
                <a:gd name="T74" fmla="*/ 279 w 404"/>
                <a:gd name="T75" fmla="*/ 376 h 427"/>
                <a:gd name="T76" fmla="*/ 287 w 404"/>
                <a:gd name="T77" fmla="*/ 370 h 427"/>
                <a:gd name="T78" fmla="*/ 293 w 404"/>
                <a:gd name="T79" fmla="*/ 365 h 427"/>
                <a:gd name="T80" fmla="*/ 300 w 404"/>
                <a:gd name="T81" fmla="*/ 356 h 427"/>
                <a:gd name="T82" fmla="*/ 309 w 404"/>
                <a:gd name="T83" fmla="*/ 346 h 427"/>
                <a:gd name="T84" fmla="*/ 318 w 404"/>
                <a:gd name="T85" fmla="*/ 332 h 427"/>
                <a:gd name="T86" fmla="*/ 327 w 404"/>
                <a:gd name="T87" fmla="*/ 317 h 427"/>
                <a:gd name="T88" fmla="*/ 352 w 404"/>
                <a:gd name="T89" fmla="*/ 280 h 427"/>
                <a:gd name="T90" fmla="*/ 382 w 404"/>
                <a:gd name="T91" fmla="*/ 228 h 427"/>
                <a:gd name="T92" fmla="*/ 404 w 404"/>
                <a:gd name="T93" fmla="*/ 253 h 427"/>
                <a:gd name="T94" fmla="*/ 392 w 404"/>
                <a:gd name="T95" fmla="*/ 293 h 427"/>
                <a:gd name="T96" fmla="*/ 380 w 404"/>
                <a:gd name="T97" fmla="*/ 335 h 427"/>
                <a:gd name="T98" fmla="*/ 368 w 404"/>
                <a:gd name="T99" fmla="*/ 379 h 427"/>
                <a:gd name="T100" fmla="*/ 358 w 404"/>
                <a:gd name="T101" fmla="*/ 427 h 427"/>
                <a:gd name="T102" fmla="*/ 338 w 404"/>
                <a:gd name="T103" fmla="*/ 424 h 427"/>
                <a:gd name="T104" fmla="*/ 318 w 404"/>
                <a:gd name="T105" fmla="*/ 421 h 427"/>
                <a:gd name="T106" fmla="*/ 297 w 404"/>
                <a:gd name="T107" fmla="*/ 419 h 427"/>
                <a:gd name="T108" fmla="*/ 275 w 404"/>
                <a:gd name="T109" fmla="*/ 416 h 427"/>
                <a:gd name="T110" fmla="*/ 251 w 404"/>
                <a:gd name="T111" fmla="*/ 416 h 427"/>
                <a:gd name="T112" fmla="*/ 224 w 404"/>
                <a:gd name="T113" fmla="*/ 415 h 427"/>
                <a:gd name="T114" fmla="*/ 167 w 404"/>
                <a:gd name="T115" fmla="*/ 413 h 427"/>
                <a:gd name="T116" fmla="*/ 0 w 404"/>
                <a:gd name="T117" fmla="*/ 413 h 427"/>
                <a:gd name="T118" fmla="*/ 0 w 404"/>
                <a:gd name="T119" fmla="*/ 0 h 427"/>
                <a:gd name="T120" fmla="*/ 404 w 404"/>
                <a:gd name="T121" fmla="*/ 427 h 427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T118" t="T119" r="T120" b="T121"/>
              <a:pathLst>
                <a:path w="404" h="427">
                  <a:moveTo>
                    <a:pt x="0" y="413"/>
                  </a:moveTo>
                  <a:lnTo>
                    <a:pt x="22" y="389"/>
                  </a:lnTo>
                  <a:lnTo>
                    <a:pt x="46" y="386"/>
                  </a:lnTo>
                  <a:lnTo>
                    <a:pt x="60" y="383"/>
                  </a:lnTo>
                  <a:lnTo>
                    <a:pt x="70" y="382"/>
                  </a:lnTo>
                  <a:lnTo>
                    <a:pt x="78" y="311"/>
                  </a:lnTo>
                  <a:lnTo>
                    <a:pt x="84" y="242"/>
                  </a:lnTo>
                  <a:lnTo>
                    <a:pt x="90" y="182"/>
                  </a:lnTo>
                  <a:lnTo>
                    <a:pt x="90" y="179"/>
                  </a:lnTo>
                  <a:lnTo>
                    <a:pt x="97" y="30"/>
                  </a:lnTo>
                  <a:lnTo>
                    <a:pt x="60" y="27"/>
                  </a:lnTo>
                  <a:lnTo>
                    <a:pt x="40" y="24"/>
                  </a:lnTo>
                  <a:lnTo>
                    <a:pt x="19" y="22"/>
                  </a:lnTo>
                  <a:lnTo>
                    <a:pt x="45" y="0"/>
                  </a:lnTo>
                  <a:lnTo>
                    <a:pt x="284" y="0"/>
                  </a:lnTo>
                  <a:lnTo>
                    <a:pt x="257" y="22"/>
                  </a:lnTo>
                  <a:lnTo>
                    <a:pt x="243" y="25"/>
                  </a:lnTo>
                  <a:lnTo>
                    <a:pt x="230" y="28"/>
                  </a:lnTo>
                  <a:lnTo>
                    <a:pt x="216" y="30"/>
                  </a:lnTo>
                  <a:lnTo>
                    <a:pt x="203" y="30"/>
                  </a:lnTo>
                  <a:lnTo>
                    <a:pt x="198" y="60"/>
                  </a:lnTo>
                  <a:lnTo>
                    <a:pt x="195" y="93"/>
                  </a:lnTo>
                  <a:lnTo>
                    <a:pt x="192" y="128"/>
                  </a:lnTo>
                  <a:lnTo>
                    <a:pt x="189" y="164"/>
                  </a:lnTo>
                  <a:lnTo>
                    <a:pt x="189" y="180"/>
                  </a:lnTo>
                  <a:lnTo>
                    <a:pt x="185" y="231"/>
                  </a:lnTo>
                  <a:lnTo>
                    <a:pt x="179" y="316"/>
                  </a:lnTo>
                  <a:lnTo>
                    <a:pt x="176" y="382"/>
                  </a:lnTo>
                  <a:lnTo>
                    <a:pt x="210" y="389"/>
                  </a:lnTo>
                  <a:lnTo>
                    <a:pt x="224" y="389"/>
                  </a:lnTo>
                  <a:lnTo>
                    <a:pt x="234" y="388"/>
                  </a:lnTo>
                  <a:lnTo>
                    <a:pt x="245" y="388"/>
                  </a:lnTo>
                  <a:lnTo>
                    <a:pt x="254" y="385"/>
                  </a:lnTo>
                  <a:lnTo>
                    <a:pt x="263" y="383"/>
                  </a:lnTo>
                  <a:lnTo>
                    <a:pt x="272" y="379"/>
                  </a:lnTo>
                  <a:lnTo>
                    <a:pt x="279" y="376"/>
                  </a:lnTo>
                  <a:lnTo>
                    <a:pt x="287" y="370"/>
                  </a:lnTo>
                  <a:lnTo>
                    <a:pt x="293" y="365"/>
                  </a:lnTo>
                  <a:lnTo>
                    <a:pt x="300" y="356"/>
                  </a:lnTo>
                  <a:lnTo>
                    <a:pt x="309" y="346"/>
                  </a:lnTo>
                  <a:lnTo>
                    <a:pt x="318" y="332"/>
                  </a:lnTo>
                  <a:lnTo>
                    <a:pt x="327" y="317"/>
                  </a:lnTo>
                  <a:lnTo>
                    <a:pt x="352" y="280"/>
                  </a:lnTo>
                  <a:lnTo>
                    <a:pt x="382" y="228"/>
                  </a:lnTo>
                  <a:lnTo>
                    <a:pt x="404" y="253"/>
                  </a:lnTo>
                  <a:lnTo>
                    <a:pt x="392" y="293"/>
                  </a:lnTo>
                  <a:lnTo>
                    <a:pt x="380" y="335"/>
                  </a:lnTo>
                  <a:lnTo>
                    <a:pt x="368" y="379"/>
                  </a:lnTo>
                  <a:lnTo>
                    <a:pt x="358" y="427"/>
                  </a:lnTo>
                  <a:lnTo>
                    <a:pt x="338" y="424"/>
                  </a:lnTo>
                  <a:lnTo>
                    <a:pt x="318" y="421"/>
                  </a:lnTo>
                  <a:lnTo>
                    <a:pt x="297" y="419"/>
                  </a:lnTo>
                  <a:lnTo>
                    <a:pt x="275" y="416"/>
                  </a:lnTo>
                  <a:lnTo>
                    <a:pt x="251" y="416"/>
                  </a:lnTo>
                  <a:lnTo>
                    <a:pt x="224" y="415"/>
                  </a:lnTo>
                  <a:lnTo>
                    <a:pt x="167" y="413"/>
                  </a:lnTo>
                  <a:lnTo>
                    <a:pt x="0" y="4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buClr>
                  <a:srgbClr val="080808"/>
                </a:buClr>
                <a:buSzPct val="100000"/>
                <a:buFont typeface="Tahoma" charset="0"/>
                <a:buNone/>
                <a:defRPr/>
              </a:pPr>
              <a:endParaRPr lang="en-US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624638"/>
            <a:ext cx="7912100" cy="233362"/>
          </a:xfrm>
          <a:prstGeom prst="rect">
            <a:avLst/>
          </a:prstGeom>
          <a:gradFill rotWithShape="0">
            <a:gsLst>
              <a:gs pos="0">
                <a:srgbClr val="001121"/>
              </a:gs>
              <a:gs pos="100000">
                <a:srgbClr val="002448"/>
              </a:gs>
            </a:gsLst>
            <a:lin ang="108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Clr>
                <a:srgbClr val="080808"/>
              </a:buClr>
              <a:buSzPct val="100000"/>
              <a:buFont typeface="Tahoma" charset="0"/>
              <a:buNone/>
              <a:defRPr/>
            </a:pPr>
            <a:endParaRPr lang="en-US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369888" y="6646863"/>
            <a:ext cx="5070475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>
                <a:srgbClr val="080808"/>
              </a:buClr>
              <a:buSzPct val="100000"/>
              <a:buFont typeface="Tahoma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800">
                <a:solidFill>
                  <a:srgbClr val="E5FFFF"/>
                </a:solidFill>
                <a:latin typeface="Arial" pitchFamily="34" charset="0"/>
                <a:ea typeface="+mn-ea"/>
                <a:cs typeface="Arial" pitchFamily="34" charset="0"/>
              </a:rPr>
              <a:t>SCHOOL OF ELECTRICAL AND COMPUTER ENGINEERING | GEORGIA INSTITUTE OF TECHNOLOGY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319088"/>
          </a:xfrm>
          <a:prstGeom prst="rect">
            <a:avLst/>
          </a:prstGeom>
          <a:gradFill rotWithShape="0">
            <a:gsLst>
              <a:gs pos="0">
                <a:srgbClr val="002448"/>
              </a:gs>
              <a:gs pos="100000">
                <a:srgbClr val="003366"/>
              </a:gs>
            </a:gsLst>
            <a:lin ang="108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Clr>
                <a:srgbClr val="080808"/>
              </a:buClr>
              <a:buSzPct val="100000"/>
              <a:buFont typeface="Tahoma" charset="0"/>
              <a:buNone/>
              <a:defRPr/>
            </a:pPr>
            <a:endParaRPr lang="en-US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8557260" y="6621463"/>
            <a:ext cx="586740" cy="236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8000"/>
              </a:lnSpc>
              <a:buClr>
                <a:srgbClr val="E5FFFF"/>
              </a:buClr>
              <a:buSzPct val="100000"/>
              <a:buFont typeface="Tahoma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000" b="1">
                <a:solidFill>
                  <a:srgbClr val="E5FFFF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6EBB8BE4-79F7-4A3A-B30A-DF3C34E3C09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80808"/>
        </a:buClr>
        <a:buSzPct val="100000"/>
        <a:buFont typeface="Arial" charset="0"/>
        <a:defRPr sz="2800">
          <a:solidFill>
            <a:srgbClr val="080808"/>
          </a:solidFill>
          <a:latin typeface="Arial" pitchFamily="34" charset="0"/>
          <a:ea typeface="+mj-ea"/>
          <a:cs typeface="Arial" pitchFamily="34" charset="0"/>
        </a:defRPr>
      </a:lvl1pPr>
      <a:lvl2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80808"/>
        </a:buClr>
        <a:buSzPct val="100000"/>
        <a:buFont typeface="Arial" charset="0"/>
        <a:defRPr sz="2800">
          <a:solidFill>
            <a:srgbClr val="080808"/>
          </a:solidFill>
          <a:latin typeface="Arial" charset="0"/>
        </a:defRPr>
      </a:lvl2pPr>
      <a:lvl3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80808"/>
        </a:buClr>
        <a:buSzPct val="100000"/>
        <a:buFont typeface="Arial" charset="0"/>
        <a:defRPr sz="2800">
          <a:solidFill>
            <a:srgbClr val="080808"/>
          </a:solidFill>
          <a:latin typeface="Arial" charset="0"/>
        </a:defRPr>
      </a:lvl3pPr>
      <a:lvl4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80808"/>
        </a:buClr>
        <a:buSzPct val="100000"/>
        <a:buFont typeface="Arial" charset="0"/>
        <a:defRPr sz="2800">
          <a:solidFill>
            <a:srgbClr val="080808"/>
          </a:solidFill>
          <a:latin typeface="Arial" charset="0"/>
        </a:defRPr>
      </a:lvl4pPr>
      <a:lvl5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80808"/>
        </a:buClr>
        <a:buSzPct val="100000"/>
        <a:buFont typeface="Arial" charset="0"/>
        <a:defRPr sz="2800">
          <a:solidFill>
            <a:srgbClr val="080808"/>
          </a:solidFill>
          <a:latin typeface="Arial" charset="0"/>
        </a:defRPr>
      </a:lvl5pPr>
      <a:lvl6pPr marL="1536700" indent="-2159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800">
          <a:solidFill>
            <a:srgbClr val="080808"/>
          </a:solidFill>
          <a:latin typeface="Arial" charset="0"/>
        </a:defRPr>
      </a:lvl6pPr>
      <a:lvl7pPr marL="1993900" indent="-2159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800">
          <a:solidFill>
            <a:srgbClr val="080808"/>
          </a:solidFill>
          <a:latin typeface="Arial" charset="0"/>
        </a:defRPr>
      </a:lvl7pPr>
      <a:lvl8pPr marL="2451100" indent="-2159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800">
          <a:solidFill>
            <a:srgbClr val="080808"/>
          </a:solidFill>
          <a:latin typeface="Arial" charset="0"/>
        </a:defRPr>
      </a:lvl8pPr>
      <a:lvl9pPr marL="2908300" indent="-2159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800">
          <a:solidFill>
            <a:srgbClr val="080808"/>
          </a:solidFill>
          <a:latin typeface="Arial" charset="0"/>
        </a:defRPr>
      </a:lvl9pPr>
    </p:titleStyle>
    <p:bodyStyle>
      <a:lvl1pPr marL="173038" indent="-173038" algn="l" defTabSz="457200" rtl="0" eaLnBrk="0" fontAlgn="base" hangingPunct="0">
        <a:lnSpc>
          <a:spcPct val="98000"/>
        </a:lnSpc>
        <a:spcBef>
          <a:spcPts val="600"/>
        </a:spcBef>
        <a:spcAft>
          <a:spcPct val="0"/>
        </a:spcAft>
        <a:buClr>
          <a:srgbClr val="000000"/>
        </a:buClr>
        <a:buSzPct val="65000"/>
        <a:buFont typeface="Wingdings" pitchFamily="2" charset="2"/>
        <a:buChar char=""/>
        <a:defRPr sz="2400">
          <a:solidFill>
            <a:srgbClr val="080808"/>
          </a:solidFill>
          <a:latin typeface="Arial" pitchFamily="34" charset="0"/>
          <a:ea typeface="+mn-ea"/>
          <a:cs typeface="Arial" pitchFamily="34" charset="0"/>
        </a:defRPr>
      </a:lvl1pPr>
      <a:lvl2pPr marL="515938" indent="-173038" algn="l" defTabSz="457200" rtl="0" eaLnBrk="0" fontAlgn="base" hangingPunct="0">
        <a:lnSpc>
          <a:spcPct val="98000"/>
        </a:lnSpc>
        <a:spcBef>
          <a:spcPts val="500"/>
        </a:spcBef>
        <a:spcAft>
          <a:spcPct val="0"/>
        </a:spcAft>
        <a:buClr>
          <a:srgbClr val="002448"/>
        </a:buClr>
        <a:buSzPct val="65000"/>
        <a:buFont typeface="Wingdings" pitchFamily="2" charset="2"/>
        <a:buChar char=""/>
        <a:defRPr sz="2000">
          <a:solidFill>
            <a:srgbClr val="080808"/>
          </a:solidFill>
          <a:latin typeface="Arial" pitchFamily="34" charset="0"/>
          <a:cs typeface="Arial" pitchFamily="34" charset="0"/>
        </a:defRPr>
      </a:lvl2pPr>
      <a:lvl3pPr marL="858838" indent="-173038" algn="l" defTabSz="457200" rtl="0" eaLnBrk="0" fontAlgn="base" hangingPunct="0">
        <a:lnSpc>
          <a:spcPct val="98000"/>
        </a:lnSpc>
        <a:spcBef>
          <a:spcPts val="450"/>
        </a:spcBef>
        <a:spcAft>
          <a:spcPct val="0"/>
        </a:spcAft>
        <a:buClr>
          <a:srgbClr val="006666"/>
        </a:buClr>
        <a:buSzPct val="65000"/>
        <a:buFont typeface="Wingdings" pitchFamily="2" charset="2"/>
        <a:buChar char=""/>
        <a:defRPr>
          <a:solidFill>
            <a:srgbClr val="080808"/>
          </a:solidFill>
          <a:latin typeface="Arial" pitchFamily="34" charset="0"/>
          <a:cs typeface="Arial" pitchFamily="34" charset="0"/>
        </a:defRPr>
      </a:lvl3pPr>
      <a:lvl4pPr marL="1201738" indent="-173038" algn="l" defTabSz="457200" rtl="0" eaLnBrk="0" fontAlgn="base" hangingPunct="0">
        <a:lnSpc>
          <a:spcPct val="98000"/>
        </a:lnSpc>
        <a:spcBef>
          <a:spcPts val="450"/>
        </a:spcBef>
        <a:spcAft>
          <a:spcPct val="0"/>
        </a:spcAft>
        <a:buClr>
          <a:srgbClr val="000000"/>
        </a:buClr>
        <a:buSzPct val="65000"/>
        <a:buFont typeface="Wingdings" pitchFamily="2" charset="2"/>
        <a:buChar char=""/>
        <a:defRPr>
          <a:solidFill>
            <a:srgbClr val="080808"/>
          </a:solidFill>
          <a:latin typeface="Arial" pitchFamily="34" charset="0"/>
          <a:cs typeface="Arial" pitchFamily="34" charset="0"/>
        </a:defRPr>
      </a:lvl4pPr>
      <a:lvl5pPr marL="1482725" indent="-165100" algn="l" defTabSz="457200" rtl="0" eaLnBrk="0" fontAlgn="base" hangingPunct="0">
        <a:lnSpc>
          <a:spcPct val="98000"/>
        </a:lnSpc>
        <a:spcBef>
          <a:spcPts val="450"/>
        </a:spcBef>
        <a:spcAft>
          <a:spcPct val="0"/>
        </a:spcAft>
        <a:buClr>
          <a:srgbClr val="000000"/>
        </a:buClr>
        <a:buSzPct val="65000"/>
        <a:buFont typeface="Wingdings" pitchFamily="2" charset="2"/>
        <a:buChar char=""/>
        <a:defRPr>
          <a:solidFill>
            <a:srgbClr val="080808"/>
          </a:solidFill>
          <a:latin typeface="Arial" pitchFamily="34" charset="0"/>
          <a:cs typeface="Arial" pitchFamily="34" charset="0"/>
        </a:defRPr>
      </a:lvl5pPr>
      <a:lvl6pPr marL="1939925" indent="-165100" algn="l" defTabSz="457200" rtl="0" eaLnBrk="0" fontAlgn="base" hangingPunct="0">
        <a:lnSpc>
          <a:spcPct val="98000"/>
        </a:lnSpc>
        <a:spcBef>
          <a:spcPts val="450"/>
        </a:spcBef>
        <a:spcAft>
          <a:spcPct val="0"/>
        </a:spcAft>
        <a:buClr>
          <a:srgbClr val="000000"/>
        </a:buClr>
        <a:buSzPct val="65000"/>
        <a:buFont typeface="Wingdings" charset="2"/>
        <a:buChar char=""/>
        <a:defRPr>
          <a:solidFill>
            <a:srgbClr val="080808"/>
          </a:solidFill>
          <a:latin typeface="+mn-lt"/>
        </a:defRPr>
      </a:lvl6pPr>
      <a:lvl7pPr marL="2397125" indent="-165100" algn="l" defTabSz="457200" rtl="0" eaLnBrk="0" fontAlgn="base" hangingPunct="0">
        <a:lnSpc>
          <a:spcPct val="98000"/>
        </a:lnSpc>
        <a:spcBef>
          <a:spcPts val="450"/>
        </a:spcBef>
        <a:spcAft>
          <a:spcPct val="0"/>
        </a:spcAft>
        <a:buClr>
          <a:srgbClr val="000000"/>
        </a:buClr>
        <a:buSzPct val="65000"/>
        <a:buFont typeface="Wingdings" charset="2"/>
        <a:buChar char=""/>
        <a:defRPr>
          <a:solidFill>
            <a:srgbClr val="080808"/>
          </a:solidFill>
          <a:latin typeface="+mn-lt"/>
        </a:defRPr>
      </a:lvl7pPr>
      <a:lvl8pPr marL="2854325" indent="-165100" algn="l" defTabSz="457200" rtl="0" eaLnBrk="0" fontAlgn="base" hangingPunct="0">
        <a:lnSpc>
          <a:spcPct val="98000"/>
        </a:lnSpc>
        <a:spcBef>
          <a:spcPts val="450"/>
        </a:spcBef>
        <a:spcAft>
          <a:spcPct val="0"/>
        </a:spcAft>
        <a:buClr>
          <a:srgbClr val="000000"/>
        </a:buClr>
        <a:buSzPct val="65000"/>
        <a:buFont typeface="Wingdings" charset="2"/>
        <a:buChar char=""/>
        <a:defRPr>
          <a:solidFill>
            <a:srgbClr val="080808"/>
          </a:solidFill>
          <a:latin typeface="+mn-lt"/>
        </a:defRPr>
      </a:lvl8pPr>
      <a:lvl9pPr marL="3311525" indent="-165100" algn="l" defTabSz="457200" rtl="0" eaLnBrk="0" fontAlgn="base" hangingPunct="0">
        <a:lnSpc>
          <a:spcPct val="98000"/>
        </a:lnSpc>
        <a:spcBef>
          <a:spcPts val="450"/>
        </a:spcBef>
        <a:spcAft>
          <a:spcPct val="0"/>
        </a:spcAft>
        <a:buClr>
          <a:srgbClr val="000000"/>
        </a:buClr>
        <a:buSzPct val="65000"/>
        <a:buFont typeface="Wingdings" charset="2"/>
        <a:buChar char=""/>
        <a:defRPr>
          <a:solidFill>
            <a:srgbClr val="08080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76201" y="1905000"/>
            <a:ext cx="8991600" cy="1336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ctr" eaLnBrk="0" hangingPunct="0">
              <a:buClr>
                <a:srgbClr val="080808"/>
              </a:buClr>
              <a:buSzPct val="100000"/>
              <a:buFont typeface="Tahoma" pitchFamily="34" charset="0"/>
              <a:buNone/>
            </a:pPr>
            <a:endParaRPr lang="en-US" altLang="zh-CN" sz="3200" dirty="0">
              <a:latin typeface="+mj-lt"/>
            </a:endParaRPr>
          </a:p>
        </p:txBody>
      </p:sp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4800"/>
            <a:ext cx="1389063" cy="977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85800" y="5867400"/>
            <a:ext cx="77724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marL="173038" indent="-173038" eaLnBrk="0" hangingPunct="0">
              <a:lnSpc>
                <a:spcPct val="98000"/>
              </a:lnSpc>
              <a:spcBef>
                <a:spcPts val="600"/>
              </a:spcBef>
              <a:buClr>
                <a:srgbClr val="000000"/>
              </a:buClr>
              <a:buSzPct val="65000"/>
              <a:buFont typeface="Tahoma" charset="0"/>
              <a:buNone/>
              <a:defRPr/>
            </a:pPr>
            <a:r>
              <a:rPr lang="en-US" sz="2400" kern="0" dirty="0">
                <a:solidFill>
                  <a:srgbClr val="080808"/>
                </a:solidFill>
                <a:latin typeface="+mn-lt"/>
                <a:ea typeface="+mn-ea"/>
              </a:rPr>
              <a:t> </a:t>
            </a:r>
            <a:r>
              <a:rPr lang="en-US" sz="2000" u="sng" kern="0" dirty="0">
                <a:solidFill>
                  <a:srgbClr val="080808"/>
                </a:solidFill>
                <a:latin typeface="Calibri" pitchFamily="34" charset="0"/>
                <a:ea typeface="+mn-ea"/>
              </a:rPr>
              <a:t>Sponsors</a:t>
            </a:r>
            <a:r>
              <a:rPr lang="en-US" sz="2000" i="1" kern="0" dirty="0">
                <a:solidFill>
                  <a:srgbClr val="080808"/>
                </a:solidFill>
                <a:latin typeface="Calibri" pitchFamily="34" charset="0"/>
                <a:ea typeface="+mn-ea"/>
              </a:rPr>
              <a:t>: National Science Foundation, LogicBlox Inc. </a:t>
            </a:r>
            <a:r>
              <a:rPr lang="en-US" sz="2000" i="1" kern="0" dirty="0" smtClean="0">
                <a:solidFill>
                  <a:srgbClr val="080808"/>
                </a:solidFill>
                <a:latin typeface="Calibri" pitchFamily="34" charset="0"/>
                <a:ea typeface="+mn-ea"/>
              </a:rPr>
              <a:t>, </a:t>
            </a:r>
            <a:r>
              <a:rPr lang="en-US" sz="2000" i="1" kern="0" dirty="0">
                <a:solidFill>
                  <a:srgbClr val="080808"/>
                </a:solidFill>
                <a:latin typeface="Calibri" pitchFamily="34" charset="0"/>
                <a:ea typeface="+mn-ea"/>
              </a:rPr>
              <a:t>and NVIDIA</a:t>
            </a: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228600" y="1657985"/>
            <a:ext cx="8534400" cy="1470025"/>
          </a:xfrm>
        </p:spPr>
        <p:txBody>
          <a:bodyPr/>
          <a:lstStyle/>
          <a:p>
            <a:pPr algn="ctr"/>
            <a:r>
              <a:rPr lang="en-US" altLang="zh-CN" sz="3200" dirty="0"/>
              <a:t>Red Fox: An Execution Environment for Data Warehousing Applications on GPUs</a:t>
            </a:r>
            <a:r>
              <a:rPr lang="en-US" altLang="zh-CN" sz="3200" dirty="0" smtClean="0"/>
              <a:t/>
            </a:r>
            <a:br>
              <a:rPr lang="en-US" altLang="zh-CN" sz="3200" dirty="0" smtClean="0"/>
            </a:br>
            <a:endParaRPr lang="en-US" sz="3200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0" y="3288686"/>
            <a:ext cx="8656319" cy="2395833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  <a:buClr>
                <a:srgbClr val="080808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altLang="zh-CN" dirty="0" smtClean="0"/>
              <a:t>Haicheng Wu</a:t>
            </a:r>
            <a:r>
              <a:rPr lang="en-US" altLang="zh-CN" baseline="30000" dirty="0" smtClean="0"/>
              <a:t>1</a:t>
            </a:r>
            <a:r>
              <a:rPr lang="en-US" altLang="zh-CN" dirty="0" smtClean="0"/>
              <a:t>, Gregory Diamos</a:t>
            </a:r>
            <a:r>
              <a:rPr lang="en-US" altLang="zh-CN" baseline="30000" dirty="0" smtClean="0"/>
              <a:t>2</a:t>
            </a:r>
            <a:r>
              <a:rPr lang="en-US" altLang="zh-CN" dirty="0" smtClean="0"/>
              <a:t>, Tim Sheard</a:t>
            </a:r>
            <a:r>
              <a:rPr lang="en-US" altLang="zh-CN" baseline="30000" dirty="0" smtClean="0"/>
              <a:t>3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Molham</a:t>
            </a:r>
            <a:r>
              <a:rPr lang="en-US" altLang="zh-CN" dirty="0" smtClean="0"/>
              <a:t> Aref</a:t>
            </a:r>
            <a:r>
              <a:rPr lang="en-US" altLang="zh-CN" baseline="30000" dirty="0" smtClean="0"/>
              <a:t>4</a:t>
            </a:r>
            <a:r>
              <a:rPr lang="en-US" altLang="zh-CN" dirty="0" smtClean="0"/>
              <a:t>, </a:t>
            </a:r>
          </a:p>
          <a:p>
            <a:pPr>
              <a:lnSpc>
                <a:spcPct val="80000"/>
              </a:lnSpc>
              <a:spcBef>
                <a:spcPts val="500"/>
              </a:spcBef>
              <a:buClr>
                <a:srgbClr val="080808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altLang="zh-CN" dirty="0" smtClean="0"/>
              <a:t>Sudhakar Yalamanchili</a:t>
            </a:r>
            <a:r>
              <a:rPr lang="en-US" altLang="zh-CN" baseline="30000" dirty="0"/>
              <a:t>1</a:t>
            </a:r>
            <a:endParaRPr lang="en-US" altLang="zh-CN" baseline="30000" dirty="0" smtClean="0"/>
          </a:p>
          <a:p>
            <a:pPr>
              <a:lnSpc>
                <a:spcPct val="80000"/>
              </a:lnSpc>
              <a:spcBef>
                <a:spcPts val="500"/>
              </a:spcBef>
              <a:buClr>
                <a:srgbClr val="080808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altLang="zh-CN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spcBef>
                <a:spcPts val="350"/>
              </a:spcBef>
              <a:buClr>
                <a:srgbClr val="080808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altLang="zh-CN" dirty="0" smtClean="0"/>
          </a:p>
          <a:p>
            <a:pPr>
              <a:lnSpc>
                <a:spcPct val="80000"/>
              </a:lnSpc>
              <a:spcBef>
                <a:spcPts val="350"/>
              </a:spcBef>
              <a:buClr>
                <a:srgbClr val="080808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altLang="zh-CN" baseline="30000" dirty="0"/>
              <a:t>1</a:t>
            </a:r>
            <a:r>
              <a:rPr lang="en-US" altLang="zh-CN" dirty="0" smtClean="0"/>
              <a:t>Georgia Institute of Technology</a:t>
            </a:r>
          </a:p>
          <a:p>
            <a:pPr>
              <a:lnSpc>
                <a:spcPct val="80000"/>
              </a:lnSpc>
              <a:spcBef>
                <a:spcPts val="350"/>
              </a:spcBef>
              <a:buClr>
                <a:srgbClr val="080808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altLang="zh-CN" baseline="30000" dirty="0" smtClean="0"/>
              <a:t>2</a:t>
            </a:r>
            <a:r>
              <a:rPr lang="en-US" altLang="zh-CN" dirty="0" smtClean="0"/>
              <a:t>NVIDIA</a:t>
            </a:r>
          </a:p>
          <a:p>
            <a:pPr>
              <a:lnSpc>
                <a:spcPct val="80000"/>
              </a:lnSpc>
              <a:spcBef>
                <a:spcPts val="350"/>
              </a:spcBef>
              <a:buClr>
                <a:srgbClr val="080808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altLang="zh-CN" baseline="30000" dirty="0" smtClean="0"/>
              <a:t>3</a:t>
            </a:r>
            <a:r>
              <a:rPr lang="en-US" altLang="zh-CN" dirty="0" smtClean="0"/>
              <a:t>Portland State University</a:t>
            </a:r>
          </a:p>
          <a:p>
            <a:pPr>
              <a:lnSpc>
                <a:spcPct val="80000"/>
              </a:lnSpc>
              <a:spcBef>
                <a:spcPts val="350"/>
              </a:spcBef>
              <a:buClr>
                <a:srgbClr val="080808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altLang="zh-CN" baseline="30000" dirty="0"/>
              <a:t>4</a:t>
            </a:r>
            <a:r>
              <a:rPr lang="en-US" dirty="0" smtClean="0"/>
              <a:t>LogicBlox, Inc.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76" name="Title 1"/>
          <p:cNvSpPr>
            <a:spLocks noGrp="1"/>
          </p:cNvSpPr>
          <p:nvPr>
            <p:ph type="title" idx="4294967295"/>
          </p:nvPr>
        </p:nvSpPr>
        <p:spPr>
          <a:xfrm>
            <a:off x="258989" y="422684"/>
            <a:ext cx="8732611" cy="517525"/>
          </a:xfrm>
        </p:spPr>
        <p:txBody>
          <a:bodyPr/>
          <a:lstStyle/>
          <a:p>
            <a:r>
              <a:rPr lang="en-US" altLang="zh-CN" dirty="0" smtClean="0">
                <a:ea typeface="宋体" charset="-122"/>
              </a:rPr>
              <a:t>Kernel Weaver: Automatically Applying Kernel Fusion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435429" y="3209462"/>
            <a:ext cx="1103086" cy="2960915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 bwMode="auto">
          <a:xfrm>
            <a:off x="2002972" y="3209462"/>
            <a:ext cx="1103086" cy="2960915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97089" y="2774034"/>
            <a:ext cx="1515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+mj-lt"/>
              </a:rPr>
              <a:t>GPU MEM</a:t>
            </a:r>
            <a:endParaRPr lang="en-US" sz="1800" dirty="0"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959427" y="2788549"/>
            <a:ext cx="1326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+mj-lt"/>
              </a:rPr>
              <a:t>GPU Core</a:t>
            </a:r>
            <a:endParaRPr lang="en-US" sz="18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0229" y="3441691"/>
            <a:ext cx="493485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600" b="1">
                <a:latin typeface="+mj-lt"/>
              </a:defRPr>
            </a:lvl1pPr>
          </a:lstStyle>
          <a:p>
            <a:r>
              <a:rPr lang="en-US" dirty="0"/>
              <a:t>A1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40229" y="4370605"/>
            <a:ext cx="493485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A2</a:t>
            </a:r>
            <a:endParaRPr lang="en-US" sz="1600" b="1" dirty="0"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40229" y="4950452"/>
            <a:ext cx="493485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A3</a:t>
            </a:r>
            <a:endParaRPr lang="en-US" sz="1600" b="1" dirty="0"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66058" y="3906149"/>
            <a:ext cx="84182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Temp</a:t>
            </a:r>
            <a:endParaRPr lang="en-US" sz="1600" b="1" dirty="0"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322286" y="3441691"/>
            <a:ext cx="493485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600" b="1">
                <a:latin typeface="+mj-lt"/>
              </a:defRPr>
            </a:lvl1pPr>
          </a:lstStyle>
          <a:p>
            <a:r>
              <a:rPr lang="en-US" dirty="0"/>
              <a:t>A1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322286" y="4370605"/>
            <a:ext cx="493485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A2</a:t>
            </a:r>
            <a:endParaRPr lang="en-US" sz="1600" b="1" dirty="0">
              <a:latin typeface="+mj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351313" y="4942832"/>
            <a:ext cx="493485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A3</a:t>
            </a:r>
            <a:endParaRPr lang="en-US" sz="1600" b="1" dirty="0">
              <a:latin typeface="+mj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133600" y="3906149"/>
            <a:ext cx="84182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Temp</a:t>
            </a:r>
            <a:endParaRPr lang="en-US" sz="1600" b="1" dirty="0">
              <a:latin typeface="+mj-lt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1538514" y="3615863"/>
            <a:ext cx="450306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>
            <a:off x="1530894" y="4896023"/>
            <a:ext cx="465546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566058" y="5574929"/>
            <a:ext cx="84182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Result</a:t>
            </a:r>
            <a:endParaRPr lang="en-US" sz="1600" b="1" dirty="0">
              <a:latin typeface="+mj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158638" y="5574929"/>
            <a:ext cx="84182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Result</a:t>
            </a:r>
            <a:endParaRPr lang="en-US" sz="1600" b="1" dirty="0">
              <a:latin typeface="+mj-lt"/>
            </a:endParaRPr>
          </a:p>
        </p:txBody>
      </p:sp>
      <p:cxnSp>
        <p:nvCxnSpPr>
          <p:cNvPr id="59" name="Straight Arrow Connector 58"/>
          <p:cNvCxnSpPr/>
          <p:nvPr/>
        </p:nvCxnSpPr>
        <p:spPr bwMode="auto">
          <a:xfrm flipH="1">
            <a:off x="1554480" y="4095923"/>
            <a:ext cx="44196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 flipH="1">
            <a:off x="1554480" y="5757083"/>
            <a:ext cx="44196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>
            <a:off x="1538514" y="4539788"/>
            <a:ext cx="450306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/>
          <p:nvPr/>
        </p:nvCxnSpPr>
        <p:spPr bwMode="auto">
          <a:xfrm>
            <a:off x="1551214" y="4215938"/>
            <a:ext cx="450306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5" name="Rectangle 3"/>
          <p:cNvSpPr txBox="1">
            <a:spLocks noChangeArrowheads="1"/>
          </p:cNvSpPr>
          <p:nvPr/>
        </p:nvSpPr>
        <p:spPr bwMode="auto">
          <a:xfrm>
            <a:off x="22319" y="1319884"/>
            <a:ext cx="24384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173038" indent="-173038" algn="ctr">
              <a:lnSpc>
                <a:spcPct val="98000"/>
              </a:lnSpc>
              <a:spcBef>
                <a:spcPts val="600"/>
              </a:spcBef>
              <a:buClr>
                <a:srgbClr val="000000"/>
              </a:buClr>
              <a:buSzPct val="65000"/>
              <a:buFont typeface="Wingdings" pitchFamily="2" charset="2"/>
              <a:buNone/>
            </a:pPr>
            <a:r>
              <a:rPr lang="en-US" altLang="zh-CN" sz="2000" b="1" dirty="0" smtClean="0">
                <a:solidFill>
                  <a:srgbClr val="080808"/>
                </a:solidFill>
                <a:latin typeface="Tahoma" pitchFamily="34" charset="0"/>
              </a:rPr>
              <a:t>Before Fusion</a:t>
            </a:r>
            <a:endParaRPr lang="en-US" altLang="zh-CN" sz="2000" b="1" dirty="0">
              <a:solidFill>
                <a:srgbClr val="080808"/>
              </a:solidFill>
              <a:latin typeface="Tahoma" pitchFamily="34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5477329" y="3238490"/>
            <a:ext cx="1103086" cy="2960915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 bwMode="auto">
          <a:xfrm>
            <a:off x="7044872" y="3238490"/>
            <a:ext cx="1103086" cy="2960915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5377088" y="2803062"/>
            <a:ext cx="1342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+mj-lt"/>
              </a:rPr>
              <a:t>GPU MEM</a:t>
            </a:r>
            <a:endParaRPr lang="en-US" sz="1800" dirty="0">
              <a:latin typeface="+mj-lt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915603" y="2817577"/>
            <a:ext cx="1380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+mj-lt"/>
              </a:rPr>
              <a:t>GPU Core</a:t>
            </a:r>
            <a:endParaRPr lang="en-US" sz="1800" dirty="0">
              <a:latin typeface="+mj-lt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782129" y="3470719"/>
            <a:ext cx="493485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600" b="1">
                <a:latin typeface="+mj-lt"/>
              </a:defRPr>
            </a:lvl1pPr>
          </a:lstStyle>
          <a:p>
            <a:r>
              <a:rPr lang="en-US" dirty="0"/>
              <a:t>A1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782129" y="4399633"/>
            <a:ext cx="493485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A2</a:t>
            </a:r>
            <a:endParaRPr lang="en-US" sz="1600" b="1" dirty="0">
              <a:latin typeface="+mj-lt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782129" y="4979480"/>
            <a:ext cx="493485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A3</a:t>
            </a:r>
            <a:endParaRPr lang="en-US" sz="1600" b="1" dirty="0">
              <a:latin typeface="+mj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4186" y="3470719"/>
            <a:ext cx="493485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600" b="1">
                <a:latin typeface="+mj-lt"/>
              </a:defRPr>
            </a:lvl1pPr>
          </a:lstStyle>
          <a:p>
            <a:r>
              <a:rPr lang="en-US" dirty="0"/>
              <a:t>A1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364186" y="4399633"/>
            <a:ext cx="493485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A2</a:t>
            </a:r>
            <a:endParaRPr lang="en-US" sz="1600" b="1" dirty="0">
              <a:latin typeface="+mj-lt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393213" y="4971860"/>
            <a:ext cx="493485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A3</a:t>
            </a:r>
            <a:endParaRPr lang="en-US" sz="1600" b="1" dirty="0">
              <a:latin typeface="+mj-lt"/>
            </a:endParaRPr>
          </a:p>
        </p:txBody>
      </p:sp>
      <p:cxnSp>
        <p:nvCxnSpPr>
          <p:cNvPr id="78" name="Straight Arrow Connector 77"/>
          <p:cNvCxnSpPr/>
          <p:nvPr/>
        </p:nvCxnSpPr>
        <p:spPr bwMode="auto">
          <a:xfrm>
            <a:off x="6580414" y="3644891"/>
            <a:ext cx="450306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/>
          <p:nvPr/>
        </p:nvCxnSpPr>
        <p:spPr bwMode="auto">
          <a:xfrm>
            <a:off x="6572794" y="4925051"/>
            <a:ext cx="465546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5607958" y="5603957"/>
            <a:ext cx="84182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Result</a:t>
            </a:r>
            <a:endParaRPr lang="en-US" sz="1600" b="1" dirty="0">
              <a:latin typeface="+mj-lt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200538" y="5603957"/>
            <a:ext cx="84182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Result</a:t>
            </a:r>
            <a:endParaRPr lang="en-US" sz="1600" b="1" dirty="0">
              <a:latin typeface="+mj-lt"/>
            </a:endParaRPr>
          </a:p>
        </p:txBody>
      </p:sp>
      <p:cxnSp>
        <p:nvCxnSpPr>
          <p:cNvPr id="83" name="Straight Arrow Connector 82"/>
          <p:cNvCxnSpPr/>
          <p:nvPr/>
        </p:nvCxnSpPr>
        <p:spPr bwMode="auto">
          <a:xfrm flipH="1">
            <a:off x="6596380" y="5786111"/>
            <a:ext cx="44196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6580414" y="4568816"/>
            <a:ext cx="450306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6" name="Rectangle 3"/>
          <p:cNvSpPr txBox="1">
            <a:spLocks noChangeArrowheads="1"/>
          </p:cNvSpPr>
          <p:nvPr/>
        </p:nvSpPr>
        <p:spPr bwMode="auto">
          <a:xfrm>
            <a:off x="4572000" y="1475914"/>
            <a:ext cx="2166258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173038" indent="-173038">
              <a:lnSpc>
                <a:spcPct val="98000"/>
              </a:lnSpc>
              <a:spcBef>
                <a:spcPts val="600"/>
              </a:spcBef>
              <a:buClr>
                <a:srgbClr val="000000"/>
              </a:buClr>
              <a:buSzPct val="65000"/>
              <a:buFont typeface="Wingdings" pitchFamily="2" charset="2"/>
              <a:buNone/>
            </a:pPr>
            <a:r>
              <a:rPr lang="en-US" altLang="zh-CN" sz="2000" b="1" dirty="0" smtClean="0">
                <a:solidFill>
                  <a:srgbClr val="080808"/>
                </a:solidFill>
                <a:latin typeface="Tahoma" pitchFamily="34" charset="0"/>
              </a:rPr>
              <a:t>After Fusion</a:t>
            </a:r>
            <a:endParaRPr lang="en-US" altLang="zh-CN" sz="2000" b="1" dirty="0">
              <a:solidFill>
                <a:srgbClr val="080808"/>
              </a:solidFill>
              <a:latin typeface="Tahoma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162800" y="4047662"/>
            <a:ext cx="9144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n-US" sz="1600" b="1" dirty="0" smtClean="0">
                <a:latin typeface="+mj-lt"/>
              </a:rPr>
              <a:t>Temp</a:t>
            </a:r>
            <a:endParaRPr lang="en-US" sz="1600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86971" y="6299191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b="1" dirty="0" smtClean="0">
                <a:latin typeface="Arial" pitchFamily="34" charset="0"/>
                <a:cs typeface="Arial" pitchFamily="34" charset="0"/>
              </a:rPr>
              <a:t>Kernel A</a:t>
            </a:r>
            <a:endParaRPr lang="zh-CN" alt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86971" y="6299191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b="1" dirty="0" smtClean="0">
                <a:latin typeface="Arial" pitchFamily="34" charset="0"/>
                <a:cs typeface="Arial" pitchFamily="34" charset="0"/>
              </a:rPr>
              <a:t>Kernel B</a:t>
            </a:r>
            <a:endParaRPr lang="zh-CN" alt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586373" y="6328219"/>
            <a:ext cx="2284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b="1" dirty="0" smtClean="0">
                <a:latin typeface="Arial" pitchFamily="34" charset="0"/>
                <a:cs typeface="Arial" pitchFamily="34" charset="0"/>
              </a:rPr>
              <a:t>Fused Kernel A&amp;B</a:t>
            </a:r>
            <a:endParaRPr lang="zh-CN" altLang="en-US" sz="18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184955" y="1143000"/>
            <a:ext cx="1625045" cy="1592766"/>
            <a:chOff x="3112125" y="2367409"/>
            <a:chExt cx="2046287" cy="1754187"/>
          </a:xfrm>
        </p:grpSpPr>
        <p:sp>
          <p:nvSpPr>
            <p:cNvPr id="49" name="Oval 69"/>
            <p:cNvSpPr>
              <a:spLocks noChangeArrowheads="1"/>
            </p:cNvSpPr>
            <p:nvPr/>
          </p:nvSpPr>
          <p:spPr bwMode="auto">
            <a:xfrm>
              <a:off x="3404225" y="2854771"/>
              <a:ext cx="1073150" cy="2921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652463" eaLnBrk="0" hangingPunct="0">
                <a:buClr>
                  <a:srgbClr val="080808"/>
                </a:buClr>
                <a:buSzPct val="100000"/>
                <a:buFont typeface="Tahoma" pitchFamily="34" charset="0"/>
                <a:buNone/>
              </a:pPr>
              <a:r>
                <a:rPr lang="en-US" altLang="zh-CN" sz="1000" b="1" dirty="0">
                  <a:latin typeface="Arial" pitchFamily="34" charset="0"/>
                  <a:cs typeface="Arial" pitchFamily="34" charset="0"/>
                </a:rPr>
                <a:t>Kernel A</a:t>
              </a:r>
            </a:p>
          </p:txBody>
        </p:sp>
        <p:cxnSp>
          <p:nvCxnSpPr>
            <p:cNvPr id="51" name="Straight Connector 72"/>
            <p:cNvCxnSpPr>
              <a:cxnSpLocks noChangeShapeType="1"/>
              <a:endCxn id="49" idx="0"/>
            </p:cNvCxnSpPr>
            <p:nvPr/>
          </p:nvCxnSpPr>
          <p:spPr bwMode="auto">
            <a:xfrm>
              <a:off x="3696325" y="2659509"/>
              <a:ext cx="244475" cy="195262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2" name="Rectangle 75"/>
            <p:cNvSpPr>
              <a:spLocks noChangeArrowheads="1"/>
            </p:cNvSpPr>
            <p:nvPr/>
          </p:nvSpPr>
          <p:spPr bwMode="auto">
            <a:xfrm>
              <a:off x="3404225" y="2367409"/>
              <a:ext cx="487362" cy="2921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652463" eaLnBrk="0" hangingPunct="0">
                <a:buClr>
                  <a:srgbClr val="080808"/>
                </a:buClr>
                <a:buSzPct val="100000"/>
                <a:buFont typeface="Tahoma" pitchFamily="34" charset="0"/>
                <a:buNone/>
              </a:pPr>
              <a:r>
                <a:rPr lang="en-US" altLang="zh-CN" sz="1000" b="1">
                  <a:latin typeface="Arial" pitchFamily="34" charset="0"/>
                  <a:cs typeface="Arial" pitchFamily="34" charset="0"/>
                </a:rPr>
                <a:t>A1</a:t>
              </a:r>
            </a:p>
          </p:txBody>
        </p:sp>
        <p:sp>
          <p:nvSpPr>
            <p:cNvPr id="55" name="Rectangle 79"/>
            <p:cNvSpPr>
              <a:spLocks noChangeArrowheads="1"/>
            </p:cNvSpPr>
            <p:nvPr/>
          </p:nvSpPr>
          <p:spPr bwMode="auto">
            <a:xfrm>
              <a:off x="3990012" y="2367409"/>
              <a:ext cx="487363" cy="2921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652463" eaLnBrk="0" hangingPunct="0">
                <a:buClr>
                  <a:srgbClr val="080808"/>
                </a:buClr>
                <a:buSzPct val="100000"/>
                <a:buFont typeface="Tahoma" pitchFamily="34" charset="0"/>
                <a:buNone/>
              </a:pPr>
              <a:r>
                <a:rPr lang="en-US" altLang="zh-CN" sz="1000" b="1" dirty="0">
                  <a:latin typeface="Arial" pitchFamily="34" charset="0"/>
                  <a:cs typeface="Arial" pitchFamily="34" charset="0"/>
                </a:rPr>
                <a:t>A2</a:t>
              </a:r>
            </a:p>
          </p:txBody>
        </p:sp>
        <p:cxnSp>
          <p:nvCxnSpPr>
            <p:cNvPr id="56" name="Straight Connector 77"/>
            <p:cNvCxnSpPr>
              <a:cxnSpLocks noChangeShapeType="1"/>
              <a:stCxn id="55" idx="2"/>
              <a:endCxn id="49" idx="0"/>
            </p:cNvCxnSpPr>
            <p:nvPr/>
          </p:nvCxnSpPr>
          <p:spPr bwMode="auto">
            <a:xfrm rot="5400000">
              <a:off x="3989219" y="2611090"/>
              <a:ext cx="195262" cy="2921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7" name="Rectangle 79"/>
            <p:cNvSpPr>
              <a:spLocks noChangeArrowheads="1"/>
            </p:cNvSpPr>
            <p:nvPr/>
          </p:nvSpPr>
          <p:spPr bwMode="auto">
            <a:xfrm>
              <a:off x="4671050" y="2854771"/>
              <a:ext cx="487362" cy="2921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652463" eaLnBrk="0" hangingPunct="0">
                <a:buClr>
                  <a:srgbClr val="080808"/>
                </a:buClr>
                <a:buSzPct val="100000"/>
                <a:buFont typeface="Tahoma" pitchFamily="34" charset="0"/>
                <a:buNone/>
              </a:pPr>
              <a:r>
                <a:rPr lang="en-US" altLang="zh-CN" sz="1000" b="1">
                  <a:latin typeface="Arial" pitchFamily="34" charset="0"/>
                  <a:cs typeface="Arial" pitchFamily="34" charset="0"/>
                </a:rPr>
                <a:t>A3</a:t>
              </a:r>
            </a:p>
          </p:txBody>
        </p:sp>
        <p:sp>
          <p:nvSpPr>
            <p:cNvPr id="58" name="Oval 69"/>
            <p:cNvSpPr>
              <a:spLocks noChangeArrowheads="1"/>
            </p:cNvSpPr>
            <p:nvPr/>
          </p:nvSpPr>
          <p:spPr bwMode="auto">
            <a:xfrm>
              <a:off x="3990012" y="3342134"/>
              <a:ext cx="1071563" cy="2921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652463" eaLnBrk="0" hangingPunct="0">
                <a:buClr>
                  <a:srgbClr val="080808"/>
                </a:buClr>
                <a:buSzPct val="100000"/>
                <a:buFont typeface="Tahoma" pitchFamily="34" charset="0"/>
                <a:buNone/>
              </a:pPr>
              <a:r>
                <a:rPr lang="en-US" altLang="zh-CN" sz="1000" b="1" dirty="0">
                  <a:latin typeface="Arial" pitchFamily="34" charset="0"/>
                  <a:cs typeface="Arial" pitchFamily="34" charset="0"/>
                </a:rPr>
                <a:t>Kernel B</a:t>
              </a:r>
            </a:p>
          </p:txBody>
        </p:sp>
        <p:cxnSp>
          <p:nvCxnSpPr>
            <p:cNvPr id="60" name="Straight Connector 72"/>
            <p:cNvCxnSpPr>
              <a:cxnSpLocks noChangeShapeType="1"/>
            </p:cNvCxnSpPr>
            <p:nvPr/>
          </p:nvCxnSpPr>
          <p:spPr bwMode="auto">
            <a:xfrm>
              <a:off x="4037637" y="3146871"/>
              <a:ext cx="244475" cy="195263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1" name="Straight Connector 77"/>
            <p:cNvCxnSpPr>
              <a:cxnSpLocks noChangeShapeType="1"/>
            </p:cNvCxnSpPr>
            <p:nvPr/>
          </p:nvCxnSpPr>
          <p:spPr bwMode="auto">
            <a:xfrm rot="5400000">
              <a:off x="4720262" y="3097659"/>
              <a:ext cx="195263" cy="293687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73" name="Rectangle 79"/>
            <p:cNvSpPr>
              <a:spLocks noChangeArrowheads="1"/>
            </p:cNvSpPr>
            <p:nvPr/>
          </p:nvSpPr>
          <p:spPr bwMode="auto">
            <a:xfrm>
              <a:off x="4096630" y="3829496"/>
              <a:ext cx="877888" cy="2921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652463" eaLnBrk="0" hangingPunct="0">
                <a:buClr>
                  <a:srgbClr val="080808"/>
                </a:buClr>
                <a:buSzPct val="100000"/>
                <a:buFont typeface="Tahoma" pitchFamily="34" charset="0"/>
                <a:buNone/>
              </a:pPr>
              <a:r>
                <a:rPr lang="en-US" altLang="zh-CN" sz="1000" b="1">
                  <a:latin typeface="Arial" pitchFamily="34" charset="0"/>
                  <a:cs typeface="Arial" pitchFamily="34" charset="0"/>
                </a:rPr>
                <a:t>Result</a:t>
              </a:r>
            </a:p>
          </p:txBody>
        </p:sp>
        <p:cxnSp>
          <p:nvCxnSpPr>
            <p:cNvPr id="77" name="Straight Connector 72"/>
            <p:cNvCxnSpPr>
              <a:cxnSpLocks noChangeShapeType="1"/>
              <a:stCxn id="58" idx="4"/>
              <a:endCxn id="73" idx="0"/>
            </p:cNvCxnSpPr>
            <p:nvPr/>
          </p:nvCxnSpPr>
          <p:spPr bwMode="auto">
            <a:xfrm>
              <a:off x="4525793" y="3634234"/>
              <a:ext cx="9781" cy="195263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82" name="Rectangle 75"/>
            <p:cNvSpPr>
              <a:spLocks noChangeArrowheads="1"/>
            </p:cNvSpPr>
            <p:nvPr/>
          </p:nvSpPr>
          <p:spPr bwMode="auto">
            <a:xfrm>
              <a:off x="3112125" y="3342134"/>
              <a:ext cx="682625" cy="292100"/>
            </a:xfrm>
            <a:prstGeom prst="rect">
              <a:avLst/>
            </a:prstGeom>
            <a:solidFill>
              <a:schemeClr val="bg1"/>
            </a:solidFill>
            <a:ln w="1587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652463" eaLnBrk="0" hangingPunct="0">
                <a:buClr>
                  <a:srgbClr val="080808"/>
                </a:buClr>
                <a:buSzPct val="100000"/>
                <a:buFont typeface="Tahoma" pitchFamily="34" charset="0"/>
                <a:buNone/>
              </a:pPr>
              <a:r>
                <a:rPr lang="en-US" altLang="zh-CN" sz="1000" b="1">
                  <a:latin typeface="Arial" pitchFamily="34" charset="0"/>
                  <a:cs typeface="Arial" pitchFamily="34" charset="0"/>
                </a:rPr>
                <a:t>Temp</a:t>
              </a:r>
            </a:p>
          </p:txBody>
        </p:sp>
        <p:cxnSp>
          <p:nvCxnSpPr>
            <p:cNvPr id="85" name="Straight Arrow Connector 84"/>
            <p:cNvCxnSpPr>
              <a:cxnSpLocks noChangeShapeType="1"/>
              <a:endCxn id="49" idx="4"/>
            </p:cNvCxnSpPr>
            <p:nvPr/>
          </p:nvCxnSpPr>
          <p:spPr bwMode="auto">
            <a:xfrm flipV="1">
              <a:off x="3696325" y="3146871"/>
              <a:ext cx="244475" cy="195263"/>
            </a:xfrm>
            <a:prstGeom prst="straightConnector1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11" name="Group 10"/>
          <p:cNvGrpSpPr/>
          <p:nvPr/>
        </p:nvGrpSpPr>
        <p:grpSpPr>
          <a:xfrm>
            <a:off x="6480125" y="1143000"/>
            <a:ext cx="1657350" cy="1558925"/>
            <a:chOff x="4772933" y="2125430"/>
            <a:chExt cx="1657350" cy="1558925"/>
          </a:xfrm>
        </p:grpSpPr>
        <p:cxnSp>
          <p:nvCxnSpPr>
            <p:cNvPr id="87" name="Straight Connector 72"/>
            <p:cNvCxnSpPr>
              <a:cxnSpLocks noChangeShapeType="1"/>
              <a:endCxn id="92" idx="0"/>
            </p:cNvCxnSpPr>
            <p:nvPr/>
          </p:nvCxnSpPr>
          <p:spPr bwMode="auto">
            <a:xfrm>
              <a:off x="5065033" y="2417530"/>
              <a:ext cx="536575" cy="2921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88" name="Rectangle 75"/>
            <p:cNvSpPr>
              <a:spLocks noChangeArrowheads="1"/>
            </p:cNvSpPr>
            <p:nvPr/>
          </p:nvSpPr>
          <p:spPr bwMode="auto">
            <a:xfrm>
              <a:off x="4772933" y="2125430"/>
              <a:ext cx="487363" cy="2921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652463" eaLnBrk="0" hangingPunct="0">
                <a:buClr>
                  <a:srgbClr val="080808"/>
                </a:buClr>
                <a:buSzPct val="100000"/>
                <a:buFont typeface="Tahoma" pitchFamily="34" charset="0"/>
                <a:buNone/>
              </a:pPr>
              <a:r>
                <a:rPr lang="en-US" altLang="zh-CN" sz="1100" b="1">
                  <a:latin typeface="Arial" pitchFamily="34" charset="0"/>
                  <a:cs typeface="Arial" pitchFamily="34" charset="0"/>
                </a:rPr>
                <a:t>A1</a:t>
              </a:r>
            </a:p>
          </p:txBody>
        </p:sp>
        <p:sp>
          <p:nvSpPr>
            <p:cNvPr id="89" name="Rectangle 79"/>
            <p:cNvSpPr>
              <a:spLocks noChangeArrowheads="1"/>
            </p:cNvSpPr>
            <p:nvPr/>
          </p:nvSpPr>
          <p:spPr bwMode="auto">
            <a:xfrm>
              <a:off x="5357133" y="2125430"/>
              <a:ext cx="487363" cy="2921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652463" eaLnBrk="0" hangingPunct="0">
                <a:buClr>
                  <a:srgbClr val="080808"/>
                </a:buClr>
                <a:buSzPct val="100000"/>
                <a:buFont typeface="Tahoma" pitchFamily="34" charset="0"/>
                <a:buNone/>
              </a:pPr>
              <a:r>
                <a:rPr lang="en-US" altLang="zh-CN" sz="1100" b="1">
                  <a:latin typeface="Arial" pitchFamily="34" charset="0"/>
                  <a:cs typeface="Arial" pitchFamily="34" charset="0"/>
                </a:rPr>
                <a:t>A2</a:t>
              </a:r>
            </a:p>
          </p:txBody>
        </p:sp>
        <p:cxnSp>
          <p:nvCxnSpPr>
            <p:cNvPr id="90" name="Straight Connector 77"/>
            <p:cNvCxnSpPr>
              <a:cxnSpLocks noChangeShapeType="1"/>
              <a:stCxn id="89" idx="2"/>
              <a:endCxn id="92" idx="0"/>
            </p:cNvCxnSpPr>
            <p:nvPr/>
          </p:nvCxnSpPr>
          <p:spPr bwMode="auto">
            <a:xfrm rot="5400000">
              <a:off x="5455558" y="2563580"/>
              <a:ext cx="2921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91" name="Rectangle 79"/>
            <p:cNvSpPr>
              <a:spLocks noChangeArrowheads="1"/>
            </p:cNvSpPr>
            <p:nvPr/>
          </p:nvSpPr>
          <p:spPr bwMode="auto">
            <a:xfrm>
              <a:off x="5942921" y="2125430"/>
              <a:ext cx="487362" cy="2921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652463" eaLnBrk="0" hangingPunct="0">
                <a:buClr>
                  <a:srgbClr val="080808"/>
                </a:buClr>
                <a:buSzPct val="100000"/>
                <a:buFont typeface="Tahoma" pitchFamily="34" charset="0"/>
                <a:buNone/>
              </a:pPr>
              <a:r>
                <a:rPr lang="en-US" altLang="zh-CN" sz="1100" b="1">
                  <a:latin typeface="Arial" pitchFamily="34" charset="0"/>
                  <a:cs typeface="Arial" pitchFamily="34" charset="0"/>
                </a:rPr>
                <a:t>A3</a:t>
              </a:r>
            </a:p>
          </p:txBody>
        </p:sp>
        <p:sp>
          <p:nvSpPr>
            <p:cNvPr id="92" name="Oval 69"/>
            <p:cNvSpPr>
              <a:spLocks noChangeArrowheads="1"/>
            </p:cNvSpPr>
            <p:nvPr/>
          </p:nvSpPr>
          <p:spPr bwMode="auto">
            <a:xfrm>
              <a:off x="4869771" y="2709630"/>
              <a:ext cx="1462087" cy="48736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652463" eaLnBrk="0" hangingPunct="0">
                <a:buClr>
                  <a:srgbClr val="080808"/>
                </a:buClr>
                <a:buSzPct val="100000"/>
                <a:buFont typeface="Tahoma" pitchFamily="34" charset="0"/>
                <a:buNone/>
              </a:pPr>
              <a:r>
                <a:rPr lang="en-US" altLang="zh-CN" sz="1100" b="1">
                  <a:latin typeface="Arial" pitchFamily="34" charset="0"/>
                  <a:cs typeface="Arial" pitchFamily="34" charset="0"/>
                </a:rPr>
                <a:t>Fused Kernel A , B</a:t>
              </a:r>
            </a:p>
          </p:txBody>
        </p:sp>
        <p:cxnSp>
          <p:nvCxnSpPr>
            <p:cNvPr id="93" name="Straight Connector 77"/>
            <p:cNvCxnSpPr>
              <a:cxnSpLocks noChangeShapeType="1"/>
              <a:endCxn id="92" idx="0"/>
            </p:cNvCxnSpPr>
            <p:nvPr/>
          </p:nvCxnSpPr>
          <p:spPr bwMode="auto">
            <a:xfrm rot="10800000" flipV="1">
              <a:off x="5601608" y="2417530"/>
              <a:ext cx="536575" cy="2921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94" name="Rectangle 79"/>
            <p:cNvSpPr>
              <a:spLocks noChangeArrowheads="1"/>
            </p:cNvSpPr>
            <p:nvPr/>
          </p:nvSpPr>
          <p:spPr bwMode="auto">
            <a:xfrm>
              <a:off x="5260296" y="3392255"/>
              <a:ext cx="682625" cy="2921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652463" eaLnBrk="0" hangingPunct="0">
                <a:buClr>
                  <a:srgbClr val="080808"/>
                </a:buClr>
                <a:buSzPct val="100000"/>
                <a:buFont typeface="Tahoma" pitchFamily="34" charset="0"/>
                <a:buNone/>
              </a:pPr>
              <a:r>
                <a:rPr lang="en-US" altLang="zh-CN" sz="1100" b="1">
                  <a:latin typeface="Arial" pitchFamily="34" charset="0"/>
                  <a:cs typeface="Arial" pitchFamily="34" charset="0"/>
                </a:rPr>
                <a:t>Result</a:t>
              </a:r>
            </a:p>
          </p:txBody>
        </p:sp>
        <p:cxnSp>
          <p:nvCxnSpPr>
            <p:cNvPr id="95" name="Straight Connector 72"/>
            <p:cNvCxnSpPr>
              <a:cxnSpLocks noChangeShapeType="1"/>
              <a:stCxn id="92" idx="4"/>
              <a:endCxn id="94" idx="0"/>
            </p:cNvCxnSpPr>
            <p:nvPr/>
          </p:nvCxnSpPr>
          <p:spPr bwMode="auto">
            <a:xfrm rot="5400000">
              <a:off x="5503976" y="3294624"/>
              <a:ext cx="195263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96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9090660" y="6621463"/>
            <a:ext cx="586740" cy="236537"/>
          </a:xfrm>
        </p:spPr>
        <p:txBody>
          <a:bodyPr/>
          <a:lstStyle/>
          <a:p>
            <a:pPr>
              <a:defRPr/>
            </a:pPr>
            <a:fld id="{AFE768BA-F6E9-40AB-BCDB-80BF243A279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36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111E-6 L 0.17344 -0.00093 " pathEditMode="relative" rAng="0" ptsTypes="AA">
                                      <p:cBhvr>
                                        <p:cTn id="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63" y="-4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"/>
                                            </p:cond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4444E-6 L 0.17344 -0.00116 " pathEditMode="relative" rAng="0" ptsTypes="AA">
                                      <p:cBhvr>
                                        <p:cTn id="10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63" y="-6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96296E-6 L -0.1724 0.00324 " pathEditMode="relative" rAng="0" ptsTypes="AA">
                                      <p:cBhvr>
                                        <p:cTn id="32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28" y="16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1"/>
                                            </p:cond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5 0.00324 L 0.16979 0.00324 " pathEditMode="relative" rAng="0" ptsTypes="AA">
                                      <p:cBhvr>
                                        <p:cTn id="45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42" y="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2222E-6 L 0.17657 -0.00093 " pathEditMode="relative" rAng="0" ptsTypes="AA">
                                      <p:cBhvr>
                                        <p:cTn id="47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19" y="-4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6"/>
                                            </p:cond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 L -0.175 0 " pathEditMode="relative" rAng="0" ptsTypes="AA">
                                      <p:cBhvr>
                                        <p:cTn id="66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50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5"/>
                                            </p:cond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96296E-6 L 0.17344 -0.00093 " pathEditMode="relative" rAng="0" ptsTypes="AA">
                                      <p:cBhvr>
                                        <p:cTn id="80" dur="2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63" y="-4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9"/>
                                            </p:cond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7037E-6 L 0.17344 -0.00115 " pathEditMode="relative" rAng="0" ptsTypes="AA">
                                      <p:cBhvr>
                                        <p:cTn id="82" dur="2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63" y="-6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1"/>
                                            </p:cond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44444E-6 L 0.17656 -0.00092 " pathEditMode="relative" rAng="0" ptsTypes="AA">
                                      <p:cBhvr>
                                        <p:cTn id="84" dur="2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19" y="-4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3"/>
                                            </p:cond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5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33333E-6 L -0.175 3.33333E-6 " pathEditMode="relative" rAng="0" ptsTypes="AA">
                                      <p:cBhvr>
                                        <p:cTn id="119" dur="2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50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8"/>
                                            </p:cond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5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50"/>
                            </p:stCondLst>
                            <p:childTnLst>
                              <p:par>
                                <p:cTn id="1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9" grpId="0" animBg="1"/>
      <p:bldP spid="40" grpId="0" animBg="1"/>
      <p:bldP spid="41" grpId="0" animBg="1"/>
      <p:bldP spid="41" grpId="1" animBg="1"/>
      <p:bldP spid="41" grpId="2" animBg="1"/>
      <p:bldP spid="42" grpId="0" animBg="1"/>
      <p:bldP spid="42" grpId="1" animBg="1"/>
      <p:bldP spid="43" grpId="0" animBg="1"/>
      <p:bldP spid="43" grpId="1" animBg="1"/>
      <p:bldP spid="45" grpId="0" animBg="1"/>
      <p:bldP spid="45" grpId="1" animBg="1"/>
      <p:bldP spid="46" grpId="1" animBg="1"/>
      <p:bldP spid="46" grpId="2" animBg="1"/>
      <p:bldP spid="53" grpId="0" animBg="1"/>
      <p:bldP spid="54" grpId="0" animBg="1"/>
      <p:bldP spid="54" grpId="1" animBg="1"/>
      <p:bldP spid="70" grpId="0" animBg="1"/>
      <p:bldP spid="71" grpId="0" animBg="1"/>
      <p:bldP spid="72" grpId="0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80" grpId="0" animBg="1"/>
      <p:bldP spid="81" grpId="0" animBg="1"/>
      <p:bldP spid="81" grpId="1" animBg="1"/>
      <p:bldP spid="17" grpId="0" animBg="1"/>
      <p:bldP spid="17" grpId="1" animBg="1"/>
      <p:bldP spid="8" grpId="0"/>
      <p:bldP spid="8" grpId="1"/>
      <p:bldP spid="47" grpId="0"/>
      <p:bldP spid="47" grpId="1"/>
      <p:bldP spid="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Kernel Weaver: Major Benefits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Data Footprint</a:t>
            </a:r>
          </a:p>
          <a:p>
            <a:pPr lvl="1"/>
            <a:r>
              <a:rPr lang="en-US" dirty="0" smtClean="0"/>
              <a:t>Reduction in accesses to global memory</a:t>
            </a:r>
          </a:p>
          <a:p>
            <a:pPr lvl="1"/>
            <a:r>
              <a:rPr lang="en-US" dirty="0" smtClean="0"/>
              <a:t>Access to common data across kernels improves temporal locality</a:t>
            </a:r>
          </a:p>
          <a:p>
            <a:pPr lvl="1"/>
            <a:r>
              <a:rPr lang="en-US" dirty="0" smtClean="0"/>
              <a:t>Reduction in </a:t>
            </a:r>
            <a:r>
              <a:rPr lang="en-US" dirty="0" err="1" smtClean="0"/>
              <a:t>PCIe</a:t>
            </a:r>
            <a:r>
              <a:rPr lang="en-US" dirty="0" smtClean="0"/>
              <a:t> transfers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Expand optimization scope of the compiler</a:t>
            </a:r>
          </a:p>
          <a:p>
            <a:pPr lvl="1"/>
            <a:r>
              <a:rPr lang="en-US" dirty="0" smtClean="0"/>
              <a:t>Data re-use </a:t>
            </a:r>
          </a:p>
          <a:p>
            <a:pPr lvl="1"/>
            <a:r>
              <a:rPr lang="en-US" dirty="0" smtClean="0"/>
              <a:t>Increase textual scope of optimizers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A1A8065-AA14-4691-BF68-A6A7F1AAA3E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295400" y="4427034"/>
            <a:ext cx="1625045" cy="1592766"/>
            <a:chOff x="3112125" y="2367409"/>
            <a:chExt cx="2046287" cy="1754187"/>
          </a:xfrm>
        </p:grpSpPr>
        <p:sp>
          <p:nvSpPr>
            <p:cNvPr id="6" name="Oval 69"/>
            <p:cNvSpPr>
              <a:spLocks noChangeArrowheads="1"/>
            </p:cNvSpPr>
            <p:nvPr/>
          </p:nvSpPr>
          <p:spPr bwMode="auto">
            <a:xfrm>
              <a:off x="3404225" y="2854771"/>
              <a:ext cx="1073150" cy="2921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652463" eaLnBrk="0" hangingPunct="0">
                <a:buClr>
                  <a:srgbClr val="080808"/>
                </a:buClr>
                <a:buSzPct val="100000"/>
                <a:buFont typeface="Tahoma" pitchFamily="34" charset="0"/>
                <a:buNone/>
              </a:pPr>
              <a:r>
                <a:rPr lang="en-US" altLang="zh-CN" sz="1000" b="1" dirty="0">
                  <a:latin typeface="Arial" pitchFamily="34" charset="0"/>
                  <a:cs typeface="Arial" pitchFamily="34" charset="0"/>
                </a:rPr>
                <a:t>Kernel A</a:t>
              </a:r>
            </a:p>
          </p:txBody>
        </p:sp>
        <p:cxnSp>
          <p:nvCxnSpPr>
            <p:cNvPr id="7" name="Straight Connector 72"/>
            <p:cNvCxnSpPr>
              <a:cxnSpLocks noChangeShapeType="1"/>
              <a:endCxn id="6" idx="0"/>
            </p:cNvCxnSpPr>
            <p:nvPr/>
          </p:nvCxnSpPr>
          <p:spPr bwMode="auto">
            <a:xfrm>
              <a:off x="3696325" y="2659509"/>
              <a:ext cx="244475" cy="195262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8" name="Rectangle 75"/>
            <p:cNvSpPr>
              <a:spLocks noChangeArrowheads="1"/>
            </p:cNvSpPr>
            <p:nvPr/>
          </p:nvSpPr>
          <p:spPr bwMode="auto">
            <a:xfrm>
              <a:off x="3404225" y="2367409"/>
              <a:ext cx="487362" cy="2921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652463" eaLnBrk="0" hangingPunct="0">
                <a:buClr>
                  <a:srgbClr val="080808"/>
                </a:buClr>
                <a:buSzPct val="100000"/>
                <a:buFont typeface="Tahoma" pitchFamily="34" charset="0"/>
                <a:buNone/>
              </a:pPr>
              <a:r>
                <a:rPr lang="en-US" altLang="zh-CN" sz="1000" b="1">
                  <a:latin typeface="Arial" pitchFamily="34" charset="0"/>
                  <a:cs typeface="Arial" pitchFamily="34" charset="0"/>
                </a:rPr>
                <a:t>A1</a:t>
              </a:r>
            </a:p>
          </p:txBody>
        </p:sp>
        <p:sp>
          <p:nvSpPr>
            <p:cNvPr id="9" name="Rectangle 79"/>
            <p:cNvSpPr>
              <a:spLocks noChangeArrowheads="1"/>
            </p:cNvSpPr>
            <p:nvPr/>
          </p:nvSpPr>
          <p:spPr bwMode="auto">
            <a:xfrm>
              <a:off x="3990012" y="2367409"/>
              <a:ext cx="487363" cy="2921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652463" eaLnBrk="0" hangingPunct="0">
                <a:buClr>
                  <a:srgbClr val="080808"/>
                </a:buClr>
                <a:buSzPct val="100000"/>
                <a:buFont typeface="Tahoma" pitchFamily="34" charset="0"/>
                <a:buNone/>
              </a:pPr>
              <a:r>
                <a:rPr lang="en-US" altLang="zh-CN" sz="1000" b="1" dirty="0">
                  <a:latin typeface="Arial" pitchFamily="34" charset="0"/>
                  <a:cs typeface="Arial" pitchFamily="34" charset="0"/>
                </a:rPr>
                <a:t>A2</a:t>
              </a:r>
            </a:p>
          </p:txBody>
        </p:sp>
        <p:cxnSp>
          <p:nvCxnSpPr>
            <p:cNvPr id="10" name="Straight Connector 77"/>
            <p:cNvCxnSpPr>
              <a:cxnSpLocks noChangeShapeType="1"/>
              <a:stCxn id="9" idx="2"/>
              <a:endCxn id="6" idx="0"/>
            </p:cNvCxnSpPr>
            <p:nvPr/>
          </p:nvCxnSpPr>
          <p:spPr bwMode="auto">
            <a:xfrm rot="5400000">
              <a:off x="3989219" y="2611090"/>
              <a:ext cx="195262" cy="2921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1" name="Rectangle 79"/>
            <p:cNvSpPr>
              <a:spLocks noChangeArrowheads="1"/>
            </p:cNvSpPr>
            <p:nvPr/>
          </p:nvSpPr>
          <p:spPr bwMode="auto">
            <a:xfrm>
              <a:off x="4671050" y="2854771"/>
              <a:ext cx="487362" cy="2921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652463" eaLnBrk="0" hangingPunct="0">
                <a:buClr>
                  <a:srgbClr val="080808"/>
                </a:buClr>
                <a:buSzPct val="100000"/>
                <a:buFont typeface="Tahoma" pitchFamily="34" charset="0"/>
                <a:buNone/>
              </a:pPr>
              <a:r>
                <a:rPr lang="en-US" altLang="zh-CN" sz="1000" b="1">
                  <a:latin typeface="Arial" pitchFamily="34" charset="0"/>
                  <a:cs typeface="Arial" pitchFamily="34" charset="0"/>
                </a:rPr>
                <a:t>A3</a:t>
              </a:r>
            </a:p>
          </p:txBody>
        </p:sp>
        <p:sp>
          <p:nvSpPr>
            <p:cNvPr id="12" name="Oval 69"/>
            <p:cNvSpPr>
              <a:spLocks noChangeArrowheads="1"/>
            </p:cNvSpPr>
            <p:nvPr/>
          </p:nvSpPr>
          <p:spPr bwMode="auto">
            <a:xfrm>
              <a:off x="3990012" y="3342134"/>
              <a:ext cx="1071563" cy="2921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652463" eaLnBrk="0" hangingPunct="0">
                <a:buClr>
                  <a:srgbClr val="080808"/>
                </a:buClr>
                <a:buSzPct val="100000"/>
                <a:buFont typeface="Tahoma" pitchFamily="34" charset="0"/>
                <a:buNone/>
              </a:pPr>
              <a:r>
                <a:rPr lang="en-US" altLang="zh-CN" sz="1000" b="1" dirty="0">
                  <a:latin typeface="Arial" pitchFamily="34" charset="0"/>
                  <a:cs typeface="Arial" pitchFamily="34" charset="0"/>
                </a:rPr>
                <a:t>Kernel B</a:t>
              </a:r>
            </a:p>
          </p:txBody>
        </p:sp>
        <p:cxnSp>
          <p:nvCxnSpPr>
            <p:cNvPr id="13" name="Straight Connector 72"/>
            <p:cNvCxnSpPr>
              <a:cxnSpLocks noChangeShapeType="1"/>
            </p:cNvCxnSpPr>
            <p:nvPr/>
          </p:nvCxnSpPr>
          <p:spPr bwMode="auto">
            <a:xfrm>
              <a:off x="4037637" y="3146871"/>
              <a:ext cx="244475" cy="195263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" name="Straight Connector 77"/>
            <p:cNvCxnSpPr>
              <a:cxnSpLocks noChangeShapeType="1"/>
            </p:cNvCxnSpPr>
            <p:nvPr/>
          </p:nvCxnSpPr>
          <p:spPr bwMode="auto">
            <a:xfrm rot="5400000">
              <a:off x="4720262" y="3097659"/>
              <a:ext cx="195263" cy="293687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5" name="Rectangle 79"/>
            <p:cNvSpPr>
              <a:spLocks noChangeArrowheads="1"/>
            </p:cNvSpPr>
            <p:nvPr/>
          </p:nvSpPr>
          <p:spPr bwMode="auto">
            <a:xfrm>
              <a:off x="4096630" y="3829496"/>
              <a:ext cx="877888" cy="2921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652463" eaLnBrk="0" hangingPunct="0">
                <a:buClr>
                  <a:srgbClr val="080808"/>
                </a:buClr>
                <a:buSzPct val="100000"/>
                <a:buFont typeface="Tahoma" pitchFamily="34" charset="0"/>
                <a:buNone/>
              </a:pPr>
              <a:r>
                <a:rPr lang="en-US" altLang="zh-CN" sz="1000" b="1">
                  <a:latin typeface="Arial" pitchFamily="34" charset="0"/>
                  <a:cs typeface="Arial" pitchFamily="34" charset="0"/>
                </a:rPr>
                <a:t>Result</a:t>
              </a:r>
            </a:p>
          </p:txBody>
        </p:sp>
        <p:cxnSp>
          <p:nvCxnSpPr>
            <p:cNvPr id="16" name="Straight Connector 72"/>
            <p:cNvCxnSpPr>
              <a:cxnSpLocks noChangeShapeType="1"/>
              <a:stCxn id="12" idx="4"/>
              <a:endCxn id="15" idx="0"/>
            </p:cNvCxnSpPr>
            <p:nvPr/>
          </p:nvCxnSpPr>
          <p:spPr bwMode="auto">
            <a:xfrm>
              <a:off x="4525793" y="3634234"/>
              <a:ext cx="9781" cy="195263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7" name="Rectangle 75"/>
            <p:cNvSpPr>
              <a:spLocks noChangeArrowheads="1"/>
            </p:cNvSpPr>
            <p:nvPr/>
          </p:nvSpPr>
          <p:spPr bwMode="auto">
            <a:xfrm>
              <a:off x="3112125" y="3342134"/>
              <a:ext cx="682625" cy="292100"/>
            </a:xfrm>
            <a:prstGeom prst="rect">
              <a:avLst/>
            </a:prstGeom>
            <a:solidFill>
              <a:schemeClr val="bg1"/>
            </a:solidFill>
            <a:ln w="1587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652463" eaLnBrk="0" hangingPunct="0">
                <a:buClr>
                  <a:srgbClr val="080808"/>
                </a:buClr>
                <a:buSzPct val="100000"/>
                <a:buFont typeface="Tahoma" pitchFamily="34" charset="0"/>
                <a:buNone/>
              </a:pPr>
              <a:r>
                <a:rPr lang="en-US" altLang="zh-CN" sz="1000" b="1">
                  <a:latin typeface="Arial" pitchFamily="34" charset="0"/>
                  <a:cs typeface="Arial" pitchFamily="34" charset="0"/>
                </a:rPr>
                <a:t>Temp</a:t>
              </a:r>
            </a:p>
          </p:txBody>
        </p:sp>
        <p:cxnSp>
          <p:nvCxnSpPr>
            <p:cNvPr id="18" name="Straight Arrow Connector 17"/>
            <p:cNvCxnSpPr>
              <a:cxnSpLocks noChangeShapeType="1"/>
              <a:endCxn id="6" idx="4"/>
            </p:cNvCxnSpPr>
            <p:nvPr/>
          </p:nvCxnSpPr>
          <p:spPr bwMode="auto">
            <a:xfrm flipV="1">
              <a:off x="3696325" y="3146871"/>
              <a:ext cx="244475" cy="195263"/>
            </a:xfrm>
            <a:prstGeom prst="straightConnector1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19" name="Group 18"/>
          <p:cNvGrpSpPr/>
          <p:nvPr/>
        </p:nvGrpSpPr>
        <p:grpSpPr>
          <a:xfrm>
            <a:off x="5923131" y="4353554"/>
            <a:ext cx="1657350" cy="1558925"/>
            <a:chOff x="4772933" y="2125430"/>
            <a:chExt cx="1657350" cy="1558925"/>
          </a:xfrm>
        </p:grpSpPr>
        <p:cxnSp>
          <p:nvCxnSpPr>
            <p:cNvPr id="20" name="Straight Connector 72"/>
            <p:cNvCxnSpPr>
              <a:cxnSpLocks noChangeShapeType="1"/>
              <a:endCxn id="25" idx="0"/>
            </p:cNvCxnSpPr>
            <p:nvPr/>
          </p:nvCxnSpPr>
          <p:spPr bwMode="auto">
            <a:xfrm>
              <a:off x="5065033" y="2417530"/>
              <a:ext cx="536575" cy="2921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1" name="Rectangle 75"/>
            <p:cNvSpPr>
              <a:spLocks noChangeArrowheads="1"/>
            </p:cNvSpPr>
            <p:nvPr/>
          </p:nvSpPr>
          <p:spPr bwMode="auto">
            <a:xfrm>
              <a:off x="4772933" y="2125430"/>
              <a:ext cx="487363" cy="2921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652463" eaLnBrk="0" hangingPunct="0">
                <a:buClr>
                  <a:srgbClr val="080808"/>
                </a:buClr>
                <a:buSzPct val="100000"/>
                <a:buFont typeface="Tahoma" pitchFamily="34" charset="0"/>
                <a:buNone/>
              </a:pPr>
              <a:r>
                <a:rPr lang="en-US" altLang="zh-CN" sz="1100" b="1">
                  <a:latin typeface="Arial" pitchFamily="34" charset="0"/>
                  <a:cs typeface="Arial" pitchFamily="34" charset="0"/>
                </a:rPr>
                <a:t>A1</a:t>
              </a:r>
            </a:p>
          </p:txBody>
        </p:sp>
        <p:sp>
          <p:nvSpPr>
            <p:cNvPr id="22" name="Rectangle 79"/>
            <p:cNvSpPr>
              <a:spLocks noChangeArrowheads="1"/>
            </p:cNvSpPr>
            <p:nvPr/>
          </p:nvSpPr>
          <p:spPr bwMode="auto">
            <a:xfrm>
              <a:off x="5357133" y="2125430"/>
              <a:ext cx="487363" cy="2921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652463" eaLnBrk="0" hangingPunct="0">
                <a:buClr>
                  <a:srgbClr val="080808"/>
                </a:buClr>
                <a:buSzPct val="100000"/>
                <a:buFont typeface="Tahoma" pitchFamily="34" charset="0"/>
                <a:buNone/>
              </a:pPr>
              <a:r>
                <a:rPr lang="en-US" altLang="zh-CN" sz="1100" b="1">
                  <a:latin typeface="Arial" pitchFamily="34" charset="0"/>
                  <a:cs typeface="Arial" pitchFamily="34" charset="0"/>
                </a:rPr>
                <a:t>A2</a:t>
              </a:r>
            </a:p>
          </p:txBody>
        </p:sp>
        <p:cxnSp>
          <p:nvCxnSpPr>
            <p:cNvPr id="23" name="Straight Connector 77"/>
            <p:cNvCxnSpPr>
              <a:cxnSpLocks noChangeShapeType="1"/>
              <a:stCxn id="22" idx="2"/>
              <a:endCxn id="25" idx="0"/>
            </p:cNvCxnSpPr>
            <p:nvPr/>
          </p:nvCxnSpPr>
          <p:spPr bwMode="auto">
            <a:xfrm rot="5400000">
              <a:off x="5455558" y="2563580"/>
              <a:ext cx="2921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4" name="Rectangle 79"/>
            <p:cNvSpPr>
              <a:spLocks noChangeArrowheads="1"/>
            </p:cNvSpPr>
            <p:nvPr/>
          </p:nvSpPr>
          <p:spPr bwMode="auto">
            <a:xfrm>
              <a:off x="5942921" y="2125430"/>
              <a:ext cx="487362" cy="2921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652463" eaLnBrk="0" hangingPunct="0">
                <a:buClr>
                  <a:srgbClr val="080808"/>
                </a:buClr>
                <a:buSzPct val="100000"/>
                <a:buFont typeface="Tahoma" pitchFamily="34" charset="0"/>
                <a:buNone/>
              </a:pPr>
              <a:r>
                <a:rPr lang="en-US" altLang="zh-CN" sz="1100" b="1">
                  <a:latin typeface="Arial" pitchFamily="34" charset="0"/>
                  <a:cs typeface="Arial" pitchFamily="34" charset="0"/>
                </a:rPr>
                <a:t>A3</a:t>
              </a:r>
            </a:p>
          </p:txBody>
        </p:sp>
        <p:sp>
          <p:nvSpPr>
            <p:cNvPr id="25" name="Oval 69"/>
            <p:cNvSpPr>
              <a:spLocks noChangeArrowheads="1"/>
            </p:cNvSpPr>
            <p:nvPr/>
          </p:nvSpPr>
          <p:spPr bwMode="auto">
            <a:xfrm>
              <a:off x="4869771" y="2709630"/>
              <a:ext cx="1462087" cy="48736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652463" eaLnBrk="0" hangingPunct="0">
                <a:buClr>
                  <a:srgbClr val="080808"/>
                </a:buClr>
                <a:buSzPct val="100000"/>
                <a:buFont typeface="Tahoma" pitchFamily="34" charset="0"/>
                <a:buNone/>
              </a:pPr>
              <a:r>
                <a:rPr lang="en-US" altLang="zh-CN" sz="1100" b="1">
                  <a:latin typeface="Arial" pitchFamily="34" charset="0"/>
                  <a:cs typeface="Arial" pitchFamily="34" charset="0"/>
                </a:rPr>
                <a:t>Fused Kernel A , B</a:t>
              </a:r>
            </a:p>
          </p:txBody>
        </p:sp>
        <p:cxnSp>
          <p:nvCxnSpPr>
            <p:cNvPr id="26" name="Straight Connector 77"/>
            <p:cNvCxnSpPr>
              <a:cxnSpLocks noChangeShapeType="1"/>
              <a:endCxn id="25" idx="0"/>
            </p:cNvCxnSpPr>
            <p:nvPr/>
          </p:nvCxnSpPr>
          <p:spPr bwMode="auto">
            <a:xfrm rot="10800000" flipV="1">
              <a:off x="5601608" y="2417530"/>
              <a:ext cx="536575" cy="2921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7" name="Rectangle 79"/>
            <p:cNvSpPr>
              <a:spLocks noChangeArrowheads="1"/>
            </p:cNvSpPr>
            <p:nvPr/>
          </p:nvSpPr>
          <p:spPr bwMode="auto">
            <a:xfrm>
              <a:off x="5260296" y="3392255"/>
              <a:ext cx="682625" cy="2921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652463" eaLnBrk="0" hangingPunct="0">
                <a:buClr>
                  <a:srgbClr val="080808"/>
                </a:buClr>
                <a:buSzPct val="100000"/>
                <a:buFont typeface="Tahoma" pitchFamily="34" charset="0"/>
                <a:buNone/>
              </a:pPr>
              <a:r>
                <a:rPr lang="en-US" altLang="zh-CN" sz="1100" b="1">
                  <a:latin typeface="Arial" pitchFamily="34" charset="0"/>
                  <a:cs typeface="Arial" pitchFamily="34" charset="0"/>
                </a:rPr>
                <a:t>Result</a:t>
              </a:r>
            </a:p>
          </p:txBody>
        </p:sp>
        <p:cxnSp>
          <p:nvCxnSpPr>
            <p:cNvPr id="28" name="Straight Connector 72"/>
            <p:cNvCxnSpPr>
              <a:cxnSpLocks noChangeShapeType="1"/>
              <a:stCxn id="25" idx="4"/>
              <a:endCxn id="27" idx="0"/>
            </p:cNvCxnSpPr>
            <p:nvPr/>
          </p:nvCxnSpPr>
          <p:spPr bwMode="auto">
            <a:xfrm rot="5400000">
              <a:off x="5503976" y="3294624"/>
              <a:ext cx="195263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9" name="Right Arrow 28"/>
          <p:cNvSpPr/>
          <p:nvPr/>
        </p:nvSpPr>
        <p:spPr bwMode="auto">
          <a:xfrm>
            <a:off x="3810000" y="4800600"/>
            <a:ext cx="1447800" cy="609600"/>
          </a:xfrm>
          <a:prstGeom prst="rightArrow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8"/>
          <p:cNvSpPr txBox="1">
            <a:spLocks noChangeArrowheads="1"/>
          </p:cNvSpPr>
          <p:nvPr/>
        </p:nvSpPr>
        <p:spPr bwMode="auto">
          <a:xfrm>
            <a:off x="0" y="6316141"/>
            <a:ext cx="90678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buClr>
                <a:srgbClr val="080808"/>
              </a:buClr>
              <a:buSzPct val="100000"/>
              <a:defRPr/>
            </a:pPr>
            <a:r>
              <a:rPr lang="en-US" altLang="zh-CN" sz="900" dirty="0" smtClean="0">
                <a:latin typeface="Ariel" charset="0"/>
                <a:ea typeface="+mn-ea"/>
              </a:rPr>
              <a:t>*   H. Wu, </a:t>
            </a:r>
            <a:r>
              <a:rPr lang="en-US" altLang="zh-CN" sz="900" dirty="0" err="1" smtClean="0">
                <a:latin typeface="Ariel" charset="0"/>
                <a:ea typeface="+mn-ea"/>
              </a:rPr>
              <a:t>G.Diamos</a:t>
            </a:r>
            <a:r>
              <a:rPr lang="en-US" altLang="zh-CN" sz="900" dirty="0" smtClean="0">
                <a:latin typeface="Ariel" charset="0"/>
                <a:ea typeface="+mn-ea"/>
              </a:rPr>
              <a:t>, </a:t>
            </a:r>
            <a:r>
              <a:rPr lang="en-US" altLang="zh-CN" sz="900" dirty="0" err="1" smtClean="0">
                <a:latin typeface="Ariel" charset="0"/>
                <a:ea typeface="+mn-ea"/>
              </a:rPr>
              <a:t>S.Cadambi</a:t>
            </a:r>
            <a:r>
              <a:rPr lang="en-US" altLang="zh-CN" sz="900" dirty="0" smtClean="0">
                <a:latin typeface="Ariel" charset="0"/>
                <a:ea typeface="+mn-ea"/>
              </a:rPr>
              <a:t>, and S. </a:t>
            </a:r>
            <a:r>
              <a:rPr lang="en-US" altLang="zh-CN" sz="900" dirty="0" err="1" smtClean="0">
                <a:latin typeface="Ariel" charset="0"/>
                <a:ea typeface="+mn-ea"/>
              </a:rPr>
              <a:t>Yalamanchili</a:t>
            </a:r>
            <a:r>
              <a:rPr lang="en-US" altLang="zh-CN" sz="900" dirty="0" smtClean="0">
                <a:latin typeface="Ariel" charset="0"/>
                <a:ea typeface="+mn-ea"/>
              </a:rPr>
              <a:t>. </a:t>
            </a:r>
            <a:r>
              <a:rPr lang="en-US" altLang="zh-CN" sz="900" dirty="0"/>
              <a:t>Kernel Weaver: Automatically Fusing Database Primitives for Efficient GPU Computation</a:t>
            </a:r>
            <a:r>
              <a:rPr lang="en-US" altLang="zh-CN" sz="900" dirty="0" smtClean="0">
                <a:latin typeface="Ariel" charset="0"/>
                <a:ea typeface="+mn-ea"/>
              </a:rPr>
              <a:t>. In MICRO 2012.</a:t>
            </a:r>
            <a:endParaRPr lang="en-US" altLang="zh-CN" sz="900" dirty="0">
              <a:latin typeface="Ariel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9818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5560045"/>
              </p:ext>
            </p:extLst>
          </p:nvPr>
        </p:nvGraphicFramePr>
        <p:xfrm>
          <a:off x="838200" y="3933396"/>
          <a:ext cx="5252192" cy="2674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752600" y="3810000"/>
            <a:ext cx="3872600" cy="414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5306" tIns="32653" rIns="65306" bIns="32653"/>
          <a:lstStyle/>
          <a:p>
            <a:pPr marL="244475" indent="-244475" algn="ctr" defTabSz="652463" eaLnBrk="0" hangingPunct="0">
              <a:spcBef>
                <a:spcPct val="20000"/>
              </a:spcBef>
              <a:buClr>
                <a:srgbClr val="080808"/>
              </a:buClr>
              <a:buSzPct val="120000"/>
              <a:buFont typeface="Wingdings" pitchFamily="2" charset="2"/>
              <a:buNone/>
            </a:pPr>
            <a:r>
              <a:rPr lang="en-US" altLang="zh-CN" sz="2000" b="1" dirty="0" smtClean="0">
                <a:latin typeface="+mj-lt"/>
              </a:rPr>
              <a:t>Fused </a:t>
            </a:r>
            <a:r>
              <a:rPr lang="en-US" altLang="zh-CN" sz="2000" b="1" i="1" dirty="0" smtClean="0">
                <a:latin typeface="+mj-lt"/>
              </a:rPr>
              <a:t>vs</a:t>
            </a:r>
            <a:r>
              <a:rPr lang="en-US" altLang="zh-CN" sz="2000" b="1" dirty="0" smtClean="0">
                <a:latin typeface="+mj-lt"/>
              </a:rPr>
              <a:t>. Not Fused</a:t>
            </a:r>
            <a:endParaRPr lang="en-US" altLang="zh-CN" sz="2000" b="1" dirty="0">
              <a:latin typeface="+mj-lt"/>
            </a:endParaRPr>
          </a:p>
        </p:txBody>
      </p:sp>
      <p:sp>
        <p:nvSpPr>
          <p:cNvPr id="297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 smtClean="0">
                <a:ea typeface="宋体" charset="-122"/>
              </a:rPr>
              <a:t>Kernel Weaver: Micro-benchmarks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558F2-651E-4256-9CBE-E63CD007ABA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684660" y="4875242"/>
            <a:ext cx="3872600" cy="46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5306" tIns="32653" rIns="65306" bIns="32653"/>
          <a:lstStyle/>
          <a:p>
            <a:pPr marL="244475" indent="-244475" algn="ctr" defTabSz="652463" eaLnBrk="0" hangingPunct="0">
              <a:spcBef>
                <a:spcPct val="20000"/>
              </a:spcBef>
              <a:buClr>
                <a:srgbClr val="080808"/>
              </a:buClr>
              <a:buSzPct val="120000"/>
              <a:buFont typeface="Wingdings" pitchFamily="2" charset="2"/>
              <a:buNone/>
            </a:pPr>
            <a:r>
              <a:rPr lang="en-US" altLang="zh-CN" sz="2400" b="1" dirty="0" smtClean="0">
                <a:latin typeface="Tahoma" pitchFamily="34" charset="0"/>
              </a:rPr>
              <a:t>Average 2.89x speedup</a:t>
            </a:r>
            <a:endParaRPr lang="en-US" altLang="zh-CN" sz="2400" b="1" dirty="0">
              <a:latin typeface="Tahoma" pitchFamily="34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16" y="1447800"/>
            <a:ext cx="611970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-76200" y="1139001"/>
            <a:ext cx="8077200" cy="46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5306" tIns="32653" rIns="65306" bIns="32653"/>
          <a:lstStyle/>
          <a:p>
            <a:pPr marL="244475" indent="-244475" algn="ctr" defTabSz="652463" eaLnBrk="0" hangingPunct="0">
              <a:spcBef>
                <a:spcPct val="20000"/>
              </a:spcBef>
              <a:buClr>
                <a:srgbClr val="080808"/>
              </a:buClr>
              <a:buSzPct val="120000"/>
              <a:buFont typeface="Wingdings" pitchFamily="2" charset="2"/>
              <a:buNone/>
            </a:pPr>
            <a:r>
              <a:rPr lang="en-US" altLang="zh-CN" sz="2400" b="1" dirty="0" smtClean="0">
                <a:latin typeface="Tahoma" pitchFamily="34" charset="0"/>
              </a:rPr>
              <a:t>If fusing below operators together on Tesla C2070</a:t>
            </a:r>
            <a:endParaRPr lang="en-US" altLang="zh-CN" sz="2400" b="1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16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729" y="275167"/>
            <a:ext cx="7670271" cy="649750"/>
          </a:xfrm>
        </p:spPr>
        <p:txBody>
          <a:bodyPr/>
          <a:lstStyle/>
          <a:p>
            <a:r>
              <a:rPr lang="en-US" altLang="zh-CN" dirty="0" smtClean="0"/>
              <a:t>Runtime</a:t>
            </a:r>
            <a:endParaRPr lang="en-US" dirty="0"/>
          </a:p>
        </p:txBody>
      </p:sp>
      <p:sp>
        <p:nvSpPr>
          <p:cNvPr id="40" name="Content Placeholder 2"/>
          <p:cNvSpPr>
            <a:spLocks noGrp="1"/>
          </p:cNvSpPr>
          <p:nvPr>
            <p:ph sz="half" idx="1"/>
          </p:nvPr>
        </p:nvSpPr>
        <p:spPr>
          <a:xfrm>
            <a:off x="457730" y="1481666"/>
            <a:ext cx="8229070" cy="4385734"/>
          </a:xfrm>
        </p:spPr>
        <p:txBody>
          <a:bodyPr/>
          <a:lstStyle/>
          <a:p>
            <a:r>
              <a:rPr lang="en-US" altLang="zh-CN" sz="2400" dirty="0" smtClean="0"/>
              <a:t>Launch kernels</a:t>
            </a:r>
          </a:p>
          <a:p>
            <a:pPr lvl="1"/>
            <a:r>
              <a:rPr lang="en-US" altLang="zh-CN" sz="2000" dirty="0" smtClean="0"/>
              <a:t>Launch PTX kernels via CUDA driver</a:t>
            </a:r>
          </a:p>
          <a:p>
            <a:pPr lvl="1"/>
            <a:r>
              <a:rPr lang="en-US" altLang="zh-CN" sz="2000" dirty="0" smtClean="0"/>
              <a:t>Launch Thrust kernels via LLVM</a:t>
            </a:r>
          </a:p>
          <a:p>
            <a:pPr lvl="1"/>
            <a:endParaRPr lang="en-US" altLang="zh-CN" sz="2000" dirty="0" smtClean="0"/>
          </a:p>
          <a:p>
            <a:r>
              <a:rPr lang="en-US" altLang="zh-CN" sz="2400" dirty="0" smtClean="0"/>
              <a:t>Allocate/Free </a:t>
            </a:r>
            <a:r>
              <a:rPr lang="en-US" altLang="zh-CN" sz="2400" dirty="0"/>
              <a:t>GPU </a:t>
            </a:r>
            <a:r>
              <a:rPr lang="en-US" altLang="zh-CN" sz="2400" dirty="0" smtClean="0"/>
              <a:t>memory on Demand to save GPU space</a:t>
            </a:r>
          </a:p>
          <a:p>
            <a:endParaRPr lang="en-US" altLang="zh-CN" sz="2400" dirty="0"/>
          </a:p>
          <a:p>
            <a:r>
              <a:rPr lang="en-US" sz="2400" dirty="0" smtClean="0"/>
              <a:t>Transfer initial raw data and final result</a:t>
            </a:r>
          </a:p>
          <a:p>
            <a:endParaRPr lang="en-US" sz="2400" dirty="0" smtClean="0"/>
          </a:p>
          <a:p>
            <a:r>
              <a:rPr lang="en-US" sz="2400" dirty="0" smtClean="0"/>
              <a:t>Profiling the performance</a:t>
            </a:r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FC28E2C-74B4-4A99-8B48-D552EED9D13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79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 idx="4294967295"/>
          </p:nvPr>
        </p:nvSpPr>
        <p:spPr>
          <a:xfrm>
            <a:off x="352425" y="473075"/>
            <a:ext cx="8499475" cy="517525"/>
          </a:xfrm>
        </p:spPr>
        <p:txBody>
          <a:bodyPr/>
          <a:lstStyle/>
          <a:p>
            <a:r>
              <a:rPr lang="en-US" altLang="zh-CN" sz="3200" dirty="0" smtClean="0">
                <a:ea typeface="宋体" charset="-122"/>
              </a:rPr>
              <a:t>Experimental Environment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27326"/>
              </p:ext>
            </p:extLst>
          </p:nvPr>
        </p:nvGraphicFramePr>
        <p:xfrm>
          <a:off x="1676400" y="1828800"/>
          <a:ext cx="6096000" cy="22635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3256"/>
                <a:gridCol w="5072744"/>
              </a:tblGrid>
              <a:tr h="409303">
                <a:tc>
                  <a:txBody>
                    <a:bodyPr/>
                    <a:lstStyle/>
                    <a:p>
                      <a:r>
                        <a:rPr lang="en-US" dirty="0" smtClean="0"/>
                        <a:t>CPU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Xeon</a:t>
                      </a:r>
                      <a:r>
                        <a:rPr lang="en-US" baseline="0" dirty="0" smtClean="0"/>
                        <a:t> X5560 @ 2.80GHz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GPU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Tesla C2075</a:t>
                      </a:r>
                      <a:r>
                        <a:rPr lang="en-US" baseline="0" dirty="0" smtClean="0"/>
                        <a:t> (6GB GDDR5 memory)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Ubuntu 10.04 Server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4.6.1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NVCC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Thrust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557260" y="6621463"/>
            <a:ext cx="586740" cy="236537"/>
          </a:xfrm>
        </p:spPr>
        <p:txBody>
          <a:bodyPr/>
          <a:lstStyle/>
          <a:p>
            <a:pPr>
              <a:defRPr/>
            </a:pPr>
            <a:fld id="{AFE768BA-F6E9-40AB-BCDB-80BF243A279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 smtClean="0">
                <a:ea typeface="宋体" charset="-122"/>
              </a:rPr>
              <a:t>TPC-H Queries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558F2-651E-4256-9CBE-E63CD007ABA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54001" y="1405088"/>
            <a:ext cx="8699500" cy="4309912"/>
          </a:xfrm>
          <a:prstGeom prst="rect">
            <a:avLst/>
          </a:prstGeom>
        </p:spPr>
        <p:txBody>
          <a:bodyPr/>
          <a:lstStyle/>
          <a:p>
            <a:pPr marL="173038" marR="0" lvl="0" indent="-173038" algn="l" defTabSz="457200" rtl="0" eaLnBrk="0" fontAlgn="base" latinLnBrk="0" hangingPunct="0">
              <a:lnSpc>
                <a:spcPct val="98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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popular decision making benchmark suite</a:t>
            </a:r>
          </a:p>
          <a:p>
            <a:pPr marL="173038" marR="0" lvl="0" indent="-173038" algn="l" defTabSz="457200" rtl="0" eaLnBrk="0" fontAlgn="base" latinLnBrk="0" hangingPunct="0">
              <a:lnSpc>
                <a:spcPct val="98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"/>
              <a:tabLst/>
              <a:defRPr/>
            </a:pPr>
            <a:endParaRPr lang="en-US" sz="2400" kern="0" dirty="0">
              <a:solidFill>
                <a:srgbClr val="080808"/>
              </a:solidFill>
              <a:latin typeface="+mn-lt"/>
              <a:ea typeface="+mn-ea"/>
            </a:endParaRPr>
          </a:p>
          <a:p>
            <a:pPr marL="173038" marR="0" lvl="0" indent="-173038" algn="l" defTabSz="457200" rtl="0" eaLnBrk="0" fontAlgn="base" latinLnBrk="0" hangingPunct="0">
              <a:lnSpc>
                <a:spcPct val="98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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Have 22 queries analyzing data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from 6 big tables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3038" marR="0" lvl="0" indent="-173038" algn="l" defTabSz="457200" rtl="0" eaLnBrk="0" fontAlgn="base" latinLnBrk="0" hangingPunct="0">
              <a:lnSpc>
                <a:spcPct val="98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"/>
              <a:tabLst/>
              <a:defRPr/>
            </a:pPr>
            <a:endParaRPr lang="en-US" sz="2400" kern="0" dirty="0">
              <a:solidFill>
                <a:srgbClr val="080808"/>
              </a:solidFill>
              <a:latin typeface="+mn-lt"/>
              <a:ea typeface="+mn-ea"/>
            </a:endParaRPr>
          </a:p>
          <a:p>
            <a:pPr marL="173038" marR="0" lvl="0" indent="-173038" algn="l" defTabSz="457200" rtl="0" eaLnBrk="0" fontAlgn="base" latinLnBrk="0" hangingPunct="0">
              <a:lnSpc>
                <a:spcPct val="98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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Scale Factor parameter to control database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size</a:t>
            </a:r>
          </a:p>
          <a:p>
            <a:pPr marL="630238" lvl="1" indent="-173038" eaLnBrk="0" hangingPunct="0">
              <a:lnSpc>
                <a:spcPct val="98000"/>
              </a:lnSpc>
              <a:spcBef>
                <a:spcPts val="600"/>
              </a:spcBef>
              <a:buClr>
                <a:srgbClr val="000000"/>
              </a:buClr>
              <a:buSzPct val="65000"/>
              <a:buFont typeface="Wingdings" pitchFamily="2" charset="2"/>
              <a:buChar char=""/>
              <a:defRPr/>
            </a:pPr>
            <a:r>
              <a:rPr lang="en-US" sz="2400" kern="0" baseline="0" dirty="0" smtClean="0">
                <a:solidFill>
                  <a:srgbClr val="080808"/>
                </a:solidFill>
                <a:latin typeface="+mn-lt"/>
                <a:ea typeface="+mn-ea"/>
              </a:rPr>
              <a:t>Red Fox can </a:t>
            </a:r>
            <a:r>
              <a:rPr lang="en-US" sz="2400" kern="0" baseline="0" smtClean="0">
                <a:solidFill>
                  <a:srgbClr val="080808"/>
                </a:solidFill>
                <a:latin typeface="+mn-lt"/>
                <a:ea typeface="+mn-ea"/>
              </a:rPr>
              <a:t>run SF=1 </a:t>
            </a:r>
            <a:r>
              <a:rPr lang="en-US" sz="2400" kern="0" baseline="0" dirty="0" smtClean="0">
                <a:solidFill>
                  <a:srgbClr val="080808"/>
                </a:solidFill>
                <a:latin typeface="+mn-lt"/>
                <a:ea typeface="+mn-ea"/>
              </a:rPr>
              <a:t>for all 22 queries</a:t>
            </a:r>
            <a:endParaRPr lang="en-US" sz="2400" kern="0" dirty="0" smtClean="0">
              <a:solidFill>
                <a:srgbClr val="080808"/>
              </a:solidFill>
              <a:latin typeface="+mn-lt"/>
              <a:ea typeface="+mn-ea"/>
            </a:endParaRPr>
          </a:p>
          <a:p>
            <a:pPr marL="630238" lvl="1" indent="-173038" eaLnBrk="0" hangingPunct="0">
              <a:lnSpc>
                <a:spcPct val="98000"/>
              </a:lnSpc>
              <a:spcBef>
                <a:spcPts val="600"/>
              </a:spcBef>
              <a:buClr>
                <a:srgbClr val="000000"/>
              </a:buClr>
              <a:buSzPct val="65000"/>
              <a:buFont typeface="Wingdings" pitchFamily="2" charset="2"/>
              <a:buChar char=""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003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 smtClean="0">
                <a:ea typeface="宋体" charset="-122"/>
              </a:rPr>
              <a:t>TPC-H Performance (SF = 1)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558F2-651E-4256-9CBE-E63CD007ABA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54001" y="1405088"/>
            <a:ext cx="8699500" cy="3852712"/>
          </a:xfrm>
          <a:prstGeom prst="rect">
            <a:avLst/>
          </a:prstGeom>
        </p:spPr>
        <p:txBody>
          <a:bodyPr/>
          <a:lstStyle/>
          <a:p>
            <a:pPr marL="173038" marR="0" lvl="0" indent="-173038" algn="l" defTabSz="457200" rtl="0" eaLnBrk="0" fontAlgn="base" latinLnBrk="0" hangingPunct="0">
              <a:lnSpc>
                <a:spcPct val="98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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Raw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performance of each query is in the 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Pact 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submission</a:t>
            </a:r>
          </a:p>
          <a:p>
            <a:pPr marL="173038" marR="0" lvl="0" indent="-173038" algn="l" defTabSz="457200" rtl="0" eaLnBrk="0" fontAlgn="base" latinLnBrk="0" hangingPunct="0">
              <a:lnSpc>
                <a:spcPct val="98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"/>
              <a:tabLst/>
              <a:defRPr/>
            </a:pPr>
            <a:endParaRPr kumimoji="0" lang="en-US" sz="2400" b="0" i="0" u="none" strike="noStrike" kern="0" cap="none" spc="0" normalizeH="0" noProof="0" dirty="0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3038" marR="0" lvl="0" indent="-173038" algn="l" defTabSz="457200" rtl="0" eaLnBrk="0" fontAlgn="base" latinLnBrk="0" hangingPunct="0">
              <a:lnSpc>
                <a:spcPct val="98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"/>
              <a:tabLst/>
              <a:defRPr/>
            </a:pPr>
            <a:endParaRPr lang="en-US" sz="2400" kern="0" dirty="0">
              <a:solidFill>
                <a:srgbClr val="080808"/>
              </a:solidFill>
              <a:latin typeface="+mn-lt"/>
              <a:ea typeface="+mn-ea"/>
            </a:endParaRPr>
          </a:p>
          <a:p>
            <a:pPr marL="173038" marR="0" lvl="0" indent="-173038" algn="l" defTabSz="457200" rtl="0" eaLnBrk="0" fontAlgn="base" latinLnBrk="0" hangingPunct="0">
              <a:lnSpc>
                <a:spcPct val="98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"/>
              <a:tabLst/>
              <a:defRPr/>
            </a:pPr>
            <a:endParaRPr lang="en-US" sz="2400" kern="0" dirty="0" smtClean="0">
              <a:solidFill>
                <a:srgbClr val="080808"/>
              </a:solidFill>
              <a:latin typeface="+mn-lt"/>
              <a:ea typeface="+mn-ea"/>
            </a:endParaRPr>
          </a:p>
          <a:p>
            <a:pPr marL="173038" marR="0" lvl="0" indent="-173038" algn="l" defTabSz="457200" rtl="0" eaLnBrk="0" fontAlgn="base" latinLnBrk="0" hangingPunct="0">
              <a:lnSpc>
                <a:spcPct val="98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"/>
              <a:tabLst/>
              <a:defRPr/>
            </a:pPr>
            <a:r>
              <a:rPr lang="en-US" sz="2400" kern="0" dirty="0" smtClean="0">
                <a:solidFill>
                  <a:srgbClr val="080808"/>
                </a:solidFill>
                <a:latin typeface="+mn-lt"/>
                <a:ea typeface="+mn-ea"/>
              </a:rPr>
              <a:t>22 queries totally takes 67.40 seconds</a:t>
            </a:r>
          </a:p>
          <a:p>
            <a:pPr marL="173038" marR="0" lvl="0" indent="-173038" algn="l" defTabSz="457200" rtl="0" eaLnBrk="0" fontAlgn="base" latinLnBrk="0" hangingPunct="0">
              <a:lnSpc>
                <a:spcPct val="98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"/>
              <a:tabLst/>
              <a:defRPr/>
            </a:pPr>
            <a:endParaRPr lang="en-US" sz="2400" kern="0" dirty="0">
              <a:solidFill>
                <a:srgbClr val="080808"/>
              </a:solidFill>
              <a:latin typeface="+mn-lt"/>
              <a:ea typeface="+mn-ea"/>
            </a:endParaRPr>
          </a:p>
          <a:p>
            <a:pPr marL="173038" marR="0" lvl="0" indent="-173038" algn="l" defTabSz="457200" rtl="0" eaLnBrk="0" fontAlgn="base" latinLnBrk="0" hangingPunct="0">
              <a:lnSpc>
                <a:spcPct val="98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"/>
              <a:tabLst/>
              <a:defRPr/>
            </a:pPr>
            <a:r>
              <a:rPr lang="en-US" sz="2400" kern="0" dirty="0" smtClean="0">
                <a:solidFill>
                  <a:srgbClr val="080808"/>
                </a:solidFill>
                <a:latin typeface="+mn-lt"/>
                <a:ea typeface="+mn-ea"/>
              </a:rPr>
              <a:t>Compared with MySQL implementation in 4 node CPU cluster*, Red Fox is 59x faster on average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0" y="2057400"/>
            <a:ext cx="5638800" cy="929469"/>
          </a:xfrm>
          <a:prstGeom prst="rect">
            <a:avLst/>
          </a:prstGeom>
          <a:noFill/>
        </p:spPr>
        <p:txBody>
          <a:bodyPr wrap="square" lIns="91425" tIns="45712" rIns="91425" bIns="45712" rtlCol="0">
            <a:spAutoFit/>
          </a:bodyPr>
          <a:lstStyle/>
          <a:p>
            <a:pPr marL="364571" indent="-364571" algn="l" defTabSz="652354">
              <a:spcBef>
                <a:spcPct val="20000"/>
              </a:spcBef>
              <a:buClr>
                <a:srgbClr val="080808"/>
              </a:buClr>
              <a:buSzPct val="120000"/>
              <a:buFont typeface="Wingdings" pitchFamily="2" charset="2"/>
              <a:buChar char="Ø"/>
            </a:pPr>
            <a:r>
              <a:rPr lang="en-US" altLang="zh-CN" sz="1600" b="1" dirty="0" smtClean="0">
                <a:latin typeface="Arial" pitchFamily="34" charset="0"/>
                <a:cs typeface="Arial" pitchFamily="34" charset="0"/>
              </a:rPr>
              <a:t>Execution time = PCIe + GPU Computation</a:t>
            </a:r>
          </a:p>
          <a:p>
            <a:pPr marL="364571" indent="-364571" algn="l" defTabSz="652354">
              <a:spcBef>
                <a:spcPct val="20000"/>
              </a:spcBef>
              <a:buClr>
                <a:srgbClr val="080808"/>
              </a:buClr>
              <a:buSzPct val="120000"/>
              <a:buFont typeface="Wingdings" pitchFamily="2" charset="2"/>
              <a:buChar char="Ø"/>
            </a:pPr>
            <a:r>
              <a:rPr lang="en-US" altLang="zh-CN" sz="1600" b="1" dirty="0" smtClean="0">
                <a:latin typeface="Arial" pitchFamily="34" charset="0"/>
                <a:cs typeface="Arial" pitchFamily="34" charset="0"/>
              </a:rPr>
              <a:t>No data movement optimizations</a:t>
            </a:r>
          </a:p>
          <a:p>
            <a:pPr marL="364571" indent="-364571" algn="l" defTabSz="652354">
              <a:spcBef>
                <a:spcPct val="20000"/>
              </a:spcBef>
              <a:buClr>
                <a:srgbClr val="080808"/>
              </a:buClr>
              <a:buSzPct val="120000"/>
              <a:buFont typeface="Wingdings" pitchFamily="2" charset="2"/>
              <a:buChar char="Ø"/>
            </a:pPr>
            <a:r>
              <a:rPr lang="en-US" altLang="zh-CN" sz="1600" b="1" dirty="0" smtClean="0">
                <a:latin typeface="Arial" pitchFamily="34" charset="0"/>
                <a:cs typeface="Arial" pitchFamily="34" charset="0"/>
              </a:rPr>
              <a:t>Unoptimized query plan</a:t>
            </a:r>
          </a:p>
        </p:txBody>
      </p:sp>
      <p:sp>
        <p:nvSpPr>
          <p:cNvPr id="2" name="Rectangle 1"/>
          <p:cNvSpPr/>
          <p:nvPr/>
        </p:nvSpPr>
        <p:spPr>
          <a:xfrm>
            <a:off x="241301" y="6024229"/>
            <a:ext cx="8712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*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Ngamsuriyaroj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Pornpattana</a:t>
            </a:r>
            <a:r>
              <a:rPr lang="en-US" dirty="0">
                <a:latin typeface="Arial" pitchFamily="34" charset="0"/>
                <a:cs typeface="Arial" pitchFamily="34" charset="0"/>
              </a:rPr>
              <a:t>, “Performance Evaluation of TPC-H Queries on MySQL Cluster.” WAINA 2010. </a:t>
            </a:r>
          </a:p>
        </p:txBody>
      </p:sp>
    </p:spTree>
    <p:extLst>
      <p:ext uri="{BB962C8B-B14F-4D97-AF65-F5344CB8AC3E}">
        <p14:creationId xmlns:p14="http://schemas.microsoft.com/office/powerpoint/2010/main" val="182993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 smtClean="0">
                <a:ea typeface="宋体" charset="-122"/>
              </a:rPr>
              <a:t>Where is the time spent?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558F2-651E-4256-9CBE-E63CD007ABA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7" name="图表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217752"/>
              </p:ext>
            </p:extLst>
          </p:nvPr>
        </p:nvGraphicFramePr>
        <p:xfrm>
          <a:off x="-25400" y="1143000"/>
          <a:ext cx="9067800" cy="3473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444500" y="4343400"/>
            <a:ext cx="8699500" cy="2049463"/>
          </a:xfrm>
          <a:prstGeom prst="rect">
            <a:avLst/>
          </a:prstGeom>
        </p:spPr>
        <p:txBody>
          <a:bodyPr/>
          <a:lstStyle/>
          <a:p>
            <a:pPr marL="173038" marR="0" lvl="0" indent="-173038" algn="l" defTabSz="457200" rtl="0" eaLnBrk="0" fontAlgn="base" latinLnBrk="0" hangingPunct="0">
              <a:lnSpc>
                <a:spcPct val="98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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Most of time is spent in JOIN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SORT</a:t>
            </a:r>
          </a:p>
          <a:p>
            <a:pPr marL="173038" marR="0" lvl="0" indent="-173038" algn="l" defTabSz="457200" rtl="0" eaLnBrk="0" fontAlgn="base" latinLnBrk="0" hangingPunct="0">
              <a:lnSpc>
                <a:spcPct val="98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"/>
              <a:tabLst/>
              <a:defRPr/>
            </a:pPr>
            <a:endParaRPr lang="en-US" sz="2400" kern="0" dirty="0">
              <a:solidFill>
                <a:srgbClr val="080808"/>
              </a:solidFill>
              <a:latin typeface="+mn-lt"/>
              <a:ea typeface="+mn-ea"/>
            </a:endParaRPr>
          </a:p>
          <a:p>
            <a:pPr marL="173038" marR="0" lvl="0" indent="-173038" algn="l" defTabSz="457200" rtl="0" eaLnBrk="0" fontAlgn="base" latinLnBrk="0" hangingPunct="0">
              <a:lnSpc>
                <a:spcPct val="98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"/>
              <a:tabLst/>
              <a:defRPr/>
            </a:pP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PCIe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transfer time is less than 10%</a:t>
            </a:r>
          </a:p>
          <a:p>
            <a:pPr marL="173038" marR="0" lvl="0" indent="-173038" algn="l" defTabSz="457200" rtl="0" eaLnBrk="0" fontAlgn="base" latinLnBrk="0" hangingPunct="0">
              <a:lnSpc>
                <a:spcPct val="98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"/>
              <a:tabLst/>
              <a:defRPr/>
            </a:pPr>
            <a:endParaRPr lang="en-US" sz="2400" kern="0" dirty="0">
              <a:solidFill>
                <a:srgbClr val="080808"/>
              </a:solidFill>
              <a:latin typeface="+mn-lt"/>
              <a:ea typeface="+mn-ea"/>
            </a:endParaRPr>
          </a:p>
          <a:p>
            <a:pPr marL="173038" marR="0" lvl="0" indent="-173038" algn="l" defTabSz="457200" rtl="0" eaLnBrk="0" fontAlgn="base" latinLnBrk="0" hangingPunct="0">
              <a:lnSpc>
                <a:spcPct val="98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"/>
              <a:tabLst/>
              <a:defRPr/>
            </a:pPr>
            <a:r>
              <a:rPr lang="en-US" sz="2400" kern="0" dirty="0" smtClean="0">
                <a:solidFill>
                  <a:srgbClr val="080808"/>
                </a:solidFill>
                <a:latin typeface="+mn-lt"/>
                <a:ea typeface="+mn-ea"/>
              </a:rPr>
              <a:t>PROJECT used most frequently, but takes less than 5% </a:t>
            </a:r>
            <a:endParaRPr kumimoji="0" lang="en-US" sz="2400" b="0" i="0" u="none" strike="noStrike" kern="0" cap="none" spc="0" normalizeH="0" noProof="0" dirty="0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3038" marR="0" lvl="0" indent="-173038" algn="l" defTabSz="457200" rtl="0" eaLnBrk="0" fontAlgn="base" latinLnBrk="0" hangingPunct="0">
              <a:lnSpc>
                <a:spcPct val="98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"/>
              <a:tabLst/>
              <a:defRPr/>
            </a:pPr>
            <a:endParaRPr kumimoji="0" lang="en-US" sz="2400" b="0" i="0" u="none" strike="noStrike" kern="0" cap="none" spc="0" normalizeH="0" noProof="0" dirty="0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3038" marR="0" lvl="0" indent="-173038" algn="l" defTabSz="457200" rtl="0" eaLnBrk="0" fontAlgn="base" latinLnBrk="0" hangingPunct="0">
              <a:lnSpc>
                <a:spcPct val="98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"/>
              <a:tabLst/>
              <a:defRPr/>
            </a:pPr>
            <a:endParaRPr lang="en-US" sz="2400" kern="0" dirty="0">
              <a:solidFill>
                <a:srgbClr val="080808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23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 smtClean="0">
                <a:ea typeface="宋体" charset="-122"/>
              </a:rPr>
              <a:t>The impact of tuple size</a:t>
            </a:r>
            <a:endParaRPr lang="en-US" altLang="zh-CN" sz="3200" dirty="0" smtClean="0">
              <a:ea typeface="宋体" charset="-122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558F2-651E-4256-9CBE-E63CD007ABA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4800" y="914400"/>
            <a:ext cx="335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latin typeface="Arial" pitchFamily="34" charset="0"/>
                <a:cs typeface="Arial" pitchFamily="34" charset="0"/>
              </a:rPr>
              <a:t>6 JOINs in Q1</a:t>
            </a:r>
            <a:endParaRPr lang="zh-CN" altLang="en-US" sz="20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5324475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756" y="4038600"/>
            <a:ext cx="577327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088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 smtClean="0">
                <a:ea typeface="宋体" charset="-122"/>
              </a:rPr>
              <a:t>Future Improvements</a:t>
            </a:r>
          </a:p>
        </p:txBody>
      </p:sp>
      <p:sp>
        <p:nvSpPr>
          <p:cNvPr id="68610" name="Content Placeholder 2"/>
          <p:cNvSpPr>
            <a:spLocks noGrp="1"/>
          </p:cNvSpPr>
          <p:nvPr>
            <p:ph idx="1"/>
          </p:nvPr>
        </p:nvSpPr>
        <p:spPr>
          <a:xfrm>
            <a:off x="347663" y="1066800"/>
            <a:ext cx="8507412" cy="5410200"/>
          </a:xfrm>
        </p:spPr>
        <p:txBody>
          <a:bodyPr/>
          <a:lstStyle/>
          <a:p>
            <a:r>
              <a:rPr lang="en-US" altLang="zh-CN" dirty="0" smtClean="0">
                <a:ea typeface="宋体" charset="-122"/>
              </a:rPr>
              <a:t>Fix Errors in </a:t>
            </a:r>
            <a:r>
              <a:rPr lang="en-US" altLang="zh-CN" dirty="0" err="1" smtClean="0">
                <a:ea typeface="宋体" charset="-122"/>
              </a:rPr>
              <a:t>Datalog</a:t>
            </a:r>
            <a:r>
              <a:rPr lang="en-US" altLang="zh-CN" dirty="0" smtClean="0">
                <a:ea typeface="宋体" charset="-122"/>
              </a:rPr>
              <a:t> queries and query plans</a:t>
            </a:r>
          </a:p>
          <a:p>
            <a:r>
              <a:rPr lang="en-US" altLang="zh-CN" dirty="0" smtClean="0">
                <a:ea typeface="宋体" charset="-122"/>
              </a:rPr>
              <a:t>Optimized </a:t>
            </a:r>
            <a:r>
              <a:rPr lang="en-US" altLang="zh-CN" dirty="0" smtClean="0">
                <a:ea typeface="宋体" charset="-122"/>
              </a:rPr>
              <a:t>query plan</a:t>
            </a:r>
          </a:p>
          <a:p>
            <a:pPr lvl="1"/>
            <a:r>
              <a:rPr lang="en-US" altLang="zh-CN" dirty="0" smtClean="0">
                <a:ea typeface="宋体" charset="-122"/>
              </a:rPr>
              <a:t>Reduce tuple size</a:t>
            </a:r>
          </a:p>
          <a:p>
            <a:pPr lvl="1"/>
            <a:r>
              <a:rPr lang="en-US" altLang="zh-CN" dirty="0" smtClean="0">
                <a:ea typeface="宋体" charset="-122"/>
              </a:rPr>
              <a:t>Common operator reduction</a:t>
            </a:r>
          </a:p>
          <a:p>
            <a:pPr lvl="1"/>
            <a:r>
              <a:rPr lang="en-US" altLang="zh-CN" dirty="0" smtClean="0">
                <a:ea typeface="宋体" charset="-122"/>
              </a:rPr>
              <a:t>Reorder </a:t>
            </a:r>
            <a:r>
              <a:rPr lang="en-US" altLang="zh-CN" dirty="0" smtClean="0">
                <a:ea typeface="宋体" charset="-122"/>
              </a:rPr>
              <a:t>operators (e.g. SELECT before JOIN)</a:t>
            </a:r>
            <a:endParaRPr lang="en-US" altLang="zh-CN" dirty="0" smtClean="0">
              <a:ea typeface="宋体" charset="-122"/>
            </a:endParaRPr>
          </a:p>
          <a:p>
            <a:r>
              <a:rPr lang="en-US" altLang="zh-CN" dirty="0" smtClean="0">
                <a:ea typeface="宋体" charset="-122"/>
              </a:rPr>
              <a:t>More </a:t>
            </a:r>
            <a:r>
              <a:rPr lang="en-US" altLang="zh-CN" dirty="0" smtClean="0">
                <a:ea typeface="宋体" charset="-122"/>
              </a:rPr>
              <a:t>RA implementations</a:t>
            </a:r>
          </a:p>
          <a:p>
            <a:pPr lvl="1"/>
            <a:r>
              <a:rPr lang="en-US" altLang="zh-CN" dirty="0" smtClean="0">
                <a:ea typeface="宋体" charset="-122"/>
              </a:rPr>
              <a:t>Hash Join</a:t>
            </a:r>
          </a:p>
          <a:p>
            <a:pPr lvl="1"/>
            <a:r>
              <a:rPr lang="en-US" altLang="zh-CN" dirty="0" smtClean="0">
                <a:ea typeface="宋体" charset="-122"/>
              </a:rPr>
              <a:t>Radix Sort</a:t>
            </a:r>
          </a:p>
          <a:p>
            <a:pPr lvl="1"/>
            <a:r>
              <a:rPr lang="en-US" altLang="zh-CN" dirty="0" smtClean="0">
                <a:ea typeface="宋体" charset="-122"/>
              </a:rPr>
              <a:t>NVIDIA new implementation of merge sort and merge join</a:t>
            </a:r>
          </a:p>
          <a:p>
            <a:pPr lvl="1"/>
            <a:r>
              <a:rPr lang="en-US" altLang="zh-CN" dirty="0" smtClean="0">
                <a:ea typeface="宋体" charset="-122"/>
              </a:rPr>
              <a:t>Multiple predicate join</a:t>
            </a:r>
          </a:p>
          <a:p>
            <a:pPr lvl="1"/>
            <a:r>
              <a:rPr lang="en-US" altLang="zh-CN" dirty="0" smtClean="0">
                <a:ea typeface="宋体" charset="-122"/>
              </a:rPr>
              <a:t>String operations and other built-in functions</a:t>
            </a:r>
            <a:endParaRPr lang="en-US" altLang="zh-CN" dirty="0" smtClean="0">
              <a:ea typeface="宋体" charset="-122"/>
            </a:endParaRPr>
          </a:p>
          <a:p>
            <a:pPr marL="173038" lvl="1">
              <a:spcBef>
                <a:spcPts val="600"/>
              </a:spcBef>
              <a:buClr>
                <a:srgbClr val="000000"/>
              </a:buClr>
            </a:pPr>
            <a:r>
              <a:rPr lang="en-US" altLang="zh-CN" sz="2400" dirty="0" smtClean="0">
                <a:ea typeface="宋体" charset="-122"/>
              </a:rPr>
              <a:t>Pipeline the execution</a:t>
            </a:r>
          </a:p>
          <a:p>
            <a:pPr marL="173038" lvl="1">
              <a:spcBef>
                <a:spcPts val="600"/>
              </a:spcBef>
              <a:buClr>
                <a:srgbClr val="000000"/>
              </a:buClr>
            </a:pPr>
            <a:endParaRPr lang="en-US" altLang="zh-CN" sz="2400" dirty="0">
              <a:ea typeface="宋体" charset="-122"/>
            </a:endParaRPr>
          </a:p>
          <a:p>
            <a:pPr marL="173038" lvl="1">
              <a:spcBef>
                <a:spcPts val="600"/>
              </a:spcBef>
              <a:buClr>
                <a:srgbClr val="000000"/>
              </a:buClr>
            </a:pPr>
            <a:r>
              <a:rPr lang="en-US" altLang="zh-CN" sz="2400" dirty="0" smtClean="0">
                <a:ea typeface="宋体" charset="-122"/>
              </a:rPr>
              <a:t>Expect 10x-100x speedup from above techniques</a:t>
            </a:r>
            <a:endParaRPr lang="en-US" altLang="zh-CN" sz="2400" dirty="0">
              <a:ea typeface="宋体" charset="-122"/>
            </a:endParaRPr>
          </a:p>
          <a:p>
            <a:pPr lvl="1"/>
            <a:endParaRPr lang="en-US" altLang="zh-CN" dirty="0" smtClean="0">
              <a:ea typeface="宋体" charset="-122"/>
            </a:endParaRPr>
          </a:p>
          <a:p>
            <a:pPr marL="342900" lvl="1" indent="0">
              <a:buNone/>
            </a:pPr>
            <a:endParaRPr lang="en-US" altLang="zh-CN" dirty="0" smtClean="0">
              <a:ea typeface="宋体" charset="-122"/>
            </a:endParaRPr>
          </a:p>
          <a:p>
            <a:endParaRPr lang="en-US" altLang="zh-CN" dirty="0" smtClean="0">
              <a:ea typeface="宋体" charset="-122"/>
            </a:endParaRPr>
          </a:p>
          <a:p>
            <a:pPr marL="742950" lvl="1" indent="-285750">
              <a:buFont typeface="Wingdings" pitchFamily="2" charset="2"/>
              <a:buNone/>
            </a:pPr>
            <a:r>
              <a:rPr lang="en-US" altLang="zh-CN" dirty="0" smtClean="0">
                <a:ea typeface="宋体" charset="-122"/>
              </a:rPr>
              <a:t> </a:t>
            </a:r>
          </a:p>
          <a:p>
            <a:pPr marL="742950" lvl="1" indent="-285750">
              <a:buFont typeface="Wingdings" pitchFamily="2" charset="2"/>
              <a:buNone/>
            </a:pPr>
            <a:endParaRPr lang="en-US" altLang="zh-CN" dirty="0" smtClean="0">
              <a:ea typeface="宋体" charset="-122"/>
            </a:endParaRPr>
          </a:p>
          <a:p>
            <a:pPr>
              <a:buFont typeface="Wingdings" pitchFamily="2" charset="2"/>
              <a:buNone/>
            </a:pPr>
            <a:endParaRPr lang="en-US" altLang="zh-CN" dirty="0" smtClean="0">
              <a:ea typeface="宋体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CE1C4C-70BF-488D-8D6B-65ABBFE62DD4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29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 smtClean="0">
                <a:ea typeface="宋体" charset="-122"/>
              </a:rPr>
              <a:t>Data Warehousing Applications on GPUs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768BA-F6E9-40AB-BCDB-80BF243A279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39886" y="1222828"/>
            <a:ext cx="5471886" cy="4597400"/>
          </a:xfrm>
          <a:prstGeom prst="rect">
            <a:avLst/>
          </a:prstGeom>
        </p:spPr>
        <p:txBody>
          <a:bodyPr/>
          <a:lstStyle/>
          <a:p>
            <a:pPr marL="173038" indent="-173038">
              <a:lnSpc>
                <a:spcPct val="98000"/>
              </a:lnSpc>
              <a:spcBef>
                <a:spcPts val="600"/>
              </a:spcBef>
              <a:buClr>
                <a:srgbClr val="000000"/>
              </a:buClr>
              <a:buSzPct val="65000"/>
              <a:buFont typeface="Wingdings" charset="2"/>
              <a:buChar char=""/>
              <a:defRPr/>
            </a:pPr>
            <a:r>
              <a:rPr lang="en-US" altLang="zh-CN" sz="2400" kern="0" dirty="0" smtClean="0">
                <a:solidFill>
                  <a:srgbClr val="080808"/>
                </a:solidFill>
                <a:latin typeface="+mn-lt"/>
                <a:ea typeface="+mn-ea"/>
              </a:rPr>
              <a:t>The Opportunity</a:t>
            </a:r>
            <a:endParaRPr lang="en-US" altLang="zh-CN" sz="2400" kern="0" dirty="0">
              <a:solidFill>
                <a:srgbClr val="080808"/>
              </a:solidFill>
              <a:latin typeface="+mn-lt"/>
              <a:ea typeface="+mn-ea"/>
            </a:endParaRPr>
          </a:p>
          <a:p>
            <a:pPr marL="515938" lvl="1" indent="-173038">
              <a:lnSpc>
                <a:spcPct val="98000"/>
              </a:lnSpc>
              <a:spcBef>
                <a:spcPts val="1200"/>
              </a:spcBef>
              <a:buClr>
                <a:srgbClr val="002448"/>
              </a:buClr>
              <a:buSzPct val="65000"/>
              <a:buFont typeface="Wingdings" charset="2"/>
              <a:buChar char=""/>
              <a:defRPr/>
            </a:pPr>
            <a:r>
              <a:rPr lang="en-US" altLang="zh-CN" sz="2000" kern="0" dirty="0" smtClean="0">
                <a:solidFill>
                  <a:srgbClr val="080808"/>
                </a:solidFill>
                <a:latin typeface="+mn-lt"/>
                <a:ea typeface="+mn-ea"/>
              </a:rPr>
              <a:t>Significant </a:t>
            </a:r>
            <a:r>
              <a:rPr lang="en-US" altLang="zh-CN" sz="2000" kern="0" dirty="0">
                <a:solidFill>
                  <a:srgbClr val="080808"/>
                </a:solidFill>
                <a:latin typeface="+mn-lt"/>
                <a:ea typeface="+mn-ea"/>
              </a:rPr>
              <a:t>potential data parallelism</a:t>
            </a:r>
          </a:p>
          <a:p>
            <a:pPr marL="515938" lvl="1" indent="-173038">
              <a:lnSpc>
                <a:spcPct val="98000"/>
              </a:lnSpc>
              <a:spcBef>
                <a:spcPts val="1200"/>
              </a:spcBef>
              <a:buClr>
                <a:srgbClr val="002448"/>
              </a:buClr>
              <a:buSzPct val="65000"/>
              <a:buFont typeface="Wingdings" charset="2"/>
              <a:buChar char=""/>
              <a:defRPr/>
            </a:pPr>
            <a:r>
              <a:rPr lang="en-US" altLang="zh-CN" sz="2000" kern="0" dirty="0">
                <a:solidFill>
                  <a:srgbClr val="080808"/>
                </a:solidFill>
                <a:latin typeface="+mn-lt"/>
                <a:ea typeface="+mn-ea"/>
              </a:rPr>
              <a:t>If data fits in GPU </a:t>
            </a:r>
            <a:r>
              <a:rPr lang="en-US" altLang="zh-CN" sz="2000" kern="0" dirty="0" smtClean="0">
                <a:solidFill>
                  <a:srgbClr val="080808"/>
                </a:solidFill>
                <a:latin typeface="+mn-lt"/>
                <a:ea typeface="+mn-ea"/>
              </a:rPr>
              <a:t>memory, </a:t>
            </a:r>
            <a:r>
              <a:rPr lang="en-US" altLang="zh-CN" sz="2000" kern="0" dirty="0">
                <a:solidFill>
                  <a:srgbClr val="080808"/>
                </a:solidFill>
                <a:latin typeface="+mn-lt"/>
                <a:ea typeface="+mn-ea"/>
              </a:rPr>
              <a:t>2x—27x speedup has been </a:t>
            </a:r>
            <a:r>
              <a:rPr lang="en-US" altLang="zh-CN" sz="2000" kern="0" dirty="0" smtClean="0">
                <a:solidFill>
                  <a:srgbClr val="080808"/>
                </a:solidFill>
                <a:latin typeface="+mn-lt"/>
                <a:ea typeface="+mn-ea"/>
              </a:rPr>
              <a:t>shown</a:t>
            </a:r>
            <a:r>
              <a:rPr lang="en-US" altLang="zh-CN" sz="2000" kern="0" baseline="30000" dirty="0" smtClean="0">
                <a:solidFill>
                  <a:srgbClr val="080808"/>
                </a:solidFill>
              </a:rPr>
              <a:t> 1</a:t>
            </a:r>
            <a:endParaRPr lang="en-US" altLang="zh-CN" sz="2000" kern="0" dirty="0">
              <a:solidFill>
                <a:srgbClr val="080808"/>
              </a:solidFill>
              <a:latin typeface="+mn-lt"/>
              <a:ea typeface="+mn-ea"/>
            </a:endParaRPr>
          </a:p>
          <a:p>
            <a:pPr marL="173038" indent="-173038">
              <a:lnSpc>
                <a:spcPct val="98000"/>
              </a:lnSpc>
              <a:spcBef>
                <a:spcPts val="600"/>
              </a:spcBef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endParaRPr lang="en-US" altLang="zh-CN" sz="2400" kern="0" dirty="0">
              <a:solidFill>
                <a:srgbClr val="080808"/>
              </a:solidFill>
              <a:latin typeface="+mn-lt"/>
              <a:ea typeface="+mn-ea"/>
            </a:endParaRPr>
          </a:p>
          <a:p>
            <a:pPr marL="173038" indent="-173038">
              <a:lnSpc>
                <a:spcPct val="98000"/>
              </a:lnSpc>
              <a:spcBef>
                <a:spcPts val="600"/>
              </a:spcBef>
              <a:buClr>
                <a:srgbClr val="000000"/>
              </a:buClr>
              <a:buSzPct val="65000"/>
              <a:buFont typeface="Wingdings" charset="2"/>
              <a:buChar char=""/>
              <a:defRPr/>
            </a:pPr>
            <a:r>
              <a:rPr lang="en-US" altLang="zh-CN" sz="2400" kern="0" dirty="0">
                <a:solidFill>
                  <a:srgbClr val="080808"/>
                </a:solidFill>
                <a:latin typeface="+mn-lt"/>
                <a:ea typeface="+mn-ea"/>
              </a:rPr>
              <a:t>The </a:t>
            </a:r>
            <a:r>
              <a:rPr lang="en-US" altLang="zh-CN" sz="2400" kern="0" dirty="0" smtClean="0">
                <a:solidFill>
                  <a:srgbClr val="080808"/>
                </a:solidFill>
                <a:latin typeface="+mn-lt"/>
                <a:ea typeface="+mn-ea"/>
              </a:rPr>
              <a:t>Challenge</a:t>
            </a:r>
            <a:endParaRPr lang="en-US" altLang="zh-CN" sz="2400" kern="0" dirty="0">
              <a:solidFill>
                <a:srgbClr val="080808"/>
              </a:solidFill>
              <a:latin typeface="+mn-lt"/>
              <a:ea typeface="+mn-ea"/>
            </a:endParaRPr>
          </a:p>
          <a:p>
            <a:pPr marL="515938" lvl="1" indent="-173038">
              <a:lnSpc>
                <a:spcPct val="98000"/>
              </a:lnSpc>
              <a:spcBef>
                <a:spcPts val="1200"/>
              </a:spcBef>
              <a:buClr>
                <a:srgbClr val="002448"/>
              </a:buClr>
              <a:buSzPct val="65000"/>
              <a:buFont typeface="Wingdings" charset="2"/>
              <a:buChar char=""/>
              <a:defRPr/>
            </a:pPr>
            <a:r>
              <a:rPr lang="en-US" altLang="zh-CN" sz="2000" kern="0" dirty="0" smtClean="0">
                <a:solidFill>
                  <a:srgbClr val="080808"/>
                </a:solidFill>
                <a:latin typeface="+mn-lt"/>
                <a:ea typeface="+mn-ea"/>
              </a:rPr>
              <a:t>Need to process 1-50 TBs of data</a:t>
            </a:r>
            <a:r>
              <a:rPr lang="en-US" altLang="zh-CN" sz="2000" kern="0" baseline="30000" dirty="0" smtClean="0">
                <a:solidFill>
                  <a:srgbClr val="080808"/>
                </a:solidFill>
                <a:latin typeface="+mn-lt"/>
                <a:ea typeface="+mn-ea"/>
              </a:rPr>
              <a:t>2</a:t>
            </a:r>
          </a:p>
          <a:p>
            <a:pPr marL="515938" lvl="1" indent="-173038">
              <a:lnSpc>
                <a:spcPct val="98000"/>
              </a:lnSpc>
              <a:spcBef>
                <a:spcPts val="1200"/>
              </a:spcBef>
              <a:buClr>
                <a:srgbClr val="002448"/>
              </a:buClr>
              <a:buSzPct val="65000"/>
              <a:buFont typeface="Wingdings" charset="2"/>
              <a:buChar char=""/>
              <a:defRPr/>
            </a:pPr>
            <a:r>
              <a:rPr lang="en-US" altLang="zh-CN" sz="2000" kern="0" dirty="0" smtClean="0">
                <a:solidFill>
                  <a:srgbClr val="080808"/>
                </a:solidFill>
                <a:latin typeface="+mn-lt"/>
                <a:ea typeface="+mn-ea"/>
              </a:rPr>
              <a:t>15–90</a:t>
            </a:r>
            <a:r>
              <a:rPr lang="en-US" altLang="zh-CN" sz="2000" kern="0" dirty="0">
                <a:solidFill>
                  <a:srgbClr val="080808"/>
                </a:solidFill>
                <a:latin typeface="+mn-lt"/>
                <a:ea typeface="+mn-ea"/>
              </a:rPr>
              <a:t>% of the total time</a:t>
            </a:r>
            <a:r>
              <a:rPr lang="en-US" altLang="zh-CN" sz="2000" kern="0" baseline="30000" dirty="0" smtClean="0">
                <a:solidFill>
                  <a:srgbClr val="080808"/>
                </a:solidFill>
                <a:latin typeface="+mn-lt"/>
                <a:ea typeface="+mn-ea"/>
              </a:rPr>
              <a:t>* </a:t>
            </a:r>
            <a:r>
              <a:rPr lang="en-US" altLang="zh-CN" sz="2000" kern="0" dirty="0" smtClean="0">
                <a:solidFill>
                  <a:srgbClr val="080808"/>
                </a:solidFill>
                <a:latin typeface="+mn-lt"/>
                <a:ea typeface="+mn-ea"/>
              </a:rPr>
              <a:t> spent in moving data between CPU and GPU</a:t>
            </a:r>
            <a:r>
              <a:rPr lang="en-US" altLang="zh-CN" sz="2000" kern="0" baseline="30000" dirty="0" smtClean="0">
                <a:solidFill>
                  <a:srgbClr val="080808"/>
                </a:solidFill>
              </a:rPr>
              <a:t> *</a:t>
            </a:r>
          </a:p>
          <a:p>
            <a:pPr marL="515938" lvl="1" indent="-173038">
              <a:lnSpc>
                <a:spcPct val="98000"/>
              </a:lnSpc>
              <a:spcBef>
                <a:spcPts val="1200"/>
              </a:spcBef>
              <a:buClr>
                <a:srgbClr val="002448"/>
              </a:buClr>
              <a:buSzPct val="65000"/>
              <a:buFont typeface="Wingdings" charset="2"/>
              <a:buChar char=""/>
              <a:defRPr/>
            </a:pPr>
            <a:r>
              <a:rPr lang="en-US" altLang="zh-CN" sz="2000" kern="0" dirty="0">
                <a:solidFill>
                  <a:srgbClr val="080808"/>
                </a:solidFill>
                <a:latin typeface="+mn-lt"/>
                <a:ea typeface="+mn-ea"/>
              </a:rPr>
              <a:t>Fine grained computation</a:t>
            </a:r>
          </a:p>
          <a:p>
            <a:pPr marL="515938" lvl="1" indent="-173038">
              <a:lnSpc>
                <a:spcPct val="98000"/>
              </a:lnSpc>
              <a:spcBef>
                <a:spcPts val="1200"/>
              </a:spcBef>
              <a:buClr>
                <a:srgbClr val="002448"/>
              </a:buClr>
              <a:buSzPct val="65000"/>
              <a:buFont typeface="Wingdings" charset="2"/>
              <a:buChar char=""/>
              <a:defRPr/>
            </a:pPr>
            <a:endParaRPr lang="en-US" altLang="zh-CN" sz="2000" kern="0" baseline="30000" dirty="0">
              <a:solidFill>
                <a:srgbClr val="080808"/>
              </a:solidFill>
              <a:latin typeface="+mn-lt"/>
              <a:ea typeface="+mn-ea"/>
            </a:endParaRPr>
          </a:p>
          <a:p>
            <a:pPr marL="515938" lvl="1" indent="-173038">
              <a:lnSpc>
                <a:spcPct val="98000"/>
              </a:lnSpc>
              <a:spcBef>
                <a:spcPts val="1200"/>
              </a:spcBef>
              <a:buClr>
                <a:srgbClr val="002448"/>
              </a:buClr>
              <a:buSzPct val="65000"/>
              <a:buFont typeface="Wingdings" charset="2"/>
              <a:buNone/>
              <a:defRPr/>
            </a:pPr>
            <a:endParaRPr lang="en-US" altLang="zh-CN" sz="1400" kern="0" baseline="30000" dirty="0">
              <a:solidFill>
                <a:srgbClr val="080808"/>
              </a:solidFill>
              <a:latin typeface="+mn-lt"/>
              <a:ea typeface="+mn-ea"/>
            </a:endParaRPr>
          </a:p>
          <a:p>
            <a:pPr marL="515938" lvl="1" indent="-173038">
              <a:lnSpc>
                <a:spcPct val="98000"/>
              </a:lnSpc>
              <a:spcBef>
                <a:spcPts val="1200"/>
              </a:spcBef>
              <a:buClr>
                <a:srgbClr val="002448"/>
              </a:buClr>
              <a:buSzPct val="65000"/>
              <a:defRPr/>
            </a:pPr>
            <a:endParaRPr lang="en-US" altLang="zh-CN" sz="1500" kern="0" dirty="0">
              <a:solidFill>
                <a:srgbClr val="080808"/>
              </a:solidFill>
              <a:latin typeface="+mn-lt"/>
              <a:ea typeface="+mn-ea"/>
            </a:endParaRPr>
          </a:p>
          <a:p>
            <a:pPr marL="515938" lvl="1" indent="-173038">
              <a:lnSpc>
                <a:spcPct val="98000"/>
              </a:lnSpc>
              <a:spcBef>
                <a:spcPts val="1200"/>
              </a:spcBef>
              <a:buClr>
                <a:srgbClr val="002448"/>
              </a:buClr>
              <a:buSzPct val="65000"/>
              <a:defRPr/>
            </a:pPr>
            <a:endParaRPr lang="en-US" altLang="zh-CN" sz="1500" kern="0" dirty="0">
              <a:solidFill>
                <a:srgbClr val="080808"/>
              </a:solidFill>
              <a:latin typeface="+mn-lt"/>
              <a:ea typeface="+mn-ea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0" y="5715000"/>
            <a:ext cx="9144000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Aft>
                <a:spcPts val="600"/>
              </a:spcAft>
              <a:buClr>
                <a:srgbClr val="080808"/>
              </a:buClr>
              <a:buSzPct val="100000"/>
              <a:defRPr/>
            </a:pPr>
            <a:r>
              <a:rPr lang="en-US" altLang="zh-CN" kern="0" dirty="0" smtClean="0">
                <a:solidFill>
                  <a:srgbClr val="080808"/>
                </a:solidFill>
              </a:rPr>
              <a:t>1 </a:t>
            </a:r>
            <a:r>
              <a:rPr lang="en-US" altLang="zh-CN" dirty="0" smtClean="0">
                <a:latin typeface="Ariel" charset="0"/>
                <a:ea typeface="+mn-ea"/>
              </a:rPr>
              <a:t>B</a:t>
            </a:r>
            <a:r>
              <a:rPr lang="en-US" altLang="zh-CN" dirty="0">
                <a:latin typeface="Ariel" charset="0"/>
                <a:ea typeface="+mn-ea"/>
              </a:rPr>
              <a:t>. He, M. Lu, K. Yang, R. Fang, N. K. </a:t>
            </a:r>
            <a:r>
              <a:rPr lang="en-US" altLang="zh-CN" dirty="0" err="1">
                <a:latin typeface="Ariel" charset="0"/>
                <a:ea typeface="+mn-ea"/>
              </a:rPr>
              <a:t>Govindaraju</a:t>
            </a:r>
            <a:r>
              <a:rPr lang="en-US" altLang="zh-CN" dirty="0">
                <a:latin typeface="Ariel" charset="0"/>
                <a:ea typeface="+mn-ea"/>
              </a:rPr>
              <a:t>, Q. </a:t>
            </a:r>
            <a:r>
              <a:rPr lang="en-US" altLang="zh-CN" dirty="0" err="1">
                <a:latin typeface="Ariel" charset="0"/>
                <a:ea typeface="+mn-ea"/>
              </a:rPr>
              <a:t>Luo</a:t>
            </a:r>
            <a:r>
              <a:rPr lang="en-US" altLang="zh-CN" dirty="0">
                <a:latin typeface="Ariel" charset="0"/>
                <a:ea typeface="+mn-ea"/>
              </a:rPr>
              <a:t>, and P. V. Sander. Relational query co-processing on graphics processors. </a:t>
            </a:r>
            <a:r>
              <a:rPr lang="en-US" altLang="zh-CN" dirty="0" smtClean="0">
                <a:latin typeface="Ariel" charset="0"/>
                <a:ea typeface="+mn-ea"/>
              </a:rPr>
              <a:t>In </a:t>
            </a:r>
            <a:r>
              <a:rPr lang="en-US" altLang="zh-CN" i="1" dirty="0">
                <a:latin typeface="Ariel" charset="0"/>
                <a:ea typeface="+mn-ea"/>
              </a:rPr>
              <a:t>TODS</a:t>
            </a:r>
            <a:r>
              <a:rPr lang="en-US" altLang="zh-CN" dirty="0">
                <a:latin typeface="Ariel" charset="0"/>
                <a:ea typeface="+mn-ea"/>
              </a:rPr>
              <a:t>, 2009</a:t>
            </a:r>
            <a:r>
              <a:rPr lang="en-US" altLang="zh-CN" dirty="0" smtClean="0">
                <a:latin typeface="Ariel" charset="0"/>
                <a:ea typeface="+mn-ea"/>
              </a:rPr>
              <a:t>.</a:t>
            </a:r>
          </a:p>
          <a:p>
            <a:pPr eaLnBrk="0" hangingPunct="0">
              <a:buClr>
                <a:srgbClr val="080808"/>
              </a:buClr>
              <a:buSzPct val="100000"/>
              <a:defRPr/>
            </a:pPr>
            <a:r>
              <a:rPr lang="en-US" altLang="zh-CN" dirty="0" smtClean="0">
                <a:latin typeface="Ariel" charset="0"/>
                <a:ea typeface="+mn-ea"/>
              </a:rPr>
              <a:t>2 </a:t>
            </a:r>
            <a:r>
              <a:rPr lang="en-US" dirty="0" smtClean="0"/>
              <a:t>Independent Oracle Users Group. A New Dimension to Data Warehousing: 2011 </a:t>
            </a:r>
            <a:r>
              <a:rPr lang="en-US" i="1" dirty="0" smtClean="0"/>
              <a:t>IOUG Data Warehousing Survey</a:t>
            </a:r>
            <a:r>
              <a:rPr lang="en-US" dirty="0" smtClean="0"/>
              <a:t>.</a:t>
            </a:r>
            <a:r>
              <a:rPr lang="en-US" altLang="zh-CN" dirty="0" smtClean="0">
                <a:latin typeface="Ariel" charset="0"/>
                <a:ea typeface="+mn-ea"/>
              </a:rPr>
              <a:t>  </a:t>
            </a:r>
            <a:endParaRPr lang="en-US" altLang="zh-CN" dirty="0">
              <a:latin typeface="Ariel" charset="0"/>
              <a:ea typeface="+mn-ea"/>
            </a:endParaRPr>
          </a:p>
        </p:txBody>
      </p:sp>
      <p:pic>
        <p:nvPicPr>
          <p:cNvPr id="6" name="Picture 5" descr="Wal-M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008" y="1043517"/>
            <a:ext cx="2922323" cy="9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facebook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4950" y="4089400"/>
            <a:ext cx="2332302" cy="1179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6" descr="amaz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8343" y="2120900"/>
            <a:ext cx="2600854" cy="752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5" descr="nasda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0435" y="3251200"/>
            <a:ext cx="2910417" cy="566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 smtClean="0">
                <a:ea typeface="宋体" charset="-122"/>
              </a:rPr>
              <a:t>Conclusions</a:t>
            </a:r>
          </a:p>
        </p:txBody>
      </p:sp>
      <p:sp>
        <p:nvSpPr>
          <p:cNvPr id="686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Red Fox system progressively parses and lowers </a:t>
            </a:r>
            <a:r>
              <a:rPr lang="en-US" altLang="zh-CN" dirty="0" err="1" smtClean="0">
                <a:ea typeface="宋体" charset="-122"/>
              </a:rPr>
              <a:t>Datalog</a:t>
            </a:r>
            <a:r>
              <a:rPr lang="en-US" altLang="zh-CN" baseline="30000" dirty="0" err="1" smtClean="0">
                <a:ea typeface="宋体" charset="-122"/>
              </a:rPr>
              <a:t>LB</a:t>
            </a:r>
            <a:r>
              <a:rPr lang="en-US" altLang="zh-CN" dirty="0" smtClean="0">
                <a:ea typeface="宋体" charset="-122"/>
              </a:rPr>
              <a:t> queries into different IRs and finally runs them in GPUs</a:t>
            </a:r>
          </a:p>
          <a:p>
            <a:endParaRPr lang="en-US" altLang="zh-CN" dirty="0" smtClean="0">
              <a:ea typeface="宋体" charset="-122"/>
            </a:endParaRPr>
          </a:p>
          <a:p>
            <a:r>
              <a:rPr lang="en-US" altLang="zh-CN" dirty="0" smtClean="0">
                <a:ea typeface="宋体" charset="-122"/>
              </a:rPr>
              <a:t>Evaluate Red Fox with full TPC-H queries</a:t>
            </a:r>
          </a:p>
          <a:p>
            <a:pPr lvl="1"/>
            <a:r>
              <a:rPr lang="en-US" altLang="zh-CN" dirty="0" smtClean="0">
                <a:ea typeface="宋体" charset="-122"/>
              </a:rPr>
              <a:t>Significant speedup compared with CPUs</a:t>
            </a:r>
          </a:p>
          <a:p>
            <a:pPr lvl="1"/>
            <a:r>
              <a:rPr lang="en-US" altLang="zh-CN" dirty="0" smtClean="0">
                <a:ea typeface="宋体" charset="-122"/>
              </a:rPr>
              <a:t>Most time spent in SORT and JOIN</a:t>
            </a:r>
          </a:p>
          <a:p>
            <a:pPr lvl="1"/>
            <a:r>
              <a:rPr lang="en-US" altLang="zh-CN" dirty="0" smtClean="0">
                <a:ea typeface="宋体" charset="-122"/>
              </a:rPr>
              <a:t>GPU memory capacity restricts the problem size</a:t>
            </a:r>
          </a:p>
          <a:p>
            <a:pPr lvl="1"/>
            <a:endParaRPr lang="en-US" altLang="zh-CN" dirty="0">
              <a:ea typeface="宋体" charset="-122"/>
            </a:endParaRPr>
          </a:p>
          <a:p>
            <a:r>
              <a:rPr lang="en-US" altLang="zh-CN" dirty="0" smtClean="0">
                <a:ea typeface="宋体" charset="-122"/>
              </a:rPr>
              <a:t>Current work: </a:t>
            </a:r>
          </a:p>
          <a:p>
            <a:pPr lvl="1"/>
            <a:r>
              <a:rPr lang="en-US" altLang="zh-CN" dirty="0" smtClean="0">
                <a:ea typeface="宋体" charset="-122"/>
              </a:rPr>
              <a:t>10-100x speedup with relational optimization and new operator algorithms</a:t>
            </a:r>
            <a:endParaRPr lang="en-US" altLang="zh-CN" dirty="0">
              <a:ea typeface="宋体" charset="-122"/>
            </a:endParaRPr>
          </a:p>
          <a:p>
            <a:pPr lvl="1"/>
            <a:r>
              <a:rPr lang="en-US" altLang="zh-CN" dirty="0" smtClean="0">
                <a:ea typeface="宋体" charset="-122"/>
              </a:rPr>
              <a:t>Run large data set</a:t>
            </a:r>
          </a:p>
          <a:p>
            <a:pPr marL="742950" lvl="1" indent="-285750">
              <a:buFont typeface="Wingdings" pitchFamily="2" charset="2"/>
              <a:buNone/>
            </a:pPr>
            <a:r>
              <a:rPr lang="en-US" altLang="zh-CN" dirty="0" smtClean="0">
                <a:ea typeface="宋体" charset="-122"/>
              </a:rPr>
              <a:t> </a:t>
            </a:r>
          </a:p>
          <a:p>
            <a:pPr marL="742950" lvl="1" indent="-285750">
              <a:buFont typeface="Wingdings" pitchFamily="2" charset="2"/>
              <a:buNone/>
            </a:pPr>
            <a:endParaRPr lang="en-US" altLang="zh-CN" dirty="0" smtClean="0">
              <a:ea typeface="宋体" charset="-122"/>
            </a:endParaRPr>
          </a:p>
          <a:p>
            <a:pPr>
              <a:buFont typeface="Wingdings" pitchFamily="2" charset="2"/>
              <a:buNone/>
            </a:pPr>
            <a:endParaRPr lang="en-US" altLang="zh-CN" dirty="0" smtClean="0">
              <a:ea typeface="宋体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CE1C4C-70BF-488D-8D6B-65ABBFE62DD4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9"/>
          <p:cNvSpPr txBox="1">
            <a:spLocks noChangeArrowheads="1"/>
          </p:cNvSpPr>
          <p:nvPr/>
        </p:nvSpPr>
        <p:spPr bwMode="auto">
          <a:xfrm>
            <a:off x="2070100" y="1752600"/>
            <a:ext cx="4675188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buClr>
                <a:srgbClr val="080808"/>
              </a:buClr>
              <a:buSzPct val="100000"/>
              <a:buFont typeface="Tahoma" pitchFamily="34" charset="0"/>
              <a:buNone/>
            </a:pPr>
            <a:r>
              <a:rPr lang="en-US" altLang="zh-CN" sz="6000">
                <a:latin typeface="Lucida Calligraphy" pitchFamily="66" charset="0"/>
              </a:rPr>
              <a:t>Thank You</a:t>
            </a:r>
          </a:p>
          <a:p>
            <a:pPr algn="ctr" eaLnBrk="0" hangingPunct="0">
              <a:buClr>
                <a:srgbClr val="080808"/>
              </a:buClr>
              <a:buSzPct val="100000"/>
              <a:buFont typeface="Tahoma" pitchFamily="34" charset="0"/>
              <a:buNone/>
            </a:pPr>
            <a:endParaRPr lang="en-US" altLang="zh-CN" sz="6000">
              <a:latin typeface="Lucida Calligraphy" pitchFamily="66" charset="0"/>
            </a:endParaRPr>
          </a:p>
          <a:p>
            <a:pPr algn="ctr" eaLnBrk="0" hangingPunct="0">
              <a:buClr>
                <a:srgbClr val="080808"/>
              </a:buClr>
              <a:buSzPct val="100000"/>
              <a:buFont typeface="Tahoma" pitchFamily="34" charset="0"/>
              <a:buNone/>
            </a:pPr>
            <a:r>
              <a:rPr lang="en-US" altLang="zh-CN" sz="6000">
                <a:latin typeface="Lucida Calligraphy" pitchFamily="66" charset="0"/>
              </a:rPr>
              <a:t>Questions?</a:t>
            </a:r>
          </a:p>
        </p:txBody>
      </p:sp>
      <p:sp>
        <p:nvSpPr>
          <p:cNvPr id="4" name="Slide Number Placeholder 1"/>
          <p:cNvSpPr txBox="1">
            <a:spLocks noGrp="1"/>
          </p:cNvSpPr>
          <p:nvPr/>
        </p:nvSpPr>
        <p:spPr bwMode="auto">
          <a:xfrm>
            <a:off x="8566150" y="6611938"/>
            <a:ext cx="5778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buClr>
                <a:srgbClr val="080808"/>
              </a:buClr>
              <a:buSzPct val="100000"/>
              <a:buFont typeface="Tahoma" charset="0"/>
              <a:buNone/>
              <a:defRPr/>
            </a:pPr>
            <a:fld id="{45A6D09B-6F3C-4598-903E-0CC81776A93B}" type="slidenum">
              <a:rPr lang="en-US" sz="1000" b="1">
                <a:solidFill>
                  <a:schemeClr val="bg1"/>
                </a:solidFill>
                <a:latin typeface="+mn-lt"/>
                <a:ea typeface="+mn-ea"/>
              </a:rPr>
              <a:pPr algn="r" eaLnBrk="0" hangingPunct="0">
                <a:buClr>
                  <a:srgbClr val="080808"/>
                </a:buClr>
                <a:buSzPct val="100000"/>
                <a:buFont typeface="Tahoma" charset="0"/>
                <a:buNone/>
                <a:defRPr/>
              </a:pPr>
              <a:t>21</a:t>
            </a:fld>
            <a:endParaRPr lang="en-US" sz="1000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9"/>
          <p:cNvSpPr txBox="1">
            <a:spLocks noChangeArrowheads="1"/>
          </p:cNvSpPr>
          <p:nvPr/>
        </p:nvSpPr>
        <p:spPr bwMode="auto">
          <a:xfrm>
            <a:off x="2057400" y="2743200"/>
            <a:ext cx="46751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buClr>
                <a:srgbClr val="080808"/>
              </a:buClr>
              <a:buSzPct val="100000"/>
              <a:buFont typeface="Tahoma" pitchFamily="34" charset="0"/>
              <a:buNone/>
            </a:pPr>
            <a:r>
              <a:rPr lang="en-US" altLang="zh-CN" sz="6000" dirty="0" smtClean="0">
                <a:latin typeface="Lucida Calligraphy" pitchFamily="66" charset="0"/>
              </a:rPr>
              <a:t>Backup</a:t>
            </a:r>
            <a:endParaRPr lang="en-US" altLang="zh-CN" sz="6000" dirty="0">
              <a:latin typeface="Lucida Calligraphy" pitchFamily="66" charset="0"/>
            </a:endParaRPr>
          </a:p>
        </p:txBody>
      </p:sp>
      <p:sp>
        <p:nvSpPr>
          <p:cNvPr id="4" name="Slide Number Placeholder 1"/>
          <p:cNvSpPr txBox="1">
            <a:spLocks noGrp="1"/>
          </p:cNvSpPr>
          <p:nvPr/>
        </p:nvSpPr>
        <p:spPr bwMode="auto">
          <a:xfrm>
            <a:off x="8566150" y="6611938"/>
            <a:ext cx="5778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buClr>
                <a:srgbClr val="080808"/>
              </a:buClr>
              <a:buSzPct val="100000"/>
              <a:buFont typeface="Tahoma" charset="0"/>
              <a:buNone/>
              <a:defRPr/>
            </a:pPr>
            <a:fld id="{45A6D09B-6F3C-4598-903E-0CC81776A93B}" type="slidenum">
              <a:rPr lang="en-US" sz="1000" b="1">
                <a:solidFill>
                  <a:schemeClr val="bg1"/>
                </a:solidFill>
                <a:latin typeface="+mn-lt"/>
                <a:ea typeface="+mn-ea"/>
              </a:rPr>
              <a:pPr algn="r" eaLnBrk="0" hangingPunct="0">
                <a:buClr>
                  <a:srgbClr val="080808"/>
                </a:buClr>
                <a:buSzPct val="100000"/>
                <a:buFont typeface="Tahoma" charset="0"/>
                <a:buNone/>
                <a:defRPr/>
              </a:pPr>
              <a:t>22</a:t>
            </a:fld>
            <a:endParaRPr lang="en-US" sz="1000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7908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 idx="4294967295"/>
          </p:nvPr>
        </p:nvSpPr>
        <p:spPr>
          <a:xfrm>
            <a:off x="352425" y="473075"/>
            <a:ext cx="8499475" cy="517525"/>
          </a:xfrm>
        </p:spPr>
        <p:txBody>
          <a:bodyPr/>
          <a:lstStyle/>
          <a:p>
            <a:r>
              <a:rPr lang="en-US" altLang="zh-CN" sz="3200" dirty="0" smtClean="0">
                <a:ea typeface="宋体" charset="-122"/>
              </a:rPr>
              <a:t>Relational Algebra (RA) Operators</a:t>
            </a:r>
          </a:p>
        </p:txBody>
      </p:sp>
      <p:sp>
        <p:nvSpPr>
          <p:cNvPr id="22532" name="TextBox 53"/>
          <p:cNvSpPr txBox="1">
            <a:spLocks noChangeArrowheads="1"/>
          </p:cNvSpPr>
          <p:nvPr/>
        </p:nvSpPr>
        <p:spPr bwMode="auto">
          <a:xfrm>
            <a:off x="304800" y="1069240"/>
            <a:ext cx="83747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buClr>
                <a:srgbClr val="080808"/>
              </a:buClr>
              <a:buSzPct val="100000"/>
              <a:buFont typeface="Tahoma" pitchFamily="34" charset="0"/>
              <a:buNone/>
            </a:pP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RA operators </a:t>
            </a:r>
            <a:r>
              <a:rPr lang="en-US" altLang="zh-CN" sz="2400" dirty="0">
                <a:latin typeface="Arial" pitchFamily="34" charset="0"/>
                <a:cs typeface="Arial" pitchFamily="34" charset="0"/>
              </a:rPr>
              <a:t>are </a:t>
            </a: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the building </a:t>
            </a:r>
            <a:r>
              <a:rPr lang="en-US" altLang="zh-CN" sz="2400" dirty="0">
                <a:latin typeface="Arial" pitchFamily="34" charset="0"/>
                <a:cs typeface="Arial" pitchFamily="34" charset="0"/>
              </a:rPr>
              <a:t>blocks of DB </a:t>
            </a: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applications </a:t>
            </a:r>
            <a:endParaRPr lang="en-US" altLang="zh-CN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53"/>
          <p:cNvSpPr txBox="1">
            <a:spLocks noChangeArrowheads="1"/>
          </p:cNvSpPr>
          <p:nvPr/>
        </p:nvSpPr>
        <p:spPr bwMode="auto">
          <a:xfrm>
            <a:off x="540662" y="1841330"/>
            <a:ext cx="308065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eaLnBrk="0" hangingPunct="0">
              <a:buClr>
                <a:srgbClr val="080808"/>
              </a:buClr>
              <a:buSzPct val="100000"/>
              <a:buFont typeface="Arial" pitchFamily="34" charset="0"/>
              <a:buChar char="•"/>
            </a:pPr>
            <a:r>
              <a:rPr lang="en-US" altLang="zh-CN" sz="2400" b="1" dirty="0" smtClean="0">
                <a:latin typeface="Arial" pitchFamily="34" charset="0"/>
                <a:cs typeface="Arial" pitchFamily="34" charset="0"/>
              </a:rPr>
              <a:t>Set Intersection</a:t>
            </a:r>
          </a:p>
          <a:p>
            <a:pPr marL="342900" indent="-342900" eaLnBrk="0" hangingPunct="0">
              <a:buClr>
                <a:srgbClr val="080808"/>
              </a:buClr>
              <a:buSzPct val="100000"/>
              <a:buFont typeface="Arial" pitchFamily="34" charset="0"/>
              <a:buChar char="•"/>
            </a:pPr>
            <a:r>
              <a:rPr lang="en-US" altLang="zh-CN" sz="2400" b="1" dirty="0" smtClean="0">
                <a:latin typeface="Arial" pitchFamily="34" charset="0"/>
                <a:cs typeface="Arial" pitchFamily="34" charset="0"/>
              </a:rPr>
              <a:t>Set Union</a:t>
            </a:r>
          </a:p>
          <a:p>
            <a:pPr marL="342900" indent="-342900" eaLnBrk="0" hangingPunct="0">
              <a:buClr>
                <a:srgbClr val="080808"/>
              </a:buClr>
              <a:buSzPct val="100000"/>
              <a:buFont typeface="Arial" pitchFamily="34" charset="0"/>
              <a:buChar char="•"/>
            </a:pPr>
            <a:r>
              <a:rPr lang="en-US" altLang="zh-CN" sz="2400" b="1" dirty="0" smtClean="0">
                <a:latin typeface="Arial" pitchFamily="34" charset="0"/>
                <a:cs typeface="Arial" pitchFamily="34" charset="0"/>
              </a:rPr>
              <a:t>Set Difference</a:t>
            </a:r>
          </a:p>
        </p:txBody>
      </p:sp>
      <p:sp>
        <p:nvSpPr>
          <p:cNvPr id="8" name="TextBox 53"/>
          <p:cNvSpPr txBox="1">
            <a:spLocks noChangeArrowheads="1"/>
          </p:cNvSpPr>
          <p:nvPr/>
        </p:nvSpPr>
        <p:spPr bwMode="auto">
          <a:xfrm>
            <a:off x="4567699" y="1847382"/>
            <a:ext cx="308065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eaLnBrk="0" hangingPunct="0">
              <a:buClr>
                <a:srgbClr val="080808"/>
              </a:buClr>
              <a:buSzPct val="100000"/>
              <a:buFont typeface="Arial" pitchFamily="34" charset="0"/>
              <a:buChar char="•"/>
            </a:pPr>
            <a:r>
              <a:rPr lang="en-US" altLang="zh-CN" sz="2400" b="1" dirty="0" smtClean="0">
                <a:latin typeface="Arial" pitchFamily="34" charset="0"/>
                <a:cs typeface="Arial" pitchFamily="34" charset="0"/>
              </a:rPr>
              <a:t>Cross Product</a:t>
            </a:r>
          </a:p>
          <a:p>
            <a:pPr marL="342900" indent="-342900" eaLnBrk="0" hangingPunct="0">
              <a:buClr>
                <a:srgbClr val="080808"/>
              </a:buClr>
              <a:buSzPct val="100000"/>
              <a:buFont typeface="Arial" pitchFamily="34" charset="0"/>
              <a:buChar char="•"/>
            </a:pPr>
            <a:r>
              <a:rPr lang="en-US" altLang="zh-CN" sz="2400" b="1" dirty="0" smtClean="0">
                <a:latin typeface="Arial" pitchFamily="34" charset="0"/>
                <a:cs typeface="Arial" pitchFamily="34" charset="0"/>
              </a:rPr>
              <a:t>Join</a:t>
            </a:r>
          </a:p>
          <a:p>
            <a:pPr marL="342900" indent="-342900" eaLnBrk="0" hangingPunct="0">
              <a:buClr>
                <a:srgbClr val="080808"/>
              </a:buClr>
              <a:buSzPct val="100000"/>
              <a:buFont typeface="Arial" pitchFamily="34" charset="0"/>
              <a:buChar char="•"/>
            </a:pPr>
            <a:r>
              <a:rPr lang="en-US" altLang="zh-CN" sz="2400" b="1" dirty="0" smtClean="0">
                <a:solidFill>
                  <a:srgbClr val="009973"/>
                </a:solidFill>
                <a:latin typeface="Arial" pitchFamily="34" charset="0"/>
                <a:cs typeface="Arial" pitchFamily="34" charset="0"/>
              </a:rPr>
              <a:t>Select</a:t>
            </a:r>
          </a:p>
          <a:p>
            <a:pPr marL="342900" indent="-342900" eaLnBrk="0" hangingPunct="0">
              <a:buClr>
                <a:srgbClr val="080808"/>
              </a:buClr>
              <a:buSzPct val="100000"/>
              <a:buFont typeface="Arial" pitchFamily="34" charset="0"/>
              <a:buChar char="•"/>
            </a:pPr>
            <a:r>
              <a:rPr lang="en-US" altLang="zh-CN" sz="2400" b="1" dirty="0" smtClean="0">
                <a:latin typeface="Arial" pitchFamily="34" charset="0"/>
                <a:cs typeface="Arial" pitchFamily="34" charset="0"/>
              </a:rPr>
              <a:t>Project</a:t>
            </a:r>
            <a:endParaRPr lang="en-US" altLang="zh-CN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522185" y="4274780"/>
          <a:ext cx="3586843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4240"/>
                <a:gridCol w="225260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Key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Value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True, a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False, b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True, a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40661" y="3649729"/>
            <a:ext cx="34652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latin typeface="Arial" pitchFamily="34" charset="0"/>
                <a:cs typeface="Arial" pitchFamily="34" charset="0"/>
              </a:rPr>
              <a:t>Example: Select [Key == 3]</a:t>
            </a:r>
            <a:endParaRPr lang="zh-CN" altLang="en-US" sz="1600" b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/>
          </p:nvPr>
        </p:nvGraphicFramePr>
        <p:xfrm>
          <a:off x="1518221" y="4275199"/>
          <a:ext cx="3586843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4240"/>
                <a:gridCol w="225260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Key</a:t>
                      </a:r>
                      <a:endParaRPr lang="zh-CN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Value</a:t>
                      </a:r>
                      <a:endParaRPr lang="zh-CN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True, a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False, b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zh-CN" alt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True, a</a:t>
                      </a:r>
                      <a:endParaRPr lang="zh-CN" alt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557260" y="6621463"/>
            <a:ext cx="586740" cy="236537"/>
          </a:xfrm>
        </p:spPr>
        <p:txBody>
          <a:bodyPr/>
          <a:lstStyle/>
          <a:p>
            <a:pPr>
              <a:defRPr/>
            </a:pPr>
            <a:fld id="{AFE768BA-F6E9-40AB-BCDB-80BF243A279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326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 idx="4294967295"/>
          </p:nvPr>
        </p:nvSpPr>
        <p:spPr>
          <a:xfrm>
            <a:off x="352425" y="473075"/>
            <a:ext cx="8499475" cy="517525"/>
          </a:xfrm>
        </p:spPr>
        <p:txBody>
          <a:bodyPr/>
          <a:lstStyle/>
          <a:p>
            <a:r>
              <a:rPr lang="en-US" altLang="zh-CN" sz="3200" dirty="0" smtClean="0">
                <a:ea typeface="宋体" charset="-122"/>
              </a:rPr>
              <a:t>Relational Algebra (RA) Operators</a:t>
            </a:r>
          </a:p>
        </p:txBody>
      </p:sp>
      <p:sp>
        <p:nvSpPr>
          <p:cNvPr id="22532" name="TextBox 53"/>
          <p:cNvSpPr txBox="1">
            <a:spLocks noChangeArrowheads="1"/>
          </p:cNvSpPr>
          <p:nvPr/>
        </p:nvSpPr>
        <p:spPr bwMode="auto">
          <a:xfrm>
            <a:off x="540662" y="1069240"/>
            <a:ext cx="76127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buClr>
                <a:srgbClr val="080808"/>
              </a:buClr>
              <a:buSzPct val="100000"/>
              <a:buFont typeface="Tahoma" pitchFamily="34" charset="0"/>
              <a:buNone/>
            </a:pPr>
            <a:r>
              <a:rPr lang="en-US" altLang="zh-CN" sz="2400" dirty="0">
                <a:latin typeface="Arial" pitchFamily="34" charset="0"/>
                <a:cs typeface="Arial" pitchFamily="34" charset="0"/>
              </a:rPr>
              <a:t>RA are building blocks of DB </a:t>
            </a: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applications </a:t>
            </a:r>
            <a:endParaRPr lang="en-US" altLang="zh-CN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53"/>
          <p:cNvSpPr txBox="1">
            <a:spLocks noChangeArrowheads="1"/>
          </p:cNvSpPr>
          <p:nvPr/>
        </p:nvSpPr>
        <p:spPr bwMode="auto">
          <a:xfrm>
            <a:off x="540662" y="1841330"/>
            <a:ext cx="308065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eaLnBrk="0" hangingPunct="0">
              <a:buClr>
                <a:srgbClr val="080808"/>
              </a:buClr>
              <a:buSzPct val="100000"/>
              <a:buFont typeface="Arial" pitchFamily="34" charset="0"/>
              <a:buChar char="•"/>
            </a:pPr>
            <a:r>
              <a:rPr lang="en-US" altLang="zh-CN" sz="2400" b="1" dirty="0" smtClean="0">
                <a:latin typeface="Arial" pitchFamily="34" charset="0"/>
                <a:cs typeface="Arial" pitchFamily="34" charset="0"/>
              </a:rPr>
              <a:t>Set Intersection</a:t>
            </a:r>
          </a:p>
          <a:p>
            <a:pPr marL="342900" indent="-342900" eaLnBrk="0" hangingPunct="0">
              <a:buClr>
                <a:srgbClr val="080808"/>
              </a:buClr>
              <a:buSzPct val="100000"/>
              <a:buFont typeface="Arial" pitchFamily="34" charset="0"/>
              <a:buChar char="•"/>
            </a:pPr>
            <a:r>
              <a:rPr lang="en-US" altLang="zh-CN" sz="2400" b="1" dirty="0" smtClean="0">
                <a:latin typeface="Arial" pitchFamily="34" charset="0"/>
                <a:cs typeface="Arial" pitchFamily="34" charset="0"/>
              </a:rPr>
              <a:t>Set Union</a:t>
            </a:r>
          </a:p>
          <a:p>
            <a:pPr marL="342900" indent="-342900" eaLnBrk="0" hangingPunct="0">
              <a:buClr>
                <a:srgbClr val="080808"/>
              </a:buClr>
              <a:buSzPct val="100000"/>
              <a:buFont typeface="Arial" pitchFamily="34" charset="0"/>
              <a:buChar char="•"/>
            </a:pPr>
            <a:r>
              <a:rPr lang="en-US" altLang="zh-CN" sz="2400" b="1" dirty="0" smtClean="0">
                <a:latin typeface="Arial" pitchFamily="34" charset="0"/>
                <a:cs typeface="Arial" pitchFamily="34" charset="0"/>
              </a:rPr>
              <a:t>Set Difference</a:t>
            </a:r>
          </a:p>
        </p:txBody>
      </p:sp>
      <p:sp>
        <p:nvSpPr>
          <p:cNvPr id="8" name="TextBox 53"/>
          <p:cNvSpPr txBox="1">
            <a:spLocks noChangeArrowheads="1"/>
          </p:cNvSpPr>
          <p:nvPr/>
        </p:nvSpPr>
        <p:spPr bwMode="auto">
          <a:xfrm>
            <a:off x="4567699" y="1847382"/>
            <a:ext cx="308065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eaLnBrk="0" hangingPunct="0">
              <a:buClr>
                <a:srgbClr val="080808"/>
              </a:buClr>
              <a:buSzPct val="100000"/>
              <a:buFont typeface="Arial" pitchFamily="34" charset="0"/>
              <a:buChar char="•"/>
            </a:pPr>
            <a:r>
              <a:rPr lang="en-US" altLang="zh-CN" sz="2400" b="1" dirty="0" smtClean="0">
                <a:latin typeface="Arial" pitchFamily="34" charset="0"/>
                <a:cs typeface="Arial" pitchFamily="34" charset="0"/>
              </a:rPr>
              <a:t>Cross Product</a:t>
            </a:r>
          </a:p>
          <a:p>
            <a:pPr marL="342900" indent="-342900" eaLnBrk="0" hangingPunct="0">
              <a:buClr>
                <a:srgbClr val="080808"/>
              </a:buClr>
              <a:buSzPct val="100000"/>
              <a:buFont typeface="Arial" pitchFamily="34" charset="0"/>
              <a:buChar char="•"/>
            </a:pPr>
            <a:r>
              <a:rPr lang="en-US" altLang="zh-CN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Join</a:t>
            </a:r>
          </a:p>
          <a:p>
            <a:pPr marL="342900" indent="-342900" eaLnBrk="0" hangingPunct="0">
              <a:buClr>
                <a:srgbClr val="080808"/>
              </a:buClr>
              <a:buSzPct val="100000"/>
              <a:buFont typeface="Arial" pitchFamily="34" charset="0"/>
              <a:buChar char="•"/>
            </a:pPr>
            <a:r>
              <a:rPr lang="en-US" altLang="zh-CN" sz="2400" b="1" dirty="0" smtClean="0">
                <a:latin typeface="Arial" pitchFamily="34" charset="0"/>
                <a:cs typeface="Arial" pitchFamily="34" charset="0"/>
              </a:rPr>
              <a:t>Select</a:t>
            </a:r>
          </a:p>
          <a:p>
            <a:pPr marL="342900" indent="-342900" eaLnBrk="0" hangingPunct="0">
              <a:buClr>
                <a:srgbClr val="080808"/>
              </a:buClr>
              <a:buSzPct val="100000"/>
              <a:buFont typeface="Arial" pitchFamily="34" charset="0"/>
              <a:buChar char="•"/>
            </a:pPr>
            <a:r>
              <a:rPr lang="en-US" altLang="zh-CN" sz="2400" b="1" dirty="0" smtClean="0">
                <a:latin typeface="Arial" pitchFamily="34" charset="0"/>
                <a:cs typeface="Arial" pitchFamily="34" charset="0"/>
              </a:rPr>
              <a:t>Project</a:t>
            </a:r>
            <a:endParaRPr lang="en-US" altLang="zh-CN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0540" y="4390895"/>
          <a:ext cx="150223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8802"/>
                <a:gridCol w="94342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Key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Value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2724483" y="4390895"/>
          <a:ext cx="150223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8802"/>
                <a:gridCol w="94342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Key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Value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e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40662" y="3649729"/>
            <a:ext cx="19782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latin typeface="Arial" pitchFamily="34" charset="0"/>
                <a:cs typeface="Arial" pitchFamily="34" charset="0"/>
              </a:rPr>
              <a:t>Example: Join</a:t>
            </a:r>
            <a:endParaRPr lang="zh-CN" altLang="en-US" sz="1600" b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5084195" y="4376383"/>
          <a:ext cx="3119433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1662"/>
                <a:gridCol w="230777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Key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Value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a,c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b,c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a,d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029197" y="3704347"/>
            <a:ext cx="32294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latin typeface="Arial" pitchFamily="34" charset="0"/>
                <a:cs typeface="Arial" pitchFamily="34" charset="0"/>
              </a:rPr>
              <a:t>New Key = Key(A)  ∩  Key(B) </a:t>
            </a:r>
            <a:endParaRPr lang="zh-CN" altLang="en-US" sz="1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29197" y="3988283"/>
            <a:ext cx="36020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latin typeface="Arial" pitchFamily="34" charset="0"/>
                <a:cs typeface="Arial" pitchFamily="34" charset="0"/>
              </a:rPr>
              <a:t>New </a:t>
            </a:r>
            <a:r>
              <a:rPr lang="en-US" altLang="zh-CN" sz="1600" b="1" dirty="0" err="1" smtClean="0">
                <a:latin typeface="Arial" pitchFamily="34" charset="0"/>
                <a:cs typeface="Arial" pitchFamily="34" charset="0"/>
              </a:rPr>
              <a:t>Vallue</a:t>
            </a:r>
            <a:r>
              <a:rPr lang="en-US" altLang="zh-CN" sz="1600" b="1" dirty="0" smtClean="0">
                <a:latin typeface="Arial" pitchFamily="34" charset="0"/>
                <a:cs typeface="Arial" pitchFamily="34" charset="0"/>
              </a:rPr>
              <a:t> = Value(A)  U  Value(B) </a:t>
            </a:r>
            <a:endParaRPr lang="zh-CN" altLang="en-US" sz="1600" b="1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155372" y="4796248"/>
            <a:ext cx="566058" cy="1045029"/>
            <a:chOff x="5138057" y="4876800"/>
            <a:chExt cx="566058" cy="1045029"/>
          </a:xfrm>
        </p:grpSpPr>
        <p:sp>
          <p:nvSpPr>
            <p:cNvPr id="11" name="Rectangle 10"/>
            <p:cNvSpPr/>
            <p:nvPr/>
          </p:nvSpPr>
          <p:spPr bwMode="auto">
            <a:xfrm>
              <a:off x="5138057" y="4876800"/>
              <a:ext cx="566057" cy="290286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/>
            </a:ln>
            <a:effectLst/>
          </p:spPr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5138057" y="5254172"/>
              <a:ext cx="566057" cy="290286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/>
            </a:ln>
            <a:effectLst/>
          </p:spPr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5138058" y="5631543"/>
              <a:ext cx="566057" cy="290286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/>
            </a:ln>
            <a:effectLst/>
          </p:spPr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943913" y="4796249"/>
            <a:ext cx="595086" cy="1030515"/>
            <a:chOff x="5941112" y="4891315"/>
            <a:chExt cx="595086" cy="1030515"/>
          </a:xfrm>
        </p:grpSpPr>
        <p:sp>
          <p:nvSpPr>
            <p:cNvPr id="20" name="Rectangle 19"/>
            <p:cNvSpPr/>
            <p:nvPr/>
          </p:nvSpPr>
          <p:spPr bwMode="auto">
            <a:xfrm>
              <a:off x="5970141" y="4891315"/>
              <a:ext cx="566057" cy="290286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/>
            </a:ln>
            <a:effectLst/>
          </p:spPr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5970141" y="5254173"/>
              <a:ext cx="566057" cy="290286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/>
            </a:ln>
            <a:effectLst/>
          </p:spPr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5941112" y="5631544"/>
              <a:ext cx="566057" cy="290286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/>
            </a:ln>
            <a:effectLst/>
          </p:spPr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289962" y="5973829"/>
            <a:ext cx="3229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latin typeface="Arial" pitchFamily="34" charset="0"/>
                <a:cs typeface="Arial" pitchFamily="34" charset="0"/>
              </a:rPr>
              <a:t>A</a:t>
            </a:r>
            <a:endParaRPr lang="zh-CN" altLang="en-US" sz="1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33062" y="5961129"/>
            <a:ext cx="3483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latin typeface="Arial" pitchFamily="34" charset="0"/>
                <a:cs typeface="Arial" pitchFamily="34" charset="0"/>
              </a:rPr>
              <a:t>B</a:t>
            </a:r>
            <a:endParaRPr lang="zh-CN" altLang="en-US" sz="1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54062" y="5910329"/>
            <a:ext cx="13262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latin typeface="Arial" pitchFamily="34" charset="0"/>
                <a:cs typeface="Arial" pitchFamily="34" charset="0"/>
              </a:rPr>
              <a:t>JOIN (A, B)</a:t>
            </a:r>
            <a:endParaRPr lang="zh-CN" altLang="en-US" sz="1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557260" y="6629400"/>
            <a:ext cx="586740" cy="236537"/>
          </a:xfrm>
        </p:spPr>
        <p:txBody>
          <a:bodyPr/>
          <a:lstStyle/>
          <a:p>
            <a:pPr>
              <a:defRPr/>
            </a:pPr>
            <a:fld id="{AFE768BA-F6E9-40AB-BCDB-80BF243A279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33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 smtClean="0">
                <a:ea typeface="宋体" charset="-122"/>
              </a:rPr>
              <a:t>Red Fox: Goal and Status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768BA-F6E9-40AB-BCDB-80BF243A279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1219200"/>
            <a:ext cx="8305800" cy="4597400"/>
          </a:xfrm>
          <a:prstGeom prst="rect">
            <a:avLst/>
          </a:prstGeom>
        </p:spPr>
        <p:txBody>
          <a:bodyPr/>
          <a:lstStyle/>
          <a:p>
            <a:pPr marL="173038" indent="-173038">
              <a:lnSpc>
                <a:spcPct val="98000"/>
              </a:lnSpc>
              <a:spcBef>
                <a:spcPts val="600"/>
              </a:spcBef>
              <a:buClr>
                <a:srgbClr val="000000"/>
              </a:buClr>
              <a:buSzPct val="65000"/>
              <a:buFont typeface="Wingdings" charset="2"/>
              <a:buChar char=""/>
              <a:defRPr/>
            </a:pPr>
            <a:r>
              <a:rPr lang="en-US" altLang="zh-CN" sz="2400" kern="0" dirty="0" smtClean="0">
                <a:solidFill>
                  <a:srgbClr val="080808"/>
                </a:solidFill>
                <a:latin typeface="+mn-lt"/>
                <a:ea typeface="+mn-ea"/>
              </a:rPr>
              <a:t>Goal</a:t>
            </a:r>
            <a:endParaRPr lang="en-US" altLang="zh-CN" sz="2400" kern="0" dirty="0">
              <a:solidFill>
                <a:srgbClr val="080808"/>
              </a:solidFill>
              <a:latin typeface="+mn-lt"/>
              <a:ea typeface="+mn-ea"/>
            </a:endParaRPr>
          </a:p>
          <a:p>
            <a:pPr marL="515938" lvl="1" indent="-173038">
              <a:lnSpc>
                <a:spcPct val="98000"/>
              </a:lnSpc>
              <a:spcBef>
                <a:spcPts val="1200"/>
              </a:spcBef>
              <a:buClr>
                <a:srgbClr val="002448"/>
              </a:buClr>
              <a:buSzPct val="65000"/>
              <a:buFont typeface="Wingdings" charset="2"/>
              <a:buChar char=""/>
              <a:defRPr/>
            </a:pPr>
            <a:r>
              <a:rPr lang="en-US" altLang="zh-CN" sz="2000" kern="0" dirty="0" smtClean="0">
                <a:solidFill>
                  <a:srgbClr val="080808"/>
                </a:solidFill>
                <a:latin typeface="+mn-lt"/>
                <a:ea typeface="+mn-ea"/>
              </a:rPr>
              <a:t>Build a compiler/runtime framework  to accelerate </a:t>
            </a:r>
            <a:r>
              <a:rPr lang="en-US" altLang="zh-CN" sz="2000" kern="0" dirty="0" err="1" smtClean="0">
                <a:solidFill>
                  <a:srgbClr val="080808"/>
                </a:solidFill>
                <a:latin typeface="+mn-lt"/>
                <a:ea typeface="+mn-ea"/>
              </a:rPr>
              <a:t>Datalog</a:t>
            </a:r>
            <a:r>
              <a:rPr lang="en-US" altLang="zh-CN" sz="2000" kern="0" baseline="30000" dirty="0" err="1" smtClean="0">
                <a:solidFill>
                  <a:srgbClr val="080808"/>
                </a:solidFill>
                <a:latin typeface="+mn-lt"/>
                <a:ea typeface="+mn-ea"/>
              </a:rPr>
              <a:t>LB</a:t>
            </a:r>
            <a:r>
              <a:rPr lang="en-US" altLang="zh-CN" sz="2000" kern="0" dirty="0" smtClean="0">
                <a:solidFill>
                  <a:srgbClr val="080808"/>
                </a:solidFill>
                <a:latin typeface="+mn-lt"/>
                <a:ea typeface="+mn-ea"/>
              </a:rPr>
              <a:t> query by GPUs</a:t>
            </a:r>
          </a:p>
          <a:p>
            <a:pPr marL="515938" lvl="1" indent="-173038">
              <a:lnSpc>
                <a:spcPct val="98000"/>
              </a:lnSpc>
              <a:spcBef>
                <a:spcPts val="1200"/>
              </a:spcBef>
              <a:buClr>
                <a:srgbClr val="002448"/>
              </a:buClr>
              <a:buSzPct val="65000"/>
              <a:buFont typeface="Wingdings" charset="2"/>
              <a:buChar char=""/>
              <a:defRPr/>
            </a:pPr>
            <a:r>
              <a:rPr lang="en-US" altLang="zh-CN" sz="2000" kern="0" dirty="0" smtClean="0">
                <a:solidFill>
                  <a:srgbClr val="080808"/>
                </a:solidFill>
                <a:latin typeface="+mn-lt"/>
                <a:ea typeface="+mn-ea"/>
              </a:rPr>
              <a:t>To find out What is good? What is bad? What is ugly?</a:t>
            </a:r>
          </a:p>
          <a:p>
            <a:pPr marL="173038" indent="-173038">
              <a:lnSpc>
                <a:spcPct val="98000"/>
              </a:lnSpc>
              <a:spcBef>
                <a:spcPts val="600"/>
              </a:spcBef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endParaRPr lang="en-US" altLang="zh-CN" sz="2400" kern="0" dirty="0">
              <a:solidFill>
                <a:srgbClr val="080808"/>
              </a:solidFill>
              <a:latin typeface="+mn-lt"/>
              <a:ea typeface="+mn-ea"/>
            </a:endParaRPr>
          </a:p>
          <a:p>
            <a:pPr marL="173038" indent="-173038">
              <a:lnSpc>
                <a:spcPct val="98000"/>
              </a:lnSpc>
              <a:spcBef>
                <a:spcPts val="600"/>
              </a:spcBef>
              <a:buClr>
                <a:srgbClr val="000000"/>
              </a:buClr>
              <a:buSzPct val="65000"/>
              <a:buFont typeface="Wingdings" charset="2"/>
              <a:buChar char=""/>
              <a:defRPr/>
            </a:pPr>
            <a:r>
              <a:rPr lang="en-US" altLang="zh-CN" sz="2400" kern="0" dirty="0" smtClean="0">
                <a:solidFill>
                  <a:srgbClr val="080808"/>
                </a:solidFill>
                <a:latin typeface="+mn-lt"/>
                <a:ea typeface="+mn-ea"/>
              </a:rPr>
              <a:t>Status</a:t>
            </a:r>
            <a:endParaRPr lang="en-US" altLang="zh-CN" sz="2400" kern="0" dirty="0">
              <a:solidFill>
                <a:srgbClr val="080808"/>
              </a:solidFill>
              <a:latin typeface="+mn-lt"/>
              <a:ea typeface="+mn-ea"/>
            </a:endParaRPr>
          </a:p>
          <a:p>
            <a:pPr marL="515938" lvl="1" indent="-173038">
              <a:lnSpc>
                <a:spcPct val="98000"/>
              </a:lnSpc>
              <a:spcBef>
                <a:spcPts val="1200"/>
              </a:spcBef>
              <a:buClr>
                <a:srgbClr val="002448"/>
              </a:buClr>
              <a:buSzPct val="65000"/>
              <a:buFont typeface="Wingdings" charset="2"/>
              <a:buChar char=""/>
              <a:defRPr/>
            </a:pPr>
            <a:r>
              <a:rPr lang="en-US" altLang="zh-CN" sz="2000" kern="0" dirty="0" smtClean="0">
                <a:solidFill>
                  <a:srgbClr val="080808"/>
                </a:solidFill>
                <a:latin typeface="+mn-lt"/>
                <a:ea typeface="+mn-ea"/>
              </a:rPr>
              <a:t>The only system in the world that is capable of running full TPC-H queries in GPUs</a:t>
            </a:r>
          </a:p>
          <a:p>
            <a:pPr marL="515938" lvl="1" indent="-173038">
              <a:lnSpc>
                <a:spcPct val="98000"/>
              </a:lnSpc>
              <a:spcBef>
                <a:spcPts val="1200"/>
              </a:spcBef>
              <a:buClr>
                <a:srgbClr val="002448"/>
              </a:buClr>
              <a:buSzPct val="65000"/>
              <a:buFont typeface="Wingdings" charset="2"/>
              <a:buChar char=""/>
              <a:defRPr/>
            </a:pPr>
            <a:r>
              <a:rPr lang="en-US" altLang="zh-CN" sz="2000" kern="0" dirty="0" smtClean="0">
                <a:solidFill>
                  <a:srgbClr val="080808"/>
                </a:solidFill>
                <a:latin typeface="+mn-lt"/>
                <a:ea typeface="+mn-ea"/>
              </a:rPr>
              <a:t>Require data fits the GPU memory </a:t>
            </a:r>
          </a:p>
          <a:p>
            <a:pPr marL="515938" lvl="1" indent="-173038">
              <a:lnSpc>
                <a:spcPct val="98000"/>
              </a:lnSpc>
              <a:spcBef>
                <a:spcPts val="1200"/>
              </a:spcBef>
              <a:buClr>
                <a:srgbClr val="002448"/>
              </a:buClr>
              <a:buSzPct val="65000"/>
              <a:buFont typeface="Wingdings" charset="2"/>
              <a:buChar char=""/>
              <a:defRPr/>
            </a:pPr>
            <a:r>
              <a:rPr lang="en-US" altLang="zh-CN" sz="2000" kern="0" dirty="0" smtClean="0">
                <a:solidFill>
                  <a:srgbClr val="080808"/>
                </a:solidFill>
                <a:latin typeface="+mn-lt"/>
                <a:ea typeface="+mn-ea"/>
              </a:rPr>
              <a:t>Focus on correctness</a:t>
            </a:r>
          </a:p>
          <a:p>
            <a:pPr marL="515938" lvl="1" indent="-173038">
              <a:lnSpc>
                <a:spcPct val="98000"/>
              </a:lnSpc>
              <a:spcBef>
                <a:spcPts val="1200"/>
              </a:spcBef>
              <a:buClr>
                <a:srgbClr val="002448"/>
              </a:buClr>
              <a:buSzPct val="65000"/>
              <a:buFont typeface="Wingdings" charset="2"/>
              <a:buChar char=""/>
              <a:defRPr/>
            </a:pPr>
            <a:r>
              <a:rPr lang="en-US" altLang="zh-CN" sz="2000" kern="0" dirty="0" smtClean="0">
                <a:solidFill>
                  <a:srgbClr val="080808"/>
                </a:solidFill>
                <a:latin typeface="+mn-lt"/>
                <a:ea typeface="+mn-ea"/>
              </a:rPr>
              <a:t>Use Jeff’s </a:t>
            </a:r>
            <a:r>
              <a:rPr lang="en-US" altLang="zh-CN" sz="2000" kern="0" dirty="0" err="1" smtClean="0">
                <a:solidFill>
                  <a:srgbClr val="080808"/>
                </a:solidFill>
                <a:latin typeface="+mn-lt"/>
                <a:ea typeface="+mn-ea"/>
              </a:rPr>
              <a:t>Oncilla</a:t>
            </a:r>
            <a:r>
              <a:rPr lang="en-US" altLang="zh-CN" sz="2000" kern="0" dirty="0" smtClean="0">
                <a:solidFill>
                  <a:srgbClr val="080808"/>
                </a:solidFill>
                <a:latin typeface="+mn-lt"/>
                <a:ea typeface="+mn-ea"/>
              </a:rPr>
              <a:t> GAS framework to run large data set in the future </a:t>
            </a:r>
            <a:endParaRPr lang="en-US" altLang="zh-CN" sz="2000" kern="0" dirty="0">
              <a:solidFill>
                <a:srgbClr val="080808"/>
              </a:solidFill>
              <a:latin typeface="+mn-lt"/>
              <a:ea typeface="+mn-ea"/>
            </a:endParaRPr>
          </a:p>
          <a:p>
            <a:pPr marL="515938" lvl="1" indent="-173038">
              <a:lnSpc>
                <a:spcPct val="98000"/>
              </a:lnSpc>
              <a:spcBef>
                <a:spcPts val="1200"/>
              </a:spcBef>
              <a:buClr>
                <a:srgbClr val="002448"/>
              </a:buClr>
              <a:buSzPct val="65000"/>
              <a:buFont typeface="Wingdings" charset="2"/>
              <a:buChar char=""/>
              <a:defRPr/>
            </a:pPr>
            <a:endParaRPr lang="en-US" altLang="zh-CN" sz="2000" kern="0" baseline="30000" dirty="0">
              <a:solidFill>
                <a:srgbClr val="080808"/>
              </a:solidFill>
              <a:latin typeface="+mn-lt"/>
              <a:ea typeface="+mn-ea"/>
            </a:endParaRPr>
          </a:p>
          <a:p>
            <a:pPr marL="515938" lvl="1" indent="-173038">
              <a:lnSpc>
                <a:spcPct val="98000"/>
              </a:lnSpc>
              <a:spcBef>
                <a:spcPts val="1200"/>
              </a:spcBef>
              <a:buClr>
                <a:srgbClr val="002448"/>
              </a:buClr>
              <a:buSzPct val="65000"/>
              <a:buFont typeface="Wingdings" charset="2"/>
              <a:buNone/>
              <a:defRPr/>
            </a:pPr>
            <a:endParaRPr lang="en-US" altLang="zh-CN" sz="1400" kern="0" baseline="30000" dirty="0">
              <a:solidFill>
                <a:srgbClr val="080808"/>
              </a:solidFill>
              <a:latin typeface="+mn-lt"/>
              <a:ea typeface="+mn-ea"/>
            </a:endParaRPr>
          </a:p>
          <a:p>
            <a:pPr marL="515938" lvl="1" indent="-173038">
              <a:lnSpc>
                <a:spcPct val="98000"/>
              </a:lnSpc>
              <a:spcBef>
                <a:spcPts val="1200"/>
              </a:spcBef>
              <a:buClr>
                <a:srgbClr val="002448"/>
              </a:buClr>
              <a:buSzPct val="65000"/>
              <a:defRPr/>
            </a:pPr>
            <a:endParaRPr lang="en-US" altLang="zh-CN" sz="1500" kern="0" dirty="0">
              <a:solidFill>
                <a:srgbClr val="080808"/>
              </a:solidFill>
              <a:latin typeface="+mn-lt"/>
              <a:ea typeface="+mn-ea"/>
            </a:endParaRPr>
          </a:p>
          <a:p>
            <a:pPr marL="515938" lvl="1" indent="-173038">
              <a:lnSpc>
                <a:spcPct val="98000"/>
              </a:lnSpc>
              <a:spcBef>
                <a:spcPts val="1200"/>
              </a:spcBef>
              <a:buClr>
                <a:srgbClr val="002448"/>
              </a:buClr>
              <a:buSzPct val="65000"/>
              <a:defRPr/>
            </a:pPr>
            <a:endParaRPr lang="en-US" altLang="zh-CN" sz="1500" kern="0" dirty="0">
              <a:solidFill>
                <a:srgbClr val="080808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1350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25475"/>
            <a:ext cx="8499475" cy="517525"/>
          </a:xfrm>
        </p:spPr>
        <p:txBody>
          <a:bodyPr/>
          <a:lstStyle/>
          <a:p>
            <a:r>
              <a:rPr lang="en-US" sz="3200" dirty="0" smtClean="0"/>
              <a:t>Red Fox Compilation Flow </a:t>
            </a:r>
            <a:br>
              <a:rPr lang="en-US" sz="3200" dirty="0" smtClean="0"/>
            </a:br>
            <a:r>
              <a:rPr lang="en-US" sz="3200" dirty="0" smtClean="0"/>
              <a:t>(submission PACT 2013)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FC28E2C-74B4-4A99-8B48-D552EED9D13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71" name="Multidocument 85"/>
          <p:cNvSpPr>
            <a:spLocks noChangeArrowheads="1"/>
          </p:cNvSpPr>
          <p:nvPr/>
        </p:nvSpPr>
        <p:spPr bwMode="auto">
          <a:xfrm>
            <a:off x="631473" y="1777839"/>
            <a:ext cx="816327" cy="828751"/>
          </a:xfrm>
          <a:prstGeom prst="flowChartMultidocument">
            <a:avLst/>
          </a:prstGeom>
          <a:solidFill>
            <a:srgbClr val="FFCC66"/>
          </a:solidFill>
          <a:ln w="19050" algn="ctr">
            <a:solidFill>
              <a:sysClr val="windowText" lastClr="000000"/>
            </a:solidFill>
            <a:round/>
            <a:headEnd/>
            <a:tailEnd/>
          </a:ln>
        </p:spPr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2" name="Straight Arrow Connector 334"/>
          <p:cNvCxnSpPr>
            <a:cxnSpLocks noChangeShapeType="1"/>
            <a:stCxn id="309" idx="3"/>
            <a:endCxn id="273" idx="1"/>
          </p:cNvCxnSpPr>
          <p:nvPr/>
        </p:nvCxnSpPr>
        <p:spPr bwMode="auto">
          <a:xfrm>
            <a:off x="2286000" y="3273338"/>
            <a:ext cx="325097" cy="3961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73" name="Rounded Rectangle 272"/>
          <p:cNvSpPr/>
          <p:nvPr/>
        </p:nvSpPr>
        <p:spPr bwMode="auto">
          <a:xfrm>
            <a:off x="2611097" y="2853904"/>
            <a:ext cx="1706979" cy="846790"/>
          </a:xfrm>
          <a:prstGeom prst="roundRect">
            <a:avLst/>
          </a:prstGeom>
          <a:solidFill>
            <a:srgbClr val="FFCC99"/>
          </a:solidFill>
          <a:ln w="19050" cap="flat" cmpd="sng" algn="ctr">
            <a:noFill/>
            <a:prstDash val="solid"/>
            <a:round/>
            <a:headEnd type="none" w="med" len="med"/>
            <a:tailEnd type="none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defTabSz="914400" eaLnBrk="0" hangingPunct="0">
              <a:defRPr/>
            </a:pPr>
            <a:r>
              <a:rPr lang="en-US" altLang="zh-CN" sz="1400" b="1" dirty="0" smtClean="0">
                <a:latin typeface="Arial" pitchFamily="34" charset="0"/>
                <a:cs typeface="Arial" pitchFamily="34" charset="0"/>
              </a:rPr>
              <a:t>RA-to-PTX</a:t>
            </a:r>
            <a:endParaRPr lang="en-US" altLang="zh-CN" sz="1400" b="1" dirty="0">
              <a:latin typeface="Arial" pitchFamily="34" charset="0"/>
              <a:cs typeface="Arial" pitchFamily="34" charset="0"/>
            </a:endParaRPr>
          </a:p>
          <a:p>
            <a:pPr algn="ctr" defTabSz="914400" eaLnBrk="0" hangingPunct="0">
              <a:defRPr/>
            </a:pPr>
            <a:r>
              <a:rPr lang="en-US" altLang="zh-CN" sz="1400" b="1" dirty="0">
                <a:latin typeface="Arial" pitchFamily="34" charset="0"/>
                <a:cs typeface="Arial" pitchFamily="34" charset="0"/>
              </a:rPr>
              <a:t>(</a:t>
            </a:r>
            <a:r>
              <a:rPr lang="en-US" altLang="zh-CN" sz="1400" b="1" dirty="0" err="1">
                <a:latin typeface="Arial" pitchFamily="34" charset="0"/>
                <a:cs typeface="Arial" pitchFamily="34" charset="0"/>
              </a:rPr>
              <a:t>nvcc</a:t>
            </a:r>
            <a:r>
              <a:rPr lang="en-US" altLang="zh-CN" sz="1400" b="1" dirty="0">
                <a:latin typeface="Arial" pitchFamily="34" charset="0"/>
                <a:cs typeface="Arial" pitchFamily="34" charset="0"/>
              </a:rPr>
              <a:t> + RA-Lib)</a:t>
            </a:r>
          </a:p>
        </p:txBody>
      </p:sp>
      <p:cxnSp>
        <p:nvCxnSpPr>
          <p:cNvPr id="285" name="Straight Arrow Connector 422"/>
          <p:cNvCxnSpPr>
            <a:cxnSpLocks noChangeShapeType="1"/>
            <a:stCxn id="273" idx="3"/>
            <a:endCxn id="61" idx="1"/>
          </p:cNvCxnSpPr>
          <p:nvPr/>
        </p:nvCxnSpPr>
        <p:spPr bwMode="auto">
          <a:xfrm flipV="1">
            <a:off x="4318076" y="3273338"/>
            <a:ext cx="330124" cy="3961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86" name="Straight Arrow Connector 423"/>
          <p:cNvCxnSpPr>
            <a:cxnSpLocks noChangeShapeType="1"/>
            <a:stCxn id="60" idx="3"/>
            <a:endCxn id="294" idx="1"/>
          </p:cNvCxnSpPr>
          <p:nvPr/>
        </p:nvCxnSpPr>
        <p:spPr bwMode="auto">
          <a:xfrm>
            <a:off x="5029200" y="3273338"/>
            <a:ext cx="294597" cy="294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94" name="Rounded Rectangle 293"/>
          <p:cNvSpPr/>
          <p:nvPr/>
        </p:nvSpPr>
        <p:spPr bwMode="auto">
          <a:xfrm>
            <a:off x="5323797" y="2960672"/>
            <a:ext cx="1151257" cy="631226"/>
          </a:xfrm>
          <a:prstGeom prst="roundRect">
            <a:avLst/>
          </a:prstGeom>
          <a:solidFill>
            <a:srgbClr val="FFCC99"/>
          </a:solidFill>
          <a:ln w="19050" cap="flat" cmpd="sng" algn="ctr">
            <a:noFill/>
            <a:prstDash val="solid"/>
            <a:round/>
            <a:headEnd type="none" w="med" len="med"/>
            <a:tailEnd type="none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defTabSz="914400" eaLnBrk="0" hangingPunct="0">
              <a:defRPr/>
            </a:pPr>
            <a:r>
              <a:rPr lang="en-US" altLang="zh-CN" sz="1400" b="1" dirty="0" smtClean="0">
                <a:latin typeface="Arial" pitchFamily="34" charset="0"/>
                <a:cs typeface="Arial" pitchFamily="34" charset="0"/>
              </a:rPr>
              <a:t>Runtime</a:t>
            </a:r>
            <a:endParaRPr lang="en-US" altLang="zh-CN" sz="1400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9" name="Down Arrow 518"/>
          <p:cNvSpPr>
            <a:spLocks noChangeArrowheads="1"/>
          </p:cNvSpPr>
          <p:nvPr/>
        </p:nvSpPr>
        <p:spPr bwMode="auto">
          <a:xfrm rot="16200000">
            <a:off x="6793648" y="2942284"/>
            <a:ext cx="357305" cy="685801"/>
          </a:xfrm>
          <a:prstGeom prst="downArrow">
            <a:avLst>
              <a:gd name="adj1" fmla="val 50000"/>
              <a:gd name="adj2" fmla="val 58115"/>
            </a:avLst>
          </a:prstGeom>
          <a:solidFill>
            <a:srgbClr val="FFCC99"/>
          </a:solidFill>
          <a:ln w="3175" algn="ctr">
            <a:solidFill>
              <a:sysClr val="windowText" lastClr="000000"/>
            </a:solidFill>
            <a:round/>
            <a:headEnd/>
            <a:tailEnd/>
          </a:ln>
        </p:spPr>
        <p:txBody>
          <a:bodyPr vert="eaVert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02" name="Rounded Rectangle 301"/>
          <p:cNvSpPr/>
          <p:nvPr/>
        </p:nvSpPr>
        <p:spPr bwMode="auto">
          <a:xfrm>
            <a:off x="457200" y="2956969"/>
            <a:ext cx="1151155" cy="630697"/>
          </a:xfrm>
          <a:prstGeom prst="roundRect">
            <a:avLst/>
          </a:prstGeom>
          <a:solidFill>
            <a:srgbClr val="FFCC99"/>
          </a:solidFill>
          <a:ln w="19050" cap="flat" cmpd="sng" algn="ctr">
            <a:noFill/>
            <a:prstDash val="solid"/>
            <a:round/>
            <a:headEnd type="none" w="med" len="med"/>
            <a:tailEnd type="none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1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Language</a:t>
            </a:r>
            <a:endParaRPr kumimoji="0" lang="en-US" altLang="zh-CN" sz="1400" b="1" i="0" u="none" strike="noStrike" kern="0" cap="none" spc="0" normalizeH="0" baseline="3000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Front-End</a:t>
            </a:r>
            <a:endParaRPr kumimoji="0" lang="en-US" altLang="zh-CN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3" name="Straight Arrow Connector 332"/>
          <p:cNvCxnSpPr>
            <a:cxnSpLocks noChangeShapeType="1"/>
          </p:cNvCxnSpPr>
          <p:nvPr/>
        </p:nvCxnSpPr>
        <p:spPr bwMode="auto">
          <a:xfrm>
            <a:off x="997412" y="2562364"/>
            <a:ext cx="1482" cy="399953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04" name="Straight Arrow Connector 333"/>
          <p:cNvCxnSpPr>
            <a:cxnSpLocks noChangeShapeType="1"/>
            <a:stCxn id="302" idx="3"/>
            <a:endCxn id="310" idx="1"/>
          </p:cNvCxnSpPr>
          <p:nvPr/>
        </p:nvCxnSpPr>
        <p:spPr bwMode="auto">
          <a:xfrm>
            <a:off x="1608355" y="3272318"/>
            <a:ext cx="296645" cy="102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grpSp>
        <p:nvGrpSpPr>
          <p:cNvPr id="305" name="Group 304"/>
          <p:cNvGrpSpPr/>
          <p:nvPr/>
        </p:nvGrpSpPr>
        <p:grpSpPr bwMode="auto">
          <a:xfrm>
            <a:off x="1905000" y="3159038"/>
            <a:ext cx="381000" cy="228600"/>
            <a:chOff x="2182812" y="2514600"/>
            <a:chExt cx="511176" cy="261938"/>
          </a:xfrm>
          <a:solidFill>
            <a:schemeClr val="bg1"/>
          </a:solidFill>
        </p:grpSpPr>
        <p:grpSp>
          <p:nvGrpSpPr>
            <p:cNvPr id="308" name="Group 307"/>
            <p:cNvGrpSpPr/>
            <p:nvPr/>
          </p:nvGrpSpPr>
          <p:grpSpPr>
            <a:xfrm>
              <a:off x="2182812" y="2514600"/>
              <a:ext cx="407988" cy="261938"/>
              <a:chOff x="4697412" y="1752600"/>
              <a:chExt cx="407988" cy="261938"/>
            </a:xfrm>
            <a:grpFill/>
          </p:grpSpPr>
          <p:sp>
            <p:nvSpPr>
              <p:cNvPr id="310" name="Rectangle 309"/>
              <p:cNvSpPr/>
              <p:nvPr/>
            </p:nvSpPr>
            <p:spPr bwMode="auto">
              <a:xfrm>
                <a:off x="4697412" y="1752600"/>
                <a:ext cx="103188" cy="261938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11" name="Rectangle 310"/>
              <p:cNvSpPr/>
              <p:nvPr/>
            </p:nvSpPr>
            <p:spPr bwMode="auto">
              <a:xfrm>
                <a:off x="4800600" y="1752600"/>
                <a:ext cx="103188" cy="261938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12" name="Rectangle 311"/>
              <p:cNvSpPr/>
              <p:nvPr/>
            </p:nvSpPr>
            <p:spPr bwMode="auto">
              <a:xfrm>
                <a:off x="4899024" y="1752600"/>
                <a:ext cx="103188" cy="261938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13" name="Rectangle 312"/>
              <p:cNvSpPr/>
              <p:nvPr/>
            </p:nvSpPr>
            <p:spPr bwMode="auto">
              <a:xfrm>
                <a:off x="5002212" y="1752600"/>
                <a:ext cx="103188" cy="261938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sp>
          <p:nvSpPr>
            <p:cNvPr id="309" name="Rectangle 308"/>
            <p:cNvSpPr/>
            <p:nvPr/>
          </p:nvSpPr>
          <p:spPr bwMode="auto">
            <a:xfrm>
              <a:off x="2590800" y="2514600"/>
              <a:ext cx="103188" cy="261938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sp>
        <p:nvSpPr>
          <p:cNvPr id="306" name="Right Brace 520"/>
          <p:cNvSpPr>
            <a:spLocks/>
          </p:cNvSpPr>
          <p:nvPr/>
        </p:nvSpPr>
        <p:spPr bwMode="auto">
          <a:xfrm rot="5400000">
            <a:off x="900232" y="4108472"/>
            <a:ext cx="192286" cy="1111153"/>
          </a:xfrm>
          <a:prstGeom prst="rightBrace">
            <a:avLst>
              <a:gd name="adj1" fmla="val 54410"/>
              <a:gd name="adj2" fmla="val 50000"/>
            </a:avLst>
          </a:prstGeom>
          <a:solidFill>
            <a:sysClr val="window" lastClr="FFFFFF">
              <a:alpha val="0"/>
            </a:sys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rot="10800000" vert="eaVert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07" name="TextBox 521"/>
          <p:cNvSpPr txBox="1">
            <a:spLocks noChangeArrowheads="1"/>
          </p:cNvSpPr>
          <p:nvPr/>
        </p:nvSpPr>
        <p:spPr bwMode="auto">
          <a:xfrm>
            <a:off x="424501" y="4842874"/>
            <a:ext cx="12518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Language Front-End</a:t>
            </a:r>
          </a:p>
        </p:txBody>
      </p:sp>
      <p:sp>
        <p:nvSpPr>
          <p:cNvPr id="314" name="Right Brace 524"/>
          <p:cNvSpPr>
            <a:spLocks/>
          </p:cNvSpPr>
          <p:nvPr/>
        </p:nvSpPr>
        <p:spPr bwMode="auto">
          <a:xfrm rot="5400000">
            <a:off x="3385472" y="3780134"/>
            <a:ext cx="159598" cy="1708212"/>
          </a:xfrm>
          <a:prstGeom prst="rightBrace">
            <a:avLst>
              <a:gd name="adj1" fmla="val 65534"/>
              <a:gd name="adj2" fmla="val 50000"/>
            </a:avLst>
          </a:prstGeom>
          <a:solidFill>
            <a:sysClr val="window" lastClr="FFFFFF">
              <a:alpha val="0"/>
            </a:sys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rot="10800000" vert="eaVert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15" name="TextBox 525"/>
          <p:cNvSpPr txBox="1">
            <a:spLocks noChangeArrowheads="1"/>
          </p:cNvSpPr>
          <p:nvPr/>
        </p:nvSpPr>
        <p:spPr bwMode="auto">
          <a:xfrm>
            <a:off x="2829790" y="4796722"/>
            <a:ext cx="14374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Translation Layer</a:t>
            </a:r>
          </a:p>
        </p:txBody>
      </p:sp>
      <p:sp>
        <p:nvSpPr>
          <p:cNvPr id="316" name="Right Brace 526"/>
          <p:cNvSpPr>
            <a:spLocks/>
          </p:cNvSpPr>
          <p:nvPr/>
        </p:nvSpPr>
        <p:spPr bwMode="auto">
          <a:xfrm rot="5400000">
            <a:off x="5879729" y="4080973"/>
            <a:ext cx="217284" cy="1125763"/>
          </a:xfrm>
          <a:prstGeom prst="rightBrace">
            <a:avLst>
              <a:gd name="adj1" fmla="val 66091"/>
              <a:gd name="adj2" fmla="val 50000"/>
            </a:avLst>
          </a:prstGeom>
          <a:solidFill>
            <a:sysClr val="window" lastClr="FFFFFF">
              <a:alpha val="0"/>
            </a:sys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rot="10800000" vert="eaVert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17" name="TextBox 527"/>
          <p:cNvSpPr txBox="1">
            <a:spLocks noChangeArrowheads="1"/>
          </p:cNvSpPr>
          <p:nvPr/>
        </p:nvSpPr>
        <p:spPr bwMode="auto">
          <a:xfrm>
            <a:off x="4988942" y="4806336"/>
            <a:ext cx="19452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Back-End</a:t>
            </a:r>
            <a:endParaRPr kumimoji="0" lang="en-US" altLang="zh-CN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25" name="TextBox 324"/>
          <p:cNvSpPr txBox="1">
            <a:spLocks noChangeArrowheads="1"/>
          </p:cNvSpPr>
          <p:nvPr/>
        </p:nvSpPr>
        <p:spPr bwMode="auto">
          <a:xfrm>
            <a:off x="25400" y="1405863"/>
            <a:ext cx="221994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 eaLnBrk="0" hangingPunct="0"/>
            <a:r>
              <a:rPr lang="en-US" altLang="zh-CN" sz="1600" b="1" dirty="0" err="1" smtClean="0">
                <a:latin typeface="Arial" pitchFamily="34" charset="0"/>
                <a:cs typeface="Arial" pitchFamily="34" charset="0"/>
              </a:rPr>
              <a:t>Datalog</a:t>
            </a:r>
            <a:r>
              <a:rPr lang="en-US" altLang="zh-CN" sz="1600" b="1" baseline="30000" dirty="0" err="1" smtClean="0">
                <a:latin typeface="Arial" pitchFamily="34" charset="0"/>
                <a:cs typeface="Arial" pitchFamily="34" charset="0"/>
              </a:rPr>
              <a:t>LB</a:t>
            </a:r>
            <a:r>
              <a:rPr lang="en-US" altLang="zh-CN" sz="1600" b="1" dirty="0" smtClean="0">
                <a:latin typeface="Arial" pitchFamily="34" charset="0"/>
                <a:cs typeface="Arial" pitchFamily="34" charset="0"/>
              </a:rPr>
              <a:t> Queries</a:t>
            </a:r>
            <a:endParaRPr lang="en-US" altLang="zh-CN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28" name="Picture 228" descr="nvidia_geforce_gts_360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45628" y="2778038"/>
            <a:ext cx="1469772" cy="98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Arrow Connector 4"/>
          <p:cNvCxnSpPr/>
          <p:nvPr/>
        </p:nvCxnSpPr>
        <p:spPr>
          <a:xfrm flipV="1">
            <a:off x="2099167" y="3429972"/>
            <a:ext cx="0" cy="2199872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521"/>
          <p:cNvSpPr txBox="1">
            <a:spLocks noChangeArrowheads="1"/>
          </p:cNvSpPr>
          <p:nvPr/>
        </p:nvSpPr>
        <p:spPr bwMode="auto">
          <a:xfrm>
            <a:off x="1371600" y="5743555"/>
            <a:ext cx="153129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600" b="1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Query Plan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4864100" y="3429972"/>
            <a:ext cx="0" cy="2199872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21"/>
          <p:cNvSpPr txBox="1">
            <a:spLocks noChangeArrowheads="1"/>
          </p:cNvSpPr>
          <p:nvPr/>
        </p:nvSpPr>
        <p:spPr bwMode="auto">
          <a:xfrm>
            <a:off x="3810000" y="5743555"/>
            <a:ext cx="2057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Harmony IR</a:t>
            </a:r>
            <a:endParaRPr kumimoji="0" lang="en-US" altLang="zh-CN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8" name="Group 57"/>
          <p:cNvGrpSpPr/>
          <p:nvPr/>
        </p:nvGrpSpPr>
        <p:grpSpPr bwMode="auto">
          <a:xfrm>
            <a:off x="4648200" y="3159038"/>
            <a:ext cx="381000" cy="228600"/>
            <a:chOff x="2182812" y="2514600"/>
            <a:chExt cx="511176" cy="261938"/>
          </a:xfrm>
          <a:solidFill>
            <a:schemeClr val="bg1"/>
          </a:solidFill>
        </p:grpSpPr>
        <p:grpSp>
          <p:nvGrpSpPr>
            <p:cNvPr id="59" name="Group 307"/>
            <p:cNvGrpSpPr/>
            <p:nvPr/>
          </p:nvGrpSpPr>
          <p:grpSpPr>
            <a:xfrm>
              <a:off x="2182812" y="2514600"/>
              <a:ext cx="407988" cy="261938"/>
              <a:chOff x="4697412" y="1752600"/>
              <a:chExt cx="407988" cy="261938"/>
            </a:xfrm>
            <a:grpFill/>
          </p:grpSpPr>
          <p:sp>
            <p:nvSpPr>
              <p:cNvPr id="61" name="Rectangle 60"/>
              <p:cNvSpPr/>
              <p:nvPr/>
            </p:nvSpPr>
            <p:spPr bwMode="auto">
              <a:xfrm>
                <a:off x="4697412" y="1752600"/>
                <a:ext cx="103188" cy="261938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 bwMode="auto">
              <a:xfrm>
                <a:off x="4800600" y="1752600"/>
                <a:ext cx="103188" cy="261938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 bwMode="auto">
              <a:xfrm>
                <a:off x="4899024" y="1752600"/>
                <a:ext cx="103188" cy="261938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5002212" y="1752600"/>
                <a:ext cx="103188" cy="261938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sp>
          <p:nvSpPr>
            <p:cNvPr id="60" name="Rectangle 59"/>
            <p:cNvSpPr/>
            <p:nvPr/>
          </p:nvSpPr>
          <p:spPr bwMode="auto">
            <a:xfrm>
              <a:off x="2590800" y="2514600"/>
              <a:ext cx="103188" cy="261938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sp>
        <p:nvSpPr>
          <p:cNvPr id="71" name="Rounded Rectangle 70"/>
          <p:cNvSpPr/>
          <p:nvPr/>
        </p:nvSpPr>
        <p:spPr bwMode="auto">
          <a:xfrm>
            <a:off x="2887445" y="3518941"/>
            <a:ext cx="1151155" cy="630697"/>
          </a:xfrm>
          <a:prstGeom prst="roundRect">
            <a:avLst/>
          </a:prstGeom>
          <a:solidFill>
            <a:srgbClr val="808000"/>
          </a:solidFill>
          <a:ln w="19050" cap="flat" cmpd="sng" algn="ctr">
            <a:noFill/>
            <a:prstDash val="solid"/>
            <a:round/>
            <a:headEnd type="none" w="med" len="med"/>
            <a:tailEnd type="none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Kernel Weaver</a:t>
            </a:r>
            <a:endParaRPr kumimoji="0" lang="en-US" altLang="zh-CN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7388" y="6178211"/>
            <a:ext cx="2408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RA   – Relational Algebra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PTX – Parallel Thread Execution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084200" y="1981200"/>
            <a:ext cx="768029" cy="626163"/>
            <a:chOff x="3124200" y="1981200"/>
            <a:chExt cx="768029" cy="626163"/>
          </a:xfrm>
        </p:grpSpPr>
        <p:grpSp>
          <p:nvGrpSpPr>
            <p:cNvPr id="43" name="Group 4"/>
            <p:cNvGrpSpPr>
              <a:grpSpLocks/>
            </p:cNvGrpSpPr>
            <p:nvPr/>
          </p:nvGrpSpPr>
          <p:grpSpPr bwMode="auto">
            <a:xfrm>
              <a:off x="3124200" y="1981200"/>
              <a:ext cx="768029" cy="626163"/>
              <a:chOff x="1488" y="1296"/>
              <a:chExt cx="480" cy="518"/>
            </a:xfrm>
            <a:solidFill>
              <a:schemeClr val="tx1"/>
            </a:solidFill>
          </p:grpSpPr>
          <p:sp>
            <p:nvSpPr>
              <p:cNvPr id="45" name="Rectangle 6"/>
              <p:cNvSpPr>
                <a:spLocks noChangeArrowheads="1"/>
              </p:cNvSpPr>
              <p:nvPr/>
            </p:nvSpPr>
            <p:spPr bwMode="auto">
              <a:xfrm>
                <a:off x="1488" y="1401"/>
                <a:ext cx="480" cy="315"/>
              </a:xfrm>
              <a:prstGeom prst="rect">
                <a:avLst/>
              </a:prstGeom>
              <a:solidFill>
                <a:srgbClr val="FFCC66"/>
              </a:solidFill>
              <a:ln w="19050" algn="ctr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2400" kern="0">
                  <a:solidFill>
                    <a:sysClr val="windowText" lastClr="000000"/>
                  </a:solidFill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6" name="Oval 7"/>
              <p:cNvSpPr>
                <a:spLocks noChangeArrowheads="1"/>
              </p:cNvSpPr>
              <p:nvPr/>
            </p:nvSpPr>
            <p:spPr bwMode="auto">
              <a:xfrm>
                <a:off x="1488" y="1296"/>
                <a:ext cx="480" cy="203"/>
              </a:xfrm>
              <a:prstGeom prst="ellipse">
                <a:avLst/>
              </a:prstGeom>
              <a:solidFill>
                <a:srgbClr val="FFCC66"/>
              </a:solidFill>
              <a:ln w="19050" algn="ctr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2400" kern="0">
                  <a:solidFill>
                    <a:sysClr val="windowText" lastClr="000000"/>
                  </a:solidFill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7" name="Line 8"/>
              <p:cNvSpPr>
                <a:spLocks noChangeShapeType="1"/>
              </p:cNvSpPr>
              <p:nvPr/>
            </p:nvSpPr>
            <p:spPr bwMode="auto">
              <a:xfrm>
                <a:off x="1488" y="1386"/>
                <a:ext cx="0" cy="336"/>
              </a:xfrm>
              <a:prstGeom prst="line">
                <a:avLst/>
              </a:prstGeom>
              <a:solidFill>
                <a:srgbClr val="FFCC66"/>
              </a:solidFill>
              <a:ln w="19050" algn="ctr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2400" kern="0">
                  <a:solidFill>
                    <a:sysClr val="windowText" lastClr="000000"/>
                  </a:solidFill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1966" y="1396"/>
                <a:ext cx="0" cy="336"/>
              </a:xfrm>
              <a:prstGeom prst="line">
                <a:avLst/>
              </a:prstGeom>
              <a:solidFill>
                <a:srgbClr val="FFCC66"/>
              </a:solidFill>
              <a:ln w="19050" algn="ctr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2400" kern="0">
                  <a:solidFill>
                    <a:sysClr val="windowText" lastClr="000000"/>
                  </a:solidFill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4" name="Oval 5"/>
              <p:cNvSpPr>
                <a:spLocks noChangeArrowheads="1"/>
              </p:cNvSpPr>
              <p:nvPr/>
            </p:nvSpPr>
            <p:spPr bwMode="auto">
              <a:xfrm>
                <a:off x="1488" y="1611"/>
                <a:ext cx="480" cy="203"/>
              </a:xfrm>
              <a:prstGeom prst="ellipse">
                <a:avLst/>
              </a:prstGeom>
              <a:solidFill>
                <a:srgbClr val="FFCC66"/>
              </a:solidFill>
              <a:ln w="19050" algn="ctr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2400" kern="0">
                  <a:solidFill>
                    <a:sysClr val="windowText" lastClr="000000"/>
                  </a:solidFill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6" name="Rectangle 5"/>
            <p:cNvSpPr/>
            <p:nvPr/>
          </p:nvSpPr>
          <p:spPr bwMode="auto">
            <a:xfrm>
              <a:off x="3140086" y="2332197"/>
              <a:ext cx="746114" cy="187986"/>
            </a:xfrm>
            <a:prstGeom prst="rect">
              <a:avLst/>
            </a:prstGeom>
            <a:solidFill>
              <a:srgbClr val="FFCC66"/>
            </a:solidFill>
            <a:ln w="19050" cap="flat" cmpd="sng" algn="ctr">
              <a:noFill/>
              <a:prstDash val="solid"/>
              <a:round/>
              <a:headEnd type="none" w="med" len="med"/>
              <a:tailEnd type="none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490068" y="1680123"/>
            <a:ext cx="20039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RA Primitives Library</a:t>
            </a:r>
          </a:p>
        </p:txBody>
      </p:sp>
      <p:cxnSp>
        <p:nvCxnSpPr>
          <p:cNvPr id="10" name="Straight Arrow Connector 9"/>
          <p:cNvCxnSpPr>
            <a:stCxn id="44" idx="4"/>
            <a:endCxn id="273" idx="0"/>
          </p:cNvCxnSpPr>
          <p:nvPr/>
        </p:nvCxnSpPr>
        <p:spPr bwMode="auto">
          <a:xfrm flipH="1">
            <a:off x="3464587" y="2607363"/>
            <a:ext cx="3628" cy="246541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0403014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" grpId="0" animBg="1"/>
      <p:bldP spid="294" grpId="0" animBg="1"/>
      <p:bldP spid="299" grpId="0" animBg="1"/>
      <p:bldP spid="314" grpId="0" animBg="1"/>
      <p:bldP spid="315" grpId="0"/>
      <p:bldP spid="316" grpId="0" animBg="1"/>
      <p:bldP spid="317" grpId="0"/>
      <p:bldP spid="51" grpId="0"/>
      <p:bldP spid="71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Datalog</a:t>
            </a:r>
            <a:r>
              <a:rPr lang="en-US" baseline="30000" dirty="0" err="1" smtClean="0"/>
              <a:t>LB</a:t>
            </a:r>
            <a:r>
              <a:rPr lang="en-US" dirty="0" smtClean="0"/>
              <a:t> Query and Front-end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A1A8065-AA14-4691-BF68-A6A7F1AAA3E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06383" y="2269391"/>
            <a:ext cx="469421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pt-BR" altLang="zh-CN" sz="1600" dirty="0"/>
              <a:t>1 </a:t>
            </a:r>
            <a:r>
              <a:rPr lang="pt-BR" altLang="zh-CN" sz="1600" dirty="0" smtClean="0"/>
              <a:t>  number(n)-&gt;int32 (n) </a:t>
            </a:r>
            <a:r>
              <a:rPr lang="pt-BR" altLang="zh-CN" sz="1600" dirty="0"/>
              <a:t>.</a:t>
            </a:r>
          </a:p>
          <a:p>
            <a:pPr algn="l"/>
            <a:r>
              <a:rPr lang="en-US" altLang="zh-CN" sz="1600" dirty="0"/>
              <a:t>2 </a:t>
            </a:r>
            <a:r>
              <a:rPr lang="en-US" altLang="zh-CN" sz="1600" dirty="0" smtClean="0"/>
              <a:t>  number(0).</a:t>
            </a:r>
            <a:endParaRPr lang="en-US" altLang="zh-CN" sz="1600" dirty="0"/>
          </a:p>
          <a:p>
            <a:pPr algn="l"/>
            <a:r>
              <a:rPr lang="pt-BR" altLang="zh-CN" sz="1600" dirty="0"/>
              <a:t>3 </a:t>
            </a:r>
            <a:r>
              <a:rPr lang="pt-BR" altLang="zh-CN" sz="1600" dirty="0" smtClean="0"/>
              <a:t>  // </a:t>
            </a:r>
            <a:r>
              <a:rPr lang="pt-BR" altLang="zh-CN" sz="1600" i="1" dirty="0" smtClean="0"/>
              <a:t>other </a:t>
            </a:r>
            <a:r>
              <a:rPr lang="pt-BR" altLang="zh-CN" sz="1600" i="1" dirty="0"/>
              <a:t>number </a:t>
            </a:r>
            <a:r>
              <a:rPr lang="pt-BR" altLang="zh-CN" sz="1600" i="1" dirty="0" smtClean="0"/>
              <a:t>facts elided for brevity</a:t>
            </a:r>
            <a:endParaRPr lang="pt-BR" altLang="zh-CN" sz="1600" i="1" dirty="0"/>
          </a:p>
          <a:p>
            <a:pPr algn="l"/>
            <a:r>
              <a:rPr lang="pt-BR" altLang="zh-CN" sz="1600" dirty="0"/>
              <a:t>4 </a:t>
            </a:r>
            <a:r>
              <a:rPr lang="pt-BR" altLang="zh-CN" sz="1600" dirty="0" smtClean="0"/>
              <a:t>  next(n,m)-&gt;int32(n), int32(m).</a:t>
            </a:r>
            <a:endParaRPr lang="pt-BR" altLang="zh-CN" sz="1600" dirty="0"/>
          </a:p>
          <a:p>
            <a:pPr algn="l"/>
            <a:r>
              <a:rPr lang="pt-BR" altLang="zh-CN" sz="1600" dirty="0"/>
              <a:t>5 </a:t>
            </a:r>
            <a:r>
              <a:rPr lang="pt-BR" altLang="zh-CN" sz="1600" dirty="0" smtClean="0"/>
              <a:t>  next(0,1).</a:t>
            </a:r>
            <a:endParaRPr lang="pt-BR" altLang="zh-CN" sz="1600" dirty="0"/>
          </a:p>
          <a:p>
            <a:pPr algn="l"/>
            <a:r>
              <a:rPr lang="pt-BR" altLang="zh-CN" sz="1600" dirty="0"/>
              <a:t>6 </a:t>
            </a:r>
            <a:r>
              <a:rPr lang="pt-BR" altLang="zh-CN" sz="1600" dirty="0" smtClean="0"/>
              <a:t>  // other next facts elided for brevity</a:t>
            </a:r>
            <a:endParaRPr lang="pt-BR" altLang="zh-CN" sz="1600" dirty="0"/>
          </a:p>
          <a:p>
            <a:pPr algn="l"/>
            <a:r>
              <a:rPr lang="en-US" altLang="zh-CN" sz="1600" dirty="0" smtClean="0"/>
              <a:t>7</a:t>
            </a:r>
          </a:p>
          <a:p>
            <a:pPr algn="l"/>
            <a:r>
              <a:rPr lang="en-US" altLang="zh-CN" sz="1600" dirty="0" smtClean="0"/>
              <a:t>8   </a:t>
            </a:r>
            <a:r>
              <a:rPr lang="pt-BR" altLang="zh-CN" sz="1600" dirty="0" smtClean="0"/>
              <a:t>even(n)</a:t>
            </a:r>
            <a:r>
              <a:rPr lang="en-US" altLang="zh-CN" sz="1600" dirty="0" smtClean="0"/>
              <a:t>-</a:t>
            </a:r>
            <a:r>
              <a:rPr lang="pt-BR" altLang="zh-CN" sz="1600" dirty="0" smtClean="0"/>
              <a:t>&gt; int32(n).</a:t>
            </a:r>
            <a:endParaRPr lang="pt-BR" altLang="zh-CN" sz="1600" dirty="0"/>
          </a:p>
          <a:p>
            <a:pPr algn="l"/>
            <a:r>
              <a:rPr lang="en-US" altLang="zh-CN" sz="1600" dirty="0"/>
              <a:t>9 </a:t>
            </a:r>
            <a:r>
              <a:rPr lang="en-US" altLang="zh-CN" sz="1600" dirty="0" smtClean="0"/>
              <a:t>  even(0).</a:t>
            </a:r>
            <a:endParaRPr lang="en-US" altLang="zh-CN" sz="1600" dirty="0"/>
          </a:p>
          <a:p>
            <a:pPr algn="l"/>
            <a:r>
              <a:rPr lang="pt-BR" altLang="zh-CN" sz="1600" dirty="0"/>
              <a:t>10 </a:t>
            </a:r>
            <a:r>
              <a:rPr lang="pt-BR" altLang="zh-CN" sz="1600" dirty="0" smtClean="0"/>
              <a:t> even(n)&lt;-number(n),next(m,n),odd(m).</a:t>
            </a:r>
            <a:endParaRPr lang="pt-BR" altLang="zh-CN" sz="1600" dirty="0"/>
          </a:p>
          <a:p>
            <a:pPr algn="l"/>
            <a:r>
              <a:rPr lang="en-US" altLang="zh-CN" sz="1600" dirty="0"/>
              <a:t>11</a:t>
            </a:r>
          </a:p>
          <a:p>
            <a:pPr algn="l"/>
            <a:r>
              <a:rPr lang="pt-BR" altLang="zh-CN" sz="1600" dirty="0"/>
              <a:t>12 </a:t>
            </a:r>
            <a:r>
              <a:rPr lang="pt-BR" altLang="zh-CN" sz="1600" dirty="0" smtClean="0"/>
              <a:t> odd (n)-&gt;int32(n).</a:t>
            </a:r>
            <a:endParaRPr lang="pt-BR" altLang="zh-CN" sz="1600" dirty="0"/>
          </a:p>
          <a:p>
            <a:pPr algn="l"/>
            <a:r>
              <a:rPr lang="pt-BR" altLang="zh-CN" sz="1600" dirty="0"/>
              <a:t>13 </a:t>
            </a:r>
            <a:r>
              <a:rPr lang="pt-BR" altLang="zh-CN" sz="1600" dirty="0" smtClean="0"/>
              <a:t> odd (n)&lt;-next(m,n),even(m).</a:t>
            </a:r>
            <a:endParaRPr lang="zh-CN" altLang="en-US" sz="1600" dirty="0"/>
          </a:p>
        </p:txBody>
      </p:sp>
      <p:sp>
        <p:nvSpPr>
          <p:cNvPr id="18" name="Rounded Rectangle 17"/>
          <p:cNvSpPr/>
          <p:nvPr/>
        </p:nvSpPr>
        <p:spPr bwMode="auto">
          <a:xfrm>
            <a:off x="76201" y="2048935"/>
            <a:ext cx="4724399" cy="3666065"/>
          </a:xfrm>
          <a:prstGeom prst="roundRect">
            <a:avLst>
              <a:gd name="adj" fmla="val 0"/>
            </a:avLst>
          </a:prstGeom>
          <a:noFill/>
          <a:ln w="9525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25" tIns="45712" rIns="91425" bIns="45712" numCol="1" rtlCol="0" anchor="ctr" anchorCtr="0" compatLnSpc="1">
            <a:prstTxWarp prst="textNoShape">
              <a:avLst/>
            </a:prstTxWarp>
          </a:bodyPr>
          <a:lstStyle/>
          <a:p>
            <a:pPr defTabSz="914248"/>
            <a:endParaRPr lang="en-US" sz="900" dirty="0"/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>
            <a:off x="-76199" y="990600"/>
            <a:ext cx="4648199" cy="63577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438839" tIns="219419" rIns="438839" bIns="219419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388706">
              <a:defRPr sz="4000" b="1" u="sng" kern="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2400" dirty="0" smtClean="0"/>
              <a:t>Example </a:t>
            </a:r>
            <a:r>
              <a:rPr lang="en-US" sz="2400" dirty="0" err="1" smtClean="0"/>
              <a:t>Datalog</a:t>
            </a:r>
            <a:r>
              <a:rPr lang="en-US" sz="2400" baseline="30000" dirty="0" err="1" smtClean="0"/>
              <a:t>LB</a:t>
            </a:r>
            <a:r>
              <a:rPr lang="en-US" sz="2400" dirty="0" smtClean="0"/>
              <a:t> Query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433388" y="5241191"/>
            <a:ext cx="2939746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33387" y="4513151"/>
            <a:ext cx="3810000" cy="286031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TextBox 521"/>
          <p:cNvSpPr txBox="1">
            <a:spLocks noChangeArrowheads="1"/>
          </p:cNvSpPr>
          <p:nvPr/>
        </p:nvSpPr>
        <p:spPr bwMode="auto">
          <a:xfrm>
            <a:off x="2558778" y="3808032"/>
            <a:ext cx="1304064" cy="640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5990" tIns="42995" rIns="85990" bIns="42995">
            <a:spAutoFit/>
          </a:bodyPr>
          <a:lstStyle/>
          <a:p>
            <a:pPr defTabSz="91424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800" b="1" i="1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Recursive Definition</a:t>
            </a:r>
            <a:endParaRPr lang="en-US" altLang="zh-CN" sz="1800" b="1" i="1" kern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 bwMode="auto">
          <a:xfrm>
            <a:off x="4538100" y="1066800"/>
            <a:ext cx="4761271" cy="52422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438839" tIns="219419" rIns="438839" bIns="219419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388706">
              <a:defRPr sz="4000" b="1" u="sng" kern="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2400" dirty="0" smtClean="0"/>
              <a:t>Example Query Plan (CFG)</a:t>
            </a:r>
            <a:endParaRPr lang="en-US" sz="2400" dirty="0"/>
          </a:p>
        </p:txBody>
      </p:sp>
      <p:sp>
        <p:nvSpPr>
          <p:cNvPr id="31" name="TextBox 521"/>
          <p:cNvSpPr txBox="1">
            <a:spLocks noChangeArrowheads="1"/>
          </p:cNvSpPr>
          <p:nvPr/>
        </p:nvSpPr>
        <p:spPr bwMode="auto">
          <a:xfrm>
            <a:off x="7671664" y="4513151"/>
            <a:ext cx="1631014" cy="119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42995" rIns="0" bIns="42995">
            <a:spAutoFit/>
          </a:bodyPr>
          <a:lstStyle/>
          <a:p>
            <a:pPr defTabSz="91424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800" b="1" i="1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Recursive Definition</a:t>
            </a:r>
          </a:p>
          <a:p>
            <a:pPr defTabSz="91424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800" b="1" i="1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Translated to </a:t>
            </a:r>
          </a:p>
          <a:p>
            <a:pPr defTabSz="91424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800" b="1" i="1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Loops</a:t>
            </a:r>
            <a:endParaRPr lang="en-US" altLang="zh-CN" sz="1800" b="1" i="1" kern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ight Arrow 32"/>
          <p:cNvSpPr/>
          <p:nvPr/>
        </p:nvSpPr>
        <p:spPr bwMode="auto">
          <a:xfrm>
            <a:off x="4570391" y="4119064"/>
            <a:ext cx="1077144" cy="495229"/>
          </a:xfrm>
          <a:prstGeom prst="rightArrow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4430703" y="4656166"/>
            <a:ext cx="1284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Front-end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5750" y="1689812"/>
            <a:ext cx="3451120" cy="4452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92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/>
      <p:bldP spid="33" grpId="0" animBg="1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0" y="6435443"/>
            <a:ext cx="863600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buClr>
                <a:srgbClr val="080808"/>
              </a:buClr>
              <a:buSzPct val="100000"/>
              <a:defRPr/>
            </a:pPr>
            <a:r>
              <a:rPr lang="en-US" altLang="zh-CN" sz="1050" dirty="0" smtClean="0">
                <a:latin typeface="Ariel" charset="0"/>
                <a:ea typeface="+mn-ea"/>
              </a:rPr>
              <a:t>*   G. </a:t>
            </a:r>
            <a:r>
              <a:rPr lang="en-US" altLang="zh-CN" sz="1050" dirty="0" err="1" smtClean="0">
                <a:latin typeface="Ariel" charset="0"/>
                <a:ea typeface="+mn-ea"/>
              </a:rPr>
              <a:t>Diamos</a:t>
            </a:r>
            <a:r>
              <a:rPr lang="en-US" altLang="zh-CN" sz="1050" dirty="0" smtClean="0">
                <a:latin typeface="Ariel" charset="0"/>
                <a:ea typeface="+mn-ea"/>
              </a:rPr>
              <a:t>, H. Wu, J. Wang, A. </a:t>
            </a:r>
            <a:r>
              <a:rPr lang="en-US" altLang="zh-CN" sz="1050" dirty="0" err="1" smtClean="0">
                <a:latin typeface="Ariel" charset="0"/>
                <a:ea typeface="+mn-ea"/>
              </a:rPr>
              <a:t>Lele</a:t>
            </a:r>
            <a:r>
              <a:rPr lang="en-US" altLang="zh-CN" sz="1050" dirty="0" smtClean="0">
                <a:latin typeface="Ariel" charset="0"/>
                <a:ea typeface="+mn-ea"/>
              </a:rPr>
              <a:t>, and S. </a:t>
            </a:r>
            <a:r>
              <a:rPr lang="en-US" altLang="zh-CN" sz="1050" dirty="0" err="1" smtClean="0">
                <a:latin typeface="Ariel" charset="0"/>
                <a:ea typeface="+mn-ea"/>
              </a:rPr>
              <a:t>Yalamanchili</a:t>
            </a:r>
            <a:r>
              <a:rPr lang="en-US" altLang="zh-CN" sz="1050" dirty="0" smtClean="0">
                <a:latin typeface="Ariel" charset="0"/>
                <a:ea typeface="+mn-ea"/>
              </a:rPr>
              <a:t>. </a:t>
            </a:r>
            <a:r>
              <a:rPr lang="en-US" altLang="zh-CN" sz="1050" dirty="0"/>
              <a:t>Relational Algorithms for </a:t>
            </a:r>
            <a:r>
              <a:rPr lang="en-US" altLang="zh-CN" sz="1050" dirty="0" smtClean="0"/>
              <a:t>Multi-Bulk-Synchronous Processors</a:t>
            </a:r>
            <a:r>
              <a:rPr lang="en-US" altLang="zh-CN" sz="1050" dirty="0" smtClean="0">
                <a:latin typeface="Ariel" charset="0"/>
                <a:ea typeface="+mn-ea"/>
              </a:rPr>
              <a:t>. In </a:t>
            </a:r>
            <a:r>
              <a:rPr lang="en-US" altLang="zh-CN" sz="1050" dirty="0" err="1" smtClean="0">
                <a:latin typeface="Ariel" charset="0"/>
                <a:ea typeface="+mn-ea"/>
              </a:rPr>
              <a:t>PPoPP</a:t>
            </a:r>
            <a:r>
              <a:rPr lang="en-US" altLang="zh-CN" sz="1050" dirty="0" smtClean="0">
                <a:latin typeface="Ariel" charset="0"/>
                <a:ea typeface="+mn-ea"/>
              </a:rPr>
              <a:t>, 2013.</a:t>
            </a:r>
            <a:endParaRPr lang="en-US" altLang="zh-CN" sz="1050" dirty="0">
              <a:latin typeface="Ariel" charset="0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025" y="493991"/>
            <a:ext cx="8943975" cy="517525"/>
          </a:xfrm>
        </p:spPr>
        <p:txBody>
          <a:bodyPr/>
          <a:lstStyle/>
          <a:p>
            <a:r>
              <a:rPr lang="en-US" altLang="zh-CN" sz="3200" dirty="0" smtClean="0"/>
              <a:t>RA Primitives Library: In-Core Algorithm Design </a:t>
            </a:r>
            <a:endParaRPr lang="zh-CN" alt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0B6CFDB-0620-4C64-886D-19C912FAC2C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9" name="TextBox 17"/>
          <p:cNvSpPr txBox="1">
            <a:spLocks noChangeArrowheads="1"/>
          </p:cNvSpPr>
          <p:nvPr/>
        </p:nvSpPr>
        <p:spPr bwMode="auto">
          <a:xfrm>
            <a:off x="144462" y="1670863"/>
            <a:ext cx="8915400" cy="3976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7219" tIns="48610" rIns="97219" bIns="48610">
            <a:spAutoFit/>
          </a:bodyPr>
          <a:lstStyle>
            <a:lvl1pPr eaLnBrk="0" hangingPunct="0">
              <a:defRPr sz="7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6600" indent="6350" eaLnBrk="0" hangingPunct="0">
              <a:defRPr sz="7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7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7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7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760788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760788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760788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760788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171450" indent="-171450" algn="l">
              <a:buFont typeface="Wingdings" pitchFamily="2" charset="2"/>
              <a:buChar char="§"/>
            </a:pPr>
            <a:r>
              <a:rPr lang="en-US" sz="2800" u="sng" dirty="0">
                <a:latin typeface="Arial" pitchFamily="34" charset="0"/>
                <a:cs typeface="Arial" pitchFamily="34" charset="0"/>
              </a:rPr>
              <a:t>Strategy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Increase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core utilizations until the computation becomes memory bound, and then achieve near peak utilization of the memory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interface</a:t>
            </a:r>
          </a:p>
          <a:p>
            <a:pPr marL="171450" indent="-171450" algn="l">
              <a:buFont typeface="Wingdings" pitchFamily="2" charset="2"/>
              <a:buChar char="§"/>
            </a:pPr>
            <a:endParaRPr lang="en-US" altLang="zh-CN" sz="2800" dirty="0" smtClean="0">
              <a:latin typeface="Arial" pitchFamily="34" charset="0"/>
              <a:cs typeface="Arial" pitchFamily="34" charset="0"/>
            </a:endParaRPr>
          </a:p>
          <a:p>
            <a:pPr marL="171450" indent="-171450" algn="l">
              <a:buFont typeface="Wingdings" pitchFamily="2" charset="2"/>
              <a:buChar char="§"/>
            </a:pPr>
            <a:r>
              <a:rPr lang="en-US" altLang="zh-CN" sz="2800" dirty="0" smtClean="0">
                <a:latin typeface="Arial" pitchFamily="34" charset="0"/>
                <a:cs typeface="Arial" pitchFamily="34" charset="0"/>
              </a:rPr>
              <a:t>Hybrid multi-stage algorithm (partition, compute, gather) to make trade-offs between </a:t>
            </a:r>
            <a:r>
              <a:rPr lang="en-US" altLang="zh-CN" sz="2800" i="1" dirty="0" smtClean="0">
                <a:latin typeface="Arial" pitchFamily="34" charset="0"/>
                <a:cs typeface="Arial" pitchFamily="34" charset="0"/>
              </a:rPr>
              <a:t>computation complexity </a:t>
            </a:r>
            <a:r>
              <a:rPr lang="en-US" altLang="zh-CN" sz="28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altLang="zh-CN" sz="2800" i="1" dirty="0" smtClean="0">
                <a:latin typeface="Arial" pitchFamily="34" charset="0"/>
                <a:cs typeface="Arial" pitchFamily="34" charset="0"/>
              </a:rPr>
              <a:t>memory access efficiency</a:t>
            </a:r>
          </a:p>
          <a:p>
            <a:pPr marL="171450" indent="-171450" algn="l">
              <a:buFont typeface="Wingdings" pitchFamily="2" charset="2"/>
              <a:buChar char="§"/>
            </a:pPr>
            <a:endParaRPr lang="en-US" altLang="zh-CN" sz="2800" i="1" dirty="0">
              <a:latin typeface="Arial" pitchFamily="34" charset="0"/>
              <a:cs typeface="Arial" pitchFamily="34" charset="0"/>
            </a:endParaRPr>
          </a:p>
          <a:p>
            <a:pPr marL="171450" indent="-171450" algn="l">
              <a:buFont typeface="Wingdings" pitchFamily="2" charset="2"/>
              <a:buChar char="§"/>
            </a:pPr>
            <a:r>
              <a:rPr lang="en-US" altLang="zh-CN" sz="2800" dirty="0" smtClean="0">
                <a:latin typeface="Arial" pitchFamily="34" charset="0"/>
                <a:cs typeface="Arial" pitchFamily="34" charset="0"/>
              </a:rPr>
              <a:t>Each Primitive has 1-3 CUDA kernels</a:t>
            </a:r>
          </a:p>
        </p:txBody>
      </p:sp>
    </p:spTree>
    <p:extLst>
      <p:ext uri="{BB962C8B-B14F-4D97-AF65-F5344CB8AC3E}">
        <p14:creationId xmlns:p14="http://schemas.microsoft.com/office/powerpoint/2010/main" val="180154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0" y="6435443"/>
            <a:ext cx="863600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buClr>
                <a:srgbClr val="080808"/>
              </a:buClr>
              <a:buSzPct val="100000"/>
              <a:defRPr/>
            </a:pPr>
            <a:r>
              <a:rPr lang="en-US" altLang="zh-CN" sz="1050" dirty="0" smtClean="0">
                <a:latin typeface="Ariel" charset="0"/>
                <a:ea typeface="+mn-ea"/>
              </a:rPr>
              <a:t>*   G. </a:t>
            </a:r>
            <a:r>
              <a:rPr lang="en-US" altLang="zh-CN" sz="1050" dirty="0" err="1" smtClean="0">
                <a:latin typeface="Ariel" charset="0"/>
                <a:ea typeface="+mn-ea"/>
              </a:rPr>
              <a:t>Diamos</a:t>
            </a:r>
            <a:r>
              <a:rPr lang="en-US" altLang="zh-CN" sz="1050" dirty="0" smtClean="0">
                <a:latin typeface="Ariel" charset="0"/>
                <a:ea typeface="+mn-ea"/>
              </a:rPr>
              <a:t>, H. Wu, J. Wang, A. </a:t>
            </a:r>
            <a:r>
              <a:rPr lang="en-US" altLang="zh-CN" sz="1050" dirty="0" err="1" smtClean="0">
                <a:latin typeface="Ariel" charset="0"/>
                <a:ea typeface="+mn-ea"/>
              </a:rPr>
              <a:t>Lele</a:t>
            </a:r>
            <a:r>
              <a:rPr lang="en-US" altLang="zh-CN" sz="1050" dirty="0" smtClean="0">
                <a:latin typeface="Ariel" charset="0"/>
                <a:ea typeface="+mn-ea"/>
              </a:rPr>
              <a:t>, and S. </a:t>
            </a:r>
            <a:r>
              <a:rPr lang="en-US" altLang="zh-CN" sz="1050" dirty="0" err="1" smtClean="0">
                <a:latin typeface="Ariel" charset="0"/>
                <a:ea typeface="+mn-ea"/>
              </a:rPr>
              <a:t>Yalamanchili</a:t>
            </a:r>
            <a:r>
              <a:rPr lang="en-US" altLang="zh-CN" sz="1050" dirty="0" smtClean="0">
                <a:latin typeface="Ariel" charset="0"/>
                <a:ea typeface="+mn-ea"/>
              </a:rPr>
              <a:t>. </a:t>
            </a:r>
            <a:r>
              <a:rPr lang="en-US" altLang="zh-CN" sz="1050" dirty="0"/>
              <a:t>Relational Algorithms for </a:t>
            </a:r>
            <a:r>
              <a:rPr lang="en-US" altLang="zh-CN" sz="1050" dirty="0" smtClean="0"/>
              <a:t>Multi-Bulk-Synchronous Processors</a:t>
            </a:r>
            <a:r>
              <a:rPr lang="en-US" altLang="zh-CN" sz="1050" dirty="0" smtClean="0">
                <a:latin typeface="Ariel" charset="0"/>
                <a:ea typeface="+mn-ea"/>
              </a:rPr>
              <a:t>. In </a:t>
            </a:r>
            <a:r>
              <a:rPr lang="en-US" altLang="zh-CN" sz="1050" dirty="0" err="1" smtClean="0">
                <a:latin typeface="Ariel" charset="0"/>
                <a:ea typeface="+mn-ea"/>
              </a:rPr>
              <a:t>PPoPP</a:t>
            </a:r>
            <a:r>
              <a:rPr lang="en-US" altLang="zh-CN" sz="1050" dirty="0" smtClean="0">
                <a:latin typeface="Ariel" charset="0"/>
                <a:ea typeface="+mn-ea"/>
              </a:rPr>
              <a:t>, 2013.</a:t>
            </a:r>
            <a:endParaRPr lang="en-US" altLang="zh-CN" sz="1050" dirty="0">
              <a:latin typeface="Ariel" charset="0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932" y="478599"/>
            <a:ext cx="8845868" cy="517525"/>
          </a:xfrm>
        </p:spPr>
        <p:txBody>
          <a:bodyPr/>
          <a:lstStyle/>
          <a:p>
            <a:r>
              <a:rPr lang="en-US" altLang="zh-CN" sz="3200" dirty="0" smtClean="0"/>
              <a:t>RA Primitives Library: Raw Performance</a:t>
            </a:r>
            <a:endParaRPr lang="zh-CN" alt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0B6CFDB-0620-4C64-886D-19C912FAC2C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13" name="Picture 1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512" y="2827713"/>
            <a:ext cx="8566199" cy="288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1335633"/>
            <a:ext cx="1014870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b="1" dirty="0">
                <a:latin typeface="+mj-lt"/>
              </a:rPr>
              <a:t>Most complicated JOIN: 57%~72% peak performance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b="1" dirty="0">
                <a:latin typeface="+mj-lt"/>
              </a:rPr>
              <a:t>Most efficient PRODUCT, PROJECT and SELECT: 86%~92% peak performance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b="1" dirty="0">
                <a:latin typeface="+mj-lt"/>
              </a:rPr>
              <a:t>Best published results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11800" y="5710237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Measured on Tesla C2050</a:t>
            </a:r>
          </a:p>
          <a:p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Random Integers as inputs</a:t>
            </a:r>
          </a:p>
        </p:txBody>
      </p:sp>
    </p:spTree>
    <p:extLst>
      <p:ext uri="{BB962C8B-B14F-4D97-AF65-F5344CB8AC3E}">
        <p14:creationId xmlns:p14="http://schemas.microsoft.com/office/powerpoint/2010/main" val="105754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auto">
          <a:xfrm>
            <a:off x="329356" y="1615108"/>
            <a:ext cx="2930417" cy="62009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 smtClean="0"/>
              <a:t>RA-to-PTX Compiler</a:t>
            </a:r>
            <a:endParaRPr lang="zh-CN" alt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0B6CFDB-0620-4C64-886D-19C912FAC2C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9" name="TextBox 17"/>
          <p:cNvSpPr txBox="1">
            <a:spLocks noChangeArrowheads="1"/>
          </p:cNvSpPr>
          <p:nvPr/>
        </p:nvSpPr>
        <p:spPr bwMode="auto">
          <a:xfrm>
            <a:off x="228600" y="1179035"/>
            <a:ext cx="8915400" cy="959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7219" tIns="48610" rIns="97219" bIns="48610">
            <a:spAutoFit/>
          </a:bodyPr>
          <a:lstStyle>
            <a:lvl1pPr eaLnBrk="0" hangingPunct="0">
              <a:defRPr sz="7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6600" indent="6350" eaLnBrk="0" hangingPunct="0">
              <a:defRPr sz="7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7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7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7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760788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760788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760788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760788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171450" indent="-171450" algn="l">
              <a:buFont typeface="Wingdings" pitchFamily="2" charset="2"/>
              <a:buChar char="§"/>
            </a:pPr>
            <a:r>
              <a:rPr lang="en-US" altLang="zh-CN" sz="2800" dirty="0" smtClean="0">
                <a:latin typeface="Arial" pitchFamily="34" charset="0"/>
                <a:cs typeface="Arial" pitchFamily="34" charset="0"/>
              </a:rPr>
              <a:t>Map Operators to GPU implementations</a:t>
            </a:r>
          </a:p>
          <a:p>
            <a:pPr marL="171450" indent="-171450" algn="l">
              <a:buFont typeface="Wingdings" pitchFamily="2" charset="2"/>
              <a:buChar char="§"/>
            </a:pPr>
            <a:endParaRPr lang="en-US" altLang="zh-CN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7930" y="3815233"/>
            <a:ext cx="88884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itchFamily="2" charset="2"/>
              <a:buChar char="§"/>
            </a:pPr>
            <a:r>
              <a:rPr lang="en-US" altLang="zh-CN" sz="2800" dirty="0">
                <a:latin typeface="Arial" pitchFamily="34" charset="0"/>
                <a:cs typeface="Arial" pitchFamily="34" charset="0"/>
              </a:rPr>
              <a:t>Data Structure: weekly </a:t>
            </a:r>
            <a:r>
              <a:rPr lang="en-US" altLang="zh-CN" sz="2800" dirty="0" smtClean="0">
                <a:latin typeface="Arial" pitchFamily="34" charset="0"/>
                <a:cs typeface="Arial" pitchFamily="34" charset="0"/>
              </a:rPr>
              <a:t>sorted arrays of densely </a:t>
            </a:r>
            <a:r>
              <a:rPr lang="en-US" altLang="zh-CN" sz="2800" dirty="0">
                <a:latin typeface="Arial" pitchFamily="34" charset="0"/>
                <a:cs typeface="Arial" pitchFamily="34" charset="0"/>
              </a:rPr>
              <a:t>packed tuples</a:t>
            </a:r>
            <a:endParaRPr lang="en-US" altLang="zh-CN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7436" y="6029980"/>
            <a:ext cx="888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itchFamily="2" charset="2"/>
              <a:buChar char="§"/>
            </a:pPr>
            <a:r>
              <a:rPr lang="en-US" altLang="zh-CN" sz="2800" dirty="0" smtClean="0">
                <a:latin typeface="Arial" pitchFamily="34" charset="0"/>
                <a:cs typeface="Arial" pitchFamily="34" charset="0"/>
              </a:rPr>
              <a:t>Tuple fields can be integer, float, </a:t>
            </a:r>
            <a:r>
              <a:rPr lang="en-US" altLang="zh-CN" sz="2800" dirty="0" err="1" smtClean="0">
                <a:latin typeface="Arial" pitchFamily="34" charset="0"/>
                <a:cs typeface="Arial" pitchFamily="34" charset="0"/>
              </a:rPr>
              <a:t>datetime</a:t>
            </a:r>
            <a:r>
              <a:rPr lang="en-US" altLang="zh-CN" sz="2800" dirty="0" smtClean="0">
                <a:latin typeface="Arial" pitchFamily="34" charset="0"/>
                <a:cs typeface="Arial" pitchFamily="34" charset="0"/>
              </a:rPr>
              <a:t>, string, etc.</a:t>
            </a:r>
            <a:endParaRPr lang="en-US" altLang="zh-CN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762000" y="1664687"/>
            <a:ext cx="5842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 dirty="0" smtClean="0"/>
              <a:t>From RA Library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zh-CN" sz="2000" b="1" dirty="0" smtClean="0"/>
              <a:t>PROJECT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zh-CN" sz="2000" b="1" dirty="0" smtClean="0"/>
              <a:t>PRODUCT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zh-CN" sz="2000" b="1" dirty="0" smtClean="0"/>
              <a:t>SELECT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zh-CN" sz="2000" b="1" dirty="0" smtClean="0"/>
              <a:t>JOIN</a:t>
            </a:r>
            <a:endParaRPr lang="en-US" altLang="zh-CN" sz="2000" b="1" dirty="0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863843" y="1645915"/>
            <a:ext cx="48895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altLang="zh-CN" sz="2000" b="1" dirty="0" smtClean="0"/>
              <a:t>From Thrust Library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zh-CN" sz="2000" b="1" dirty="0" smtClean="0"/>
              <a:t>SORT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zh-CN" sz="2000" b="1" dirty="0" smtClean="0"/>
              <a:t>UNIQUE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zh-CN" sz="2000" b="1" dirty="0" smtClean="0"/>
              <a:t>AGGREGATION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zh-CN" sz="2000" b="1" dirty="0" smtClean="0"/>
              <a:t>SET Family</a:t>
            </a:r>
            <a:endParaRPr lang="en-US" altLang="zh-CN" sz="2000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2433427" y="4267200"/>
            <a:ext cx="3921230" cy="1932041"/>
            <a:chOff x="-253999" y="2209800"/>
            <a:chExt cx="5626650" cy="3134371"/>
          </a:xfrm>
        </p:grpSpPr>
        <p:sp>
          <p:nvSpPr>
            <p:cNvPr id="13" name="TextBox 12"/>
            <p:cNvSpPr txBox="1"/>
            <p:nvPr/>
          </p:nvSpPr>
          <p:spPr>
            <a:xfrm>
              <a:off x="349250" y="3948331"/>
              <a:ext cx="13652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 smtClean="0"/>
                <a:t>……</a:t>
              </a:r>
              <a:endParaRPr lang="zh-CN" altLang="en-US" sz="28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81000" y="225499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 smtClean="0"/>
                <a:t>id</a:t>
              </a:r>
              <a:endParaRPr lang="zh-CN" altLang="en-US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333500" y="2267962"/>
              <a:ext cx="1104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 smtClean="0"/>
                <a:t>price</a:t>
              </a:r>
              <a:endParaRPr lang="zh-CN" altLang="en-US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438399" y="2267961"/>
              <a:ext cx="736600" cy="4493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 smtClean="0"/>
                <a:t>tax</a:t>
              </a:r>
              <a:endParaRPr lang="zh-CN" altLang="en-US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746498" y="3048210"/>
              <a:ext cx="1423654" cy="5492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i="1" dirty="0"/>
                <a:t>4</a:t>
              </a:r>
              <a:r>
                <a:rPr lang="en-US" altLang="zh-CN" sz="1600" i="1" dirty="0" smtClean="0"/>
                <a:t> bytes</a:t>
              </a:r>
              <a:endParaRPr lang="zh-CN" altLang="en-US" sz="1600" i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46498" y="3434856"/>
              <a:ext cx="1626153" cy="5492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i="1" dirty="0" smtClean="0"/>
                <a:t>8 bytes</a:t>
              </a:r>
              <a:endParaRPr lang="zh-CN" altLang="en-US" sz="1600" i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746499" y="3789530"/>
              <a:ext cx="1626152" cy="5492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i="1" dirty="0" smtClean="0"/>
                <a:t>16 bytes</a:t>
              </a:r>
              <a:endParaRPr lang="zh-CN" altLang="en-US" sz="1600" i="1" dirty="0"/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381000" y="2847665"/>
              <a:ext cx="3429000" cy="1185333"/>
              <a:chOff x="2209800" y="2247900"/>
              <a:chExt cx="1752600" cy="914400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2209800" y="2247900"/>
                <a:ext cx="1447800" cy="304800"/>
                <a:chOff x="6553200" y="1790700"/>
                <a:chExt cx="1447800" cy="304800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6781800" y="1790700"/>
                  <a:ext cx="838200" cy="304800"/>
                </a:xfrm>
                <a:prstGeom prst="rect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7620000" y="1790700"/>
                  <a:ext cx="381000" cy="3048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6553200" y="1790700"/>
                  <a:ext cx="228600" cy="304800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2209800" y="2552700"/>
                <a:ext cx="1447800" cy="304800"/>
                <a:chOff x="6553200" y="1790700"/>
                <a:chExt cx="1447800" cy="304800"/>
              </a:xfrm>
            </p:grpSpPr>
            <p:sp>
              <p:nvSpPr>
                <p:cNvPr id="32" name="Rectangle 31"/>
                <p:cNvSpPr/>
                <p:nvPr/>
              </p:nvSpPr>
              <p:spPr>
                <a:xfrm>
                  <a:off x="6781800" y="1790700"/>
                  <a:ext cx="838200" cy="304800"/>
                </a:xfrm>
                <a:prstGeom prst="rect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7620000" y="1790700"/>
                  <a:ext cx="381000" cy="3048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6553200" y="1790700"/>
                  <a:ext cx="228600" cy="304800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2209800" y="2857500"/>
                <a:ext cx="1447800" cy="304800"/>
                <a:chOff x="6553200" y="1790700"/>
                <a:chExt cx="1447800" cy="304800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6781800" y="1790700"/>
                  <a:ext cx="838200" cy="304800"/>
                </a:xfrm>
                <a:prstGeom prst="rect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7620000" y="1790700"/>
                  <a:ext cx="381000" cy="3048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6553200" y="1790700"/>
                  <a:ext cx="228600" cy="304800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26" name="Rectangle 25"/>
              <p:cNvSpPr/>
              <p:nvPr/>
            </p:nvSpPr>
            <p:spPr>
              <a:xfrm>
                <a:off x="3657600" y="22479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3657600" y="25527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3657600" y="28575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2895600" y="2209800"/>
              <a:ext cx="1447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 smtClean="0"/>
                <a:t>padding zeros</a:t>
              </a:r>
              <a:endParaRPr lang="zh-CN" altLang="en-US" b="1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254000" y="2762998"/>
              <a:ext cx="635000" cy="1439333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-253999" y="4595207"/>
              <a:ext cx="1524000" cy="7489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i="1" dirty="0" smtClean="0">
                  <a:solidFill>
                    <a:srgbClr val="FF0000"/>
                  </a:solidFill>
                </a:rPr>
                <a:t>Key</a:t>
              </a:r>
              <a:endParaRPr lang="zh-CN" altLang="en-US" sz="2400" b="1" i="1" dirty="0">
                <a:solidFill>
                  <a:srgbClr val="FF0000"/>
                </a:solidFill>
              </a:endParaRPr>
            </a:p>
          </p:txBody>
        </p:sp>
        <p:cxnSp>
          <p:nvCxnSpPr>
            <p:cNvPr id="41" name="Straight Arrow Connector 40"/>
            <p:cNvCxnSpPr>
              <a:endCxn id="39" idx="4"/>
            </p:cNvCxnSpPr>
            <p:nvPr/>
          </p:nvCxnSpPr>
          <p:spPr>
            <a:xfrm flipV="1">
              <a:off x="317499" y="4202332"/>
              <a:ext cx="254001" cy="551417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2806699" y="4407610"/>
              <a:ext cx="2036768" cy="7489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i="1" dirty="0" smtClean="0">
                  <a:solidFill>
                    <a:srgbClr val="FF0000"/>
                  </a:solidFill>
                </a:rPr>
                <a:t>Value</a:t>
              </a:r>
              <a:endParaRPr lang="zh-CN" altLang="en-US" sz="2400" b="1" i="1" dirty="0">
                <a:solidFill>
                  <a:srgbClr val="FF0000"/>
                </a:solidFill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H="1" flipV="1">
              <a:off x="2730500" y="4286998"/>
              <a:ext cx="190500" cy="5080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>
            <a:xfrm>
              <a:off x="762000" y="2593664"/>
              <a:ext cx="2603500" cy="1778000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77402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RA-to-PTX Compiler: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A1A8065-AA14-4691-BF68-A6A7F1AAA3E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0" name="Title 1"/>
          <p:cNvSpPr txBox="1">
            <a:spLocks/>
          </p:cNvSpPr>
          <p:nvPr/>
        </p:nvSpPr>
        <p:spPr bwMode="auto">
          <a:xfrm>
            <a:off x="-265471" y="923574"/>
            <a:ext cx="4761271" cy="52422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438839" tIns="219419" rIns="438839" bIns="219419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388706">
              <a:defRPr sz="4000" b="1" u="sng" kern="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2400" dirty="0" smtClean="0"/>
              <a:t>Example Query Plan (CFG)</a:t>
            </a:r>
            <a:endParaRPr lang="en-US" sz="2400" dirty="0"/>
          </a:p>
        </p:txBody>
      </p:sp>
      <p:sp>
        <p:nvSpPr>
          <p:cNvPr id="33" name="Right Arrow 32"/>
          <p:cNvSpPr/>
          <p:nvPr/>
        </p:nvSpPr>
        <p:spPr bwMode="auto">
          <a:xfrm>
            <a:off x="4038600" y="4119064"/>
            <a:ext cx="1308112" cy="495229"/>
          </a:xfrm>
          <a:prstGeom prst="rightArrow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86200" y="465616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RA-to-PTX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179" y="1689812"/>
            <a:ext cx="3451120" cy="44523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1651712"/>
            <a:ext cx="3264762" cy="4480940"/>
          </a:xfrm>
          <a:prstGeom prst="rect">
            <a:avLst/>
          </a:prstGeom>
        </p:spPr>
      </p:pic>
      <p:sp>
        <p:nvSpPr>
          <p:cNvPr id="23" name="Title 1"/>
          <p:cNvSpPr txBox="1">
            <a:spLocks/>
          </p:cNvSpPr>
          <p:nvPr/>
        </p:nvSpPr>
        <p:spPr bwMode="auto">
          <a:xfrm>
            <a:off x="4343400" y="923574"/>
            <a:ext cx="5062260" cy="52422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438839" tIns="219419" rIns="438839" bIns="219419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388706">
              <a:defRPr sz="4000" b="1" u="sng" kern="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2400" dirty="0" smtClean="0"/>
              <a:t>Example Harmony IR (CFG)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674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solidFill>
          <a:schemeClr val="bg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  <a:txDef>
      <a:spPr>
        <a:noFill/>
      </a:spPr>
      <a:bodyPr wrap="square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19878</TotalTime>
  <Words>1293</Words>
  <Application>Microsoft Office PowerPoint</Application>
  <PresentationFormat>On-screen Show (4:3)</PresentationFormat>
  <Paragraphs>365</Paragraphs>
  <Slides>24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Default Design</vt:lpstr>
      <vt:lpstr>Red Fox: An Execution Environment for Data Warehousing Applications on GPUs </vt:lpstr>
      <vt:lpstr>Data Warehousing Applications on GPUs</vt:lpstr>
      <vt:lpstr>Red Fox: Goal and Status</vt:lpstr>
      <vt:lpstr>Red Fox Compilation Flow  (submission PACT 2013) </vt:lpstr>
      <vt:lpstr>DatalogLB Query and Front-end</vt:lpstr>
      <vt:lpstr>RA Primitives Library: In-Core Algorithm Design </vt:lpstr>
      <vt:lpstr>RA Primitives Library: Raw Performance</vt:lpstr>
      <vt:lpstr>RA-to-PTX Compiler</vt:lpstr>
      <vt:lpstr>RA-to-PTX Compiler: Example</vt:lpstr>
      <vt:lpstr>Kernel Weaver: Automatically Applying Kernel Fusion</vt:lpstr>
      <vt:lpstr>Kernel Weaver: Major Benefits</vt:lpstr>
      <vt:lpstr>Kernel Weaver: Micro-benchmarks </vt:lpstr>
      <vt:lpstr>Runtime</vt:lpstr>
      <vt:lpstr>Experimental Environment</vt:lpstr>
      <vt:lpstr>TPC-H Queries</vt:lpstr>
      <vt:lpstr>TPC-H Performance (SF = 1)</vt:lpstr>
      <vt:lpstr>Where is the time spent?</vt:lpstr>
      <vt:lpstr>The impact of tuple size</vt:lpstr>
      <vt:lpstr>Future Improvements</vt:lpstr>
      <vt:lpstr>Conclusions</vt:lpstr>
      <vt:lpstr>PowerPoint Presentation</vt:lpstr>
      <vt:lpstr>PowerPoint Presentation</vt:lpstr>
      <vt:lpstr>Relational Algebra (RA) Operators</vt:lpstr>
      <vt:lpstr>Relational Algebra (RA) Operators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School of ECE</dc:creator>
  <cp:lastModifiedBy>Haicheng</cp:lastModifiedBy>
  <cp:revision>760</cp:revision>
  <cp:lastPrinted>2011-10-13T01:45:07Z</cp:lastPrinted>
  <dcterms:modified xsi:type="dcterms:W3CDTF">2013-04-19T04:17:52Z</dcterms:modified>
</cp:coreProperties>
</file>