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5" r:id="rId1"/>
  </p:sldMasterIdLst>
  <p:notesMasterIdLst>
    <p:notesMasterId r:id="rId28"/>
  </p:notesMasterIdLst>
  <p:handoutMasterIdLst>
    <p:handoutMasterId r:id="rId29"/>
  </p:handoutMasterIdLst>
  <p:sldIdLst>
    <p:sldId id="875" r:id="rId2"/>
    <p:sldId id="963" r:id="rId3"/>
    <p:sldId id="964" r:id="rId4"/>
    <p:sldId id="959" r:id="rId5"/>
    <p:sldId id="926" r:id="rId6"/>
    <p:sldId id="937" r:id="rId7"/>
    <p:sldId id="936" r:id="rId8"/>
    <p:sldId id="938" r:id="rId9"/>
    <p:sldId id="918" r:id="rId10"/>
    <p:sldId id="912" r:id="rId11"/>
    <p:sldId id="921" r:id="rId12"/>
    <p:sldId id="913" r:id="rId13"/>
    <p:sldId id="914" r:id="rId14"/>
    <p:sldId id="960" r:id="rId15"/>
    <p:sldId id="951" r:id="rId16"/>
    <p:sldId id="946" r:id="rId17"/>
    <p:sldId id="950" r:id="rId18"/>
    <p:sldId id="956" r:id="rId19"/>
    <p:sldId id="947" r:id="rId20"/>
    <p:sldId id="961" r:id="rId21"/>
    <p:sldId id="953" r:id="rId22"/>
    <p:sldId id="958" r:id="rId23"/>
    <p:sldId id="957" r:id="rId24"/>
    <p:sldId id="962" r:id="rId25"/>
    <p:sldId id="879" r:id="rId26"/>
    <p:sldId id="874" r:id="rId2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E1FF"/>
    <a:srgbClr val="FFCCFF"/>
    <a:srgbClr val="FFCFCD"/>
    <a:srgbClr val="DC24DC"/>
    <a:srgbClr val="FF0000"/>
    <a:srgbClr val="006666"/>
    <a:srgbClr val="F26D44"/>
    <a:srgbClr val="070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79173" autoAdjust="0"/>
  </p:normalViewPr>
  <p:slideViewPr>
    <p:cSldViewPr snapToGrid="0" snapToObjects="1" showGuides="1">
      <p:cViewPr>
        <p:scale>
          <a:sx n="90" d="100"/>
          <a:sy n="90" d="100"/>
        </p:scale>
        <p:origin x="-1728" y="-72"/>
      </p:cViewPr>
      <p:guideLst>
        <p:guide orient="horz" pos="2162"/>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3294"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F92CA64-0CB2-7240-9517-28156EC74BC7}" type="datetimeFigureOut">
              <a:rPr lang="en-US" smtClean="0"/>
              <a:pPr/>
              <a:t>4/17/2013</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439B1AC-5B32-A945-AFA8-8318001A23AE}" type="slidenum">
              <a:rPr lang="en-US" smtClean="0"/>
              <a:pPr/>
              <a:t>‹#›</a:t>
            </a:fld>
            <a:endParaRPr lang="en-US"/>
          </a:p>
        </p:txBody>
      </p:sp>
    </p:spTree>
    <p:extLst>
      <p:ext uri="{BB962C8B-B14F-4D97-AF65-F5344CB8AC3E}">
        <p14:creationId xmlns:p14="http://schemas.microsoft.com/office/powerpoint/2010/main" val="2415110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4B2D6A4-2BB3-DE45-AEA1-29AAD9A51735}" type="datetimeFigureOut">
              <a:rPr lang="en-US" smtClean="0"/>
              <a:pPr/>
              <a:t>4/17/2013</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C3C4E0D-402F-FB40-A555-AE73116050B2}" type="slidenum">
              <a:rPr lang="en-US" smtClean="0"/>
              <a:pPr/>
              <a:t>‹#›</a:t>
            </a:fld>
            <a:endParaRPr lang="en-US"/>
          </a:p>
        </p:txBody>
      </p:sp>
    </p:spTree>
    <p:extLst>
      <p:ext uri="{BB962C8B-B14F-4D97-AF65-F5344CB8AC3E}">
        <p14:creationId xmlns:p14="http://schemas.microsoft.com/office/powerpoint/2010/main" val="9713381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everyone, I’m </a:t>
            </a:r>
            <a:r>
              <a:rPr lang="en-US" dirty="0" err="1" smtClean="0"/>
              <a:t>Qingyang</a:t>
            </a:r>
            <a:r>
              <a:rPr lang="en-US" dirty="0" smtClean="0"/>
              <a:t> Wang</a:t>
            </a:r>
            <a:r>
              <a:rPr lang="en-US" baseline="0" dirty="0" smtClean="0"/>
              <a:t> from Dr. </a:t>
            </a:r>
            <a:r>
              <a:rPr lang="en-US" baseline="0" dirty="0" err="1" smtClean="0"/>
              <a:t>Calton</a:t>
            </a:r>
            <a:r>
              <a:rPr lang="en-US" baseline="0" dirty="0" smtClean="0"/>
              <a:t> </a:t>
            </a:r>
            <a:r>
              <a:rPr lang="en-US" baseline="0" dirty="0" err="1" smtClean="0"/>
              <a:t>Pu’s</a:t>
            </a:r>
            <a:r>
              <a:rPr lang="en-US" baseline="0" dirty="0" smtClean="0"/>
              <a:t> research group.  The topic of my today’s presentation is Detecting Transient….</a:t>
            </a:r>
            <a:endParaRPr lang="en-US" dirty="0"/>
          </a:p>
        </p:txBody>
      </p:sp>
      <p:sp>
        <p:nvSpPr>
          <p:cNvPr id="4" name="Slide Number Placeholder 3"/>
          <p:cNvSpPr>
            <a:spLocks noGrp="1"/>
          </p:cNvSpPr>
          <p:nvPr>
            <p:ph type="sldNum" sz="quarter" idx="10"/>
          </p:nvPr>
        </p:nvSpPr>
        <p:spPr/>
        <p:txBody>
          <a:bodyPr/>
          <a:lstStyle/>
          <a:p>
            <a:fld id="{4371E44E-13E0-4999-947C-FA86B6E73FE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graph show the percentage of requests over two seconds,</a:t>
            </a:r>
            <a:r>
              <a:rPr lang="en-US" baseline="0" dirty="0" smtClean="0"/>
              <a:t> we can see that when the system is at workload 8,000, the number of request over two seconds is about 5%, such high percentage of long requests is considered to severely violate the SLA by most web applications.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C3C4E0D-402F-FB40-A555-AE73116050B2}" type="slidenum">
              <a:rPr lang="en-US" smtClean="0"/>
              <a:pPr/>
              <a:t>10</a:t>
            </a:fld>
            <a:endParaRPr lang="en-US"/>
          </a:p>
        </p:txBody>
      </p:sp>
    </p:spTree>
    <p:extLst>
      <p:ext uri="{BB962C8B-B14F-4D97-AF65-F5344CB8AC3E}">
        <p14:creationId xmlns:p14="http://schemas.microsoft.com/office/powerpoint/2010/main" val="17335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analysis of response time distribution.</a:t>
            </a:r>
            <a:r>
              <a:rPr lang="en-US" baseline="0" dirty="0" smtClean="0"/>
              <a:t> </a:t>
            </a:r>
          </a:p>
          <a:p>
            <a:r>
              <a:rPr lang="en-US" baseline="0" dirty="0" smtClean="0"/>
              <a:t>For normal distribution, using average to represent system performance make sense, but for bi-model distribution, average doesn’t make sense. </a:t>
            </a:r>
            <a:endParaRPr lang="en-US" dirty="0"/>
          </a:p>
        </p:txBody>
      </p:sp>
      <p:sp>
        <p:nvSpPr>
          <p:cNvPr id="4" name="Slide Number Placeholder 3"/>
          <p:cNvSpPr>
            <a:spLocks noGrp="1"/>
          </p:cNvSpPr>
          <p:nvPr>
            <p:ph type="sldNum" sz="quarter" idx="10"/>
          </p:nvPr>
        </p:nvSpPr>
        <p:spPr/>
        <p:txBody>
          <a:bodyPr/>
          <a:lstStyle/>
          <a:p>
            <a:fld id="{FC3C4E0D-402F-FB40-A555-AE73116050B2}" type="slidenum">
              <a:rPr lang="en-US" smtClean="0"/>
              <a:pPr/>
              <a:t>11</a:t>
            </a:fld>
            <a:endParaRPr lang="en-US"/>
          </a:p>
        </p:txBody>
      </p:sp>
    </p:spTree>
    <p:extLst>
      <p:ext uri="{BB962C8B-B14F-4D97-AF65-F5344CB8AC3E}">
        <p14:creationId xmlns:p14="http://schemas.microsoft.com/office/powerpoint/2010/main" val="17335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analysis of response time distribution.</a:t>
            </a:r>
            <a:r>
              <a:rPr lang="en-US" baseline="0" dirty="0" smtClean="0"/>
              <a:t> </a:t>
            </a:r>
          </a:p>
          <a:p>
            <a:r>
              <a:rPr lang="en-US" baseline="0" dirty="0" smtClean="0"/>
              <a:t>For normal distribution, using average to represent system performance make sense, but for bi-model distribution, average doesn’t make sense. </a:t>
            </a:r>
            <a:endParaRPr lang="en-US" dirty="0"/>
          </a:p>
        </p:txBody>
      </p:sp>
      <p:sp>
        <p:nvSpPr>
          <p:cNvPr id="4" name="Slide Number Placeholder 3"/>
          <p:cNvSpPr>
            <a:spLocks noGrp="1"/>
          </p:cNvSpPr>
          <p:nvPr>
            <p:ph type="sldNum" sz="quarter" idx="10"/>
          </p:nvPr>
        </p:nvSpPr>
        <p:spPr/>
        <p:txBody>
          <a:bodyPr/>
          <a:lstStyle/>
          <a:p>
            <a:fld id="{FC3C4E0D-402F-FB40-A555-AE73116050B2}" type="slidenum">
              <a:rPr lang="en-US" smtClean="0"/>
              <a:pPr/>
              <a:t>12</a:t>
            </a:fld>
            <a:endParaRPr lang="en-US"/>
          </a:p>
        </p:txBody>
      </p:sp>
    </p:spTree>
    <p:extLst>
      <p:ext uri="{BB962C8B-B14F-4D97-AF65-F5344CB8AC3E}">
        <p14:creationId xmlns:p14="http://schemas.microsoft.com/office/powerpoint/2010/main" val="17335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start the details of the</a:t>
            </a:r>
            <a:r>
              <a:rPr lang="en-US" baseline="0" dirty="0" smtClean="0"/>
              <a:t> bottleneck detection method, I first introduce the monitoring tool we use. </a:t>
            </a:r>
          </a:p>
          <a:p>
            <a:r>
              <a:rPr lang="en-US" dirty="0" smtClean="0"/>
              <a:t>We use</a:t>
            </a:r>
            <a:r>
              <a:rPr lang="en-US" baseline="0" dirty="0" smtClean="0"/>
              <a:t> a passive network tracing tool Fujitsu </a:t>
            </a:r>
            <a:r>
              <a:rPr lang="en-US" baseline="0" dirty="0" err="1" smtClean="0"/>
              <a:t>SysViz</a:t>
            </a:r>
            <a:r>
              <a:rPr lang="en-US" baseline="0" dirty="0" smtClean="0"/>
              <a:t> to trace the transaction execution in an n-tier system.</a:t>
            </a:r>
          </a:p>
          <a:p>
            <a:r>
              <a:rPr lang="en-US" baseline="0" dirty="0" smtClean="0"/>
              <a:t>This figure shows an example of a trace of a client transaction execution in a three-tier system.</a:t>
            </a:r>
          </a:p>
          <a:p>
            <a:r>
              <a:rPr lang="en-US" baseline="0" dirty="0" smtClean="0"/>
              <a:t>The numbered arrows show the flow of the transaction execution in the system. </a:t>
            </a:r>
          </a:p>
          <a:p>
            <a:r>
              <a:rPr lang="en-US" baseline="0" dirty="0" smtClean="0"/>
              <a:t>Each horizontal arrow means the interaction messages between every two consecutive tier. </a:t>
            </a:r>
          </a:p>
          <a:p>
            <a:r>
              <a:rPr lang="en-US" baseline="0" dirty="0" smtClean="0"/>
              <a:t>Each small red box means the processing of the interaction message received by a server. </a:t>
            </a:r>
          </a:p>
          <a:p>
            <a:r>
              <a:rPr lang="en-US" baseline="0" dirty="0" err="1" smtClean="0"/>
              <a:t>SysViz</a:t>
            </a:r>
            <a:r>
              <a:rPr lang="en-US" baseline="0" dirty="0" smtClean="0"/>
              <a:t> is able to record the precise timestamps of the arrival and departure timestamps of each interaction message for each component server in the system.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a:t>
            </a:r>
            <a:r>
              <a:rPr lang="en-US" baseline="0" dirty="0" err="1" smtClean="0"/>
              <a:t>SysViz</a:t>
            </a:r>
            <a:r>
              <a:rPr lang="en-US" baseline="0" dirty="0" smtClean="0"/>
              <a:t> is able to reconstruct the entire trace of each transaction executed in the system based on the interaction messages collected through network switch. </a:t>
            </a:r>
          </a:p>
          <a:p>
            <a:r>
              <a:rPr lang="en-US" baseline="0" dirty="0" err="1" smtClean="0"/>
              <a:t>Ths</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FC3C4E0D-402F-FB40-A555-AE73116050B2}" type="slidenum">
              <a:rPr lang="en-US" smtClean="0"/>
              <a:pPr/>
              <a:t>16</a:t>
            </a:fld>
            <a:endParaRPr lang="en-US"/>
          </a:p>
        </p:txBody>
      </p:sp>
    </p:spTree>
    <p:extLst>
      <p:ext uri="{BB962C8B-B14F-4D97-AF65-F5344CB8AC3E}">
        <p14:creationId xmlns:p14="http://schemas.microsoft.com/office/powerpoint/2010/main" val="3848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This figure</a:t>
            </a:r>
            <a:r>
              <a:rPr lang="en-US" baseline="0" dirty="0" smtClean="0"/>
              <a:t> shows the fine-grained load/throughput analysis of MySQL at workload 8,000 when </a:t>
            </a:r>
            <a:r>
              <a:rPr lang="en-US" baseline="0" dirty="0" err="1" smtClean="0"/>
              <a:t>SpeedStep</a:t>
            </a:r>
            <a:r>
              <a:rPr lang="en-US" baseline="0" dirty="0" smtClean="0"/>
              <a:t> is turned on in MySQL. </a:t>
            </a:r>
          </a:p>
          <a:p>
            <a:r>
              <a:rPr lang="en-US" dirty="0" smtClean="0"/>
              <a:t>2. Many points are right side of N*, which means</a:t>
            </a:r>
            <a:r>
              <a:rPr lang="en-US" baseline="0" dirty="0" smtClean="0"/>
              <a:t> that MySQL is transiently saturated in many time intervals. </a:t>
            </a:r>
          </a:p>
          <a:p>
            <a:r>
              <a:rPr lang="en-US" baseline="0" dirty="0" smtClean="0"/>
              <a:t>3. The figure on the right show the fine-grained load/throughput analysis for MySQL at the same workload but the </a:t>
            </a:r>
            <a:r>
              <a:rPr lang="en-US" baseline="0" dirty="0" err="1" smtClean="0"/>
              <a:t>SpeedStep</a:t>
            </a:r>
            <a:r>
              <a:rPr lang="en-US" baseline="0" dirty="0" smtClean="0"/>
              <a:t> is turned off.</a:t>
            </a:r>
          </a:p>
          <a:p>
            <a:r>
              <a:rPr lang="en-US" baseline="0" dirty="0" smtClean="0"/>
              <a:t>4. We can see that much less number of points are right side of N*, which means MySQL has much less short-term saturation compare to the </a:t>
            </a:r>
            <a:r>
              <a:rPr lang="en-US" baseline="0" dirty="0" err="1" smtClean="0"/>
              <a:t>SpeedStep</a:t>
            </a:r>
            <a:r>
              <a:rPr lang="en-US" baseline="0" dirty="0" smtClean="0"/>
              <a:t> On case. </a:t>
            </a:r>
          </a:p>
          <a:p>
            <a:r>
              <a:rPr lang="en-US" baseline="0" dirty="0" smtClean="0"/>
              <a:t>5. One interesting observation is that when MySQL is transiently saturated, the throughput generated in the </a:t>
            </a:r>
            <a:r>
              <a:rPr lang="en-US" baseline="0" dirty="0" err="1" smtClean="0"/>
              <a:t>SpeedStep</a:t>
            </a:r>
            <a:r>
              <a:rPr lang="en-US" baseline="0" dirty="0" smtClean="0"/>
              <a:t> On case is around 4,000, which is roughly half of the </a:t>
            </a:r>
            <a:r>
              <a:rPr lang="en-US" baseline="0" dirty="0" err="1" smtClean="0"/>
              <a:t>SpeedStep</a:t>
            </a:r>
            <a:r>
              <a:rPr lang="en-US" baseline="0" dirty="0" smtClean="0"/>
              <a:t> Off case. </a:t>
            </a:r>
          </a:p>
          <a:p>
            <a:r>
              <a:rPr lang="en-US" baseline="0" dirty="0" smtClean="0"/>
              <a:t>6. This is because workload 8,000 is relative low workload for MySQL, MySQL CPU prefers to stay in low frequency. Though the workload is 8,000, the fine-grained load in MySQL still naturally fluctuates. When the load in MySQL suddenly becomes high, the </a:t>
            </a:r>
            <a:r>
              <a:rPr lang="en-US" baseline="0" dirty="0" err="1" smtClean="0"/>
              <a:t>SpeedStep</a:t>
            </a:r>
            <a:r>
              <a:rPr lang="en-US" baseline="0" dirty="0" smtClean="0"/>
              <a:t> controller cannot adjust the CPU frequency to higher P-state to handle peak load, which creates transient bottlenecks.</a:t>
            </a:r>
          </a:p>
          <a:p>
            <a:r>
              <a:rPr lang="en-US" baseline="0" dirty="0" smtClean="0"/>
              <a:t>7, In the </a:t>
            </a:r>
            <a:r>
              <a:rPr lang="en-US" baseline="0" dirty="0" err="1" smtClean="0"/>
              <a:t>SpeedStep</a:t>
            </a:r>
            <a:r>
              <a:rPr lang="en-US" baseline="0" dirty="0" smtClean="0"/>
              <a:t> Of case, since the CPU always stays in maximum frequency, the MySQL CPU is able to handle most of the peak requests, thus has much less number of transient bottlenecks compared to the </a:t>
            </a:r>
            <a:r>
              <a:rPr lang="en-US" baseline="0" dirty="0" err="1" smtClean="0"/>
              <a:t>SpeedStep</a:t>
            </a:r>
            <a:r>
              <a:rPr lang="en-US" baseline="0" dirty="0" smtClean="0"/>
              <a:t> On case. </a:t>
            </a:r>
          </a:p>
          <a:p>
            <a:endParaRPr lang="en-US" dirty="0"/>
          </a:p>
        </p:txBody>
      </p:sp>
      <p:sp>
        <p:nvSpPr>
          <p:cNvPr id="4" name="Slide Number Placeholder 3"/>
          <p:cNvSpPr>
            <a:spLocks noGrp="1"/>
          </p:cNvSpPr>
          <p:nvPr>
            <p:ph type="sldNum" sz="quarter" idx="10"/>
          </p:nvPr>
        </p:nvSpPr>
        <p:spPr/>
        <p:txBody>
          <a:bodyPr/>
          <a:lstStyle/>
          <a:p>
            <a:fld id="{FC3C4E0D-402F-FB40-A555-AE73116050B2}" type="slidenum">
              <a:rPr lang="en-US" smtClean="0"/>
              <a:pPr/>
              <a:t>22</a:t>
            </a:fld>
            <a:endParaRPr lang="en-US"/>
          </a:p>
        </p:txBody>
      </p:sp>
    </p:spTree>
    <p:extLst>
      <p:ext uri="{BB962C8B-B14F-4D97-AF65-F5344CB8AC3E}">
        <p14:creationId xmlns:p14="http://schemas.microsoft.com/office/powerpoint/2010/main" val="78190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Shows the transient bottlenecks of</a:t>
            </a:r>
            <a:r>
              <a:rPr lang="en-US" baseline="0" dirty="0" smtClean="0"/>
              <a:t> MySQL at workload 10,000</a:t>
            </a:r>
          </a:p>
          <a:p>
            <a:pPr marL="0" indent="0">
              <a:buNone/>
            </a:pPr>
            <a:r>
              <a:rPr lang="en-US" baseline="0" dirty="0" smtClean="0"/>
              <a:t>2. In the </a:t>
            </a:r>
            <a:r>
              <a:rPr lang="en-US" baseline="0" dirty="0" err="1" smtClean="0"/>
              <a:t>SpeedStep</a:t>
            </a:r>
            <a:r>
              <a:rPr lang="en-US" baseline="0" dirty="0" smtClean="0"/>
              <a:t> On case, when MySQL is transiently saturated, the throughput has clear three trends, which are represented by the highlighted points 5, 6, 7. This figure shows that MySQL CPU frequency switches among three P-states. </a:t>
            </a:r>
          </a:p>
          <a:p>
            <a:pPr marL="0" indent="0">
              <a:buNone/>
            </a:pPr>
            <a:r>
              <a:rPr lang="en-US" baseline="0" dirty="0" smtClean="0"/>
              <a:t>3. The bottom figure shows the timeline graph, the points 5, 6, 7 match back the points 5, 6, 7 in the upper figure. The grey line shows the MySQL load and the black line shows the MySQL throughput, This figure clearly shows that when MySQL is under high load. Point 5 shows when the load in MySQL is high, the generated throughput is still very low, which indicate </a:t>
            </a:r>
            <a:r>
              <a:rPr lang="en-US" baseline="0" dirty="0" err="1" smtClean="0"/>
              <a:t>thtat</a:t>
            </a:r>
            <a:r>
              <a:rPr lang="en-US" baseline="0" dirty="0" smtClean="0"/>
              <a:t> MySQL CPU frequency still stays in low frequency. This is because the CPU frequency controller doesn’t adjust CPU frequency fast enough. </a:t>
            </a:r>
            <a:endParaRPr lang="en-US" dirty="0"/>
          </a:p>
        </p:txBody>
      </p:sp>
      <p:sp>
        <p:nvSpPr>
          <p:cNvPr id="4" name="Slide Number Placeholder 3"/>
          <p:cNvSpPr>
            <a:spLocks noGrp="1"/>
          </p:cNvSpPr>
          <p:nvPr>
            <p:ph type="sldNum" sz="quarter" idx="10"/>
          </p:nvPr>
        </p:nvSpPr>
        <p:spPr/>
        <p:txBody>
          <a:bodyPr/>
          <a:lstStyle/>
          <a:p>
            <a:fld id="{FC3C4E0D-402F-FB40-A555-AE73116050B2}" type="slidenum">
              <a:rPr lang="en-US" smtClean="0"/>
              <a:pPr/>
              <a:t>23</a:t>
            </a:fld>
            <a:endParaRPr lang="en-US"/>
          </a:p>
        </p:txBody>
      </p:sp>
    </p:spTree>
    <p:extLst>
      <p:ext uri="{BB962C8B-B14F-4D97-AF65-F5344CB8AC3E}">
        <p14:creationId xmlns:p14="http://schemas.microsoft.com/office/powerpoint/2010/main" val="34144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 time is</a:t>
            </a:r>
            <a:r>
              <a:rPr lang="en-US" baseline="0" dirty="0" smtClean="0"/>
              <a:t> an important performance factor for Quality of Service of web-facing e-commerce applications. </a:t>
            </a:r>
          </a:p>
          <a:p>
            <a:r>
              <a:rPr lang="en-US" dirty="0" smtClean="0"/>
              <a:t>Experiments at Amazon show that every 100ms increase of</a:t>
            </a:r>
            <a:r>
              <a:rPr lang="en-US" baseline="0" dirty="0" smtClean="0"/>
              <a:t> response time decreases sales by 1%</a:t>
            </a:r>
          </a:p>
          <a:p>
            <a:r>
              <a:rPr lang="en-US" dirty="0" smtClean="0"/>
              <a:t>Akamai also reported that 40% of users expect a website to load</a:t>
            </a:r>
            <a:r>
              <a:rPr lang="en-US" baseline="0" dirty="0" smtClean="0"/>
              <a:t> in 2 seconds or less. </a:t>
            </a:r>
            <a:endParaRPr lang="en-US" dirty="0"/>
          </a:p>
        </p:txBody>
      </p:sp>
      <p:sp>
        <p:nvSpPr>
          <p:cNvPr id="4" name="Slide Number Placeholder 3"/>
          <p:cNvSpPr>
            <a:spLocks noGrp="1"/>
          </p:cNvSpPr>
          <p:nvPr>
            <p:ph type="sldNum" sz="quarter" idx="10"/>
          </p:nvPr>
        </p:nvSpPr>
        <p:spPr/>
        <p:txBody>
          <a:bodyPr/>
          <a:lstStyle/>
          <a:p>
            <a:fld id="{FC3C4E0D-402F-FB40-A555-AE73116050B2}" type="slidenum">
              <a:rPr lang="en-US" smtClean="0"/>
              <a:pPr/>
              <a:t>2</a:t>
            </a:fld>
            <a:endParaRPr lang="en-US"/>
          </a:p>
        </p:txBody>
      </p:sp>
    </p:spTree>
    <p:extLst>
      <p:ext uri="{BB962C8B-B14F-4D97-AF65-F5344CB8AC3E}">
        <p14:creationId xmlns:p14="http://schemas.microsoft.com/office/powerpoint/2010/main" val="398993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C4E0D-402F-FB40-A555-AE73116050B2}" type="slidenum">
              <a:rPr lang="en-US" smtClean="0"/>
              <a:pPr/>
              <a:t>3</a:t>
            </a:fld>
            <a:endParaRPr lang="en-US"/>
          </a:p>
        </p:txBody>
      </p:sp>
    </p:spTree>
    <p:extLst>
      <p:ext uri="{BB962C8B-B14F-4D97-AF65-F5344CB8AC3E}">
        <p14:creationId xmlns:p14="http://schemas.microsoft.com/office/powerpoint/2010/main" val="57646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3C4E0D-402F-FB40-A555-AE73116050B2}" type="slidenum">
              <a:rPr lang="en-US" smtClean="0"/>
              <a:pPr/>
              <a:t>4</a:t>
            </a:fld>
            <a:endParaRPr lang="en-US"/>
          </a:p>
        </p:txBody>
      </p:sp>
    </p:spTree>
    <p:extLst>
      <p:ext uri="{BB962C8B-B14F-4D97-AF65-F5344CB8AC3E}">
        <p14:creationId xmlns:p14="http://schemas.microsoft.com/office/powerpoint/2010/main" val="218569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slide</a:t>
            </a:r>
            <a:r>
              <a:rPr lang="en-US" baseline="0" dirty="0" smtClean="0"/>
              <a:t> shows our benchmark application </a:t>
            </a:r>
            <a:r>
              <a:rPr lang="en-US" baseline="0" dirty="0" err="1" smtClean="0"/>
              <a:t>RUBBoS</a:t>
            </a:r>
            <a:r>
              <a:rPr lang="en-US" baseline="0" dirty="0" smtClean="0"/>
              <a:t>, </a:t>
            </a:r>
            <a:r>
              <a:rPr lang="en-US" baseline="0" dirty="0" err="1" smtClean="0"/>
              <a:t>RUBBoS</a:t>
            </a:r>
            <a:r>
              <a:rPr lang="en-US" baseline="0" dirty="0" smtClean="0"/>
              <a:t> benchmark is a bulletin board system like Slashdot</a:t>
            </a:r>
          </a:p>
          <a:p>
            <a:pPr marL="228600" indent="-228600">
              <a:buAutoNum type="arabicPeriod"/>
            </a:pPr>
            <a:r>
              <a:rPr lang="en-US" baseline="0" dirty="0" smtClean="0"/>
              <a:t>There are two types of workload, browse only and Read/write mix. In this research we mainly use Browse only workload.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C3C4E0D-402F-FB40-A555-AE73116050B2}" type="slidenum">
              <a:rPr lang="en-US" smtClean="0"/>
              <a:pPr/>
              <a:t>5</a:t>
            </a:fld>
            <a:endParaRPr lang="en-US"/>
          </a:p>
        </p:txBody>
      </p:sp>
    </p:spTree>
    <p:extLst>
      <p:ext uri="{BB962C8B-B14F-4D97-AF65-F5344CB8AC3E}">
        <p14:creationId xmlns:p14="http://schemas.microsoft.com/office/powerpoint/2010/main" val="206666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slide show</a:t>
            </a:r>
            <a:r>
              <a:rPr lang="en-US" baseline="0" dirty="0" smtClean="0"/>
              <a:t>s software configuration. </a:t>
            </a:r>
          </a:p>
          <a:p>
            <a:pPr marL="228600" indent="-228600">
              <a:buAutoNum type="arabicPeriod"/>
            </a:pPr>
            <a:r>
              <a:rPr lang="en-US" baseline="0" dirty="0" smtClean="0"/>
              <a:t>We run our experiments in Virtualized environment</a:t>
            </a:r>
            <a:endParaRPr lang="en-US" dirty="0"/>
          </a:p>
        </p:txBody>
      </p:sp>
      <p:sp>
        <p:nvSpPr>
          <p:cNvPr id="4" name="Slide Number Placeholder 3"/>
          <p:cNvSpPr>
            <a:spLocks noGrp="1"/>
          </p:cNvSpPr>
          <p:nvPr>
            <p:ph type="sldNum" sz="quarter" idx="10"/>
          </p:nvPr>
        </p:nvSpPr>
        <p:spPr/>
        <p:txBody>
          <a:bodyPr/>
          <a:lstStyle/>
          <a:p>
            <a:fld id="{FC3C4E0D-402F-FB40-A555-AE73116050B2}" type="slidenum">
              <a:rPr lang="en-US" smtClean="0"/>
              <a:pPr/>
              <a:t>6</a:t>
            </a:fld>
            <a:endParaRPr lang="en-US"/>
          </a:p>
        </p:txBody>
      </p:sp>
    </p:spTree>
    <p:extLst>
      <p:ext uri="{BB962C8B-B14F-4D97-AF65-F5344CB8AC3E}">
        <p14:creationId xmlns:p14="http://schemas.microsoft.com/office/powerpoint/2010/main" val="359031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slide show</a:t>
            </a:r>
            <a:r>
              <a:rPr lang="en-US" baseline="0" dirty="0" smtClean="0"/>
              <a:t>s our hardware and VM configuration. </a:t>
            </a:r>
          </a:p>
          <a:p>
            <a:pPr marL="228600" indent="-228600">
              <a:buAutoNum type="arabicPeriod"/>
            </a:pPr>
            <a:r>
              <a:rPr lang="en-US" baseline="0" dirty="0" smtClean="0"/>
              <a:t>The machines we used for experiments are one of the latest Dell server models</a:t>
            </a:r>
          </a:p>
          <a:p>
            <a:r>
              <a:rPr lang="en-US" dirty="0" smtClean="0"/>
              <a:t>3.</a:t>
            </a:r>
            <a:r>
              <a:rPr lang="en-US" baseline="0" dirty="0" smtClean="0"/>
              <a:t>   We have two types of VMs, Large and small, each of which represents different processing power.</a:t>
            </a:r>
            <a:endParaRPr lang="en-US" dirty="0"/>
          </a:p>
        </p:txBody>
      </p:sp>
      <p:sp>
        <p:nvSpPr>
          <p:cNvPr id="4" name="Slide Number Placeholder 3"/>
          <p:cNvSpPr>
            <a:spLocks noGrp="1"/>
          </p:cNvSpPr>
          <p:nvPr>
            <p:ph type="sldNum" sz="quarter" idx="10"/>
          </p:nvPr>
        </p:nvSpPr>
        <p:spPr/>
        <p:txBody>
          <a:bodyPr/>
          <a:lstStyle/>
          <a:p>
            <a:fld id="{FC3C4E0D-402F-FB40-A555-AE73116050B2}" type="slidenum">
              <a:rPr lang="en-US" smtClean="0"/>
              <a:pPr/>
              <a:t>7</a:t>
            </a:fld>
            <a:endParaRPr lang="en-US"/>
          </a:p>
        </p:txBody>
      </p:sp>
    </p:spTree>
    <p:extLst>
      <p:ext uri="{BB962C8B-B14F-4D97-AF65-F5344CB8AC3E}">
        <p14:creationId xmlns:p14="http://schemas.microsoft.com/office/powerpoint/2010/main" val="359031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slide shows</a:t>
            </a:r>
            <a:r>
              <a:rPr lang="en-US" baseline="0" dirty="0" smtClean="0"/>
              <a:t> a sample topology 1/2/1/2, which means web server, two application servers, one CJDBC server and two database servers, each of the four tiers is deployed in one </a:t>
            </a:r>
            <a:r>
              <a:rPr lang="en-US" baseline="0" dirty="0" err="1" smtClean="0"/>
              <a:t>ESXi</a:t>
            </a:r>
            <a:r>
              <a:rPr lang="en-US" baseline="0" dirty="0" smtClean="0"/>
              <a:t> host.</a:t>
            </a:r>
          </a:p>
          <a:p>
            <a:endParaRPr lang="en-US" dirty="0"/>
          </a:p>
        </p:txBody>
      </p:sp>
      <p:sp>
        <p:nvSpPr>
          <p:cNvPr id="4" name="Slide Number Placeholder 3"/>
          <p:cNvSpPr>
            <a:spLocks noGrp="1"/>
          </p:cNvSpPr>
          <p:nvPr>
            <p:ph type="sldNum" sz="quarter" idx="10"/>
          </p:nvPr>
        </p:nvSpPr>
        <p:spPr/>
        <p:txBody>
          <a:bodyPr/>
          <a:lstStyle/>
          <a:p>
            <a:fld id="{FC3C4E0D-402F-FB40-A555-AE73116050B2}" type="slidenum">
              <a:rPr lang="en-US" smtClean="0"/>
              <a:pPr/>
              <a:t>8</a:t>
            </a:fld>
            <a:endParaRPr lang="en-US"/>
          </a:p>
        </p:txBody>
      </p:sp>
    </p:spTree>
    <p:extLst>
      <p:ext uri="{BB962C8B-B14F-4D97-AF65-F5344CB8AC3E}">
        <p14:creationId xmlns:p14="http://schemas.microsoft.com/office/powerpoint/2010/main" val="3590316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The figure here shows the system response time and throughput of ten minutes benchmark on the 4-tier application with increasing workloads. The X-axis represents the workload. The workload here means the #  of user sessions. Y-axis on the left represents system response time, which is shown as the red line. Y-axis on the right shows system throughput. We can see that at workload 8000 the average system response time is around 200ms, which is pretty low.  Administrators may think such low response time indicates good performance. Let’s zoom in the system performance in this workload and see how the system actually behaves.</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C3C4E0D-402F-FB40-A555-AE73116050B2}" type="slidenum">
              <a:rPr lang="en-US" smtClean="0"/>
              <a:pPr/>
              <a:t>9</a:t>
            </a:fld>
            <a:endParaRPr lang="en-US"/>
          </a:p>
        </p:txBody>
      </p:sp>
    </p:spTree>
    <p:extLst>
      <p:ext uri="{BB962C8B-B14F-4D97-AF65-F5344CB8AC3E}">
        <p14:creationId xmlns:p14="http://schemas.microsoft.com/office/powerpoint/2010/main" val="2629469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86740" y="982979"/>
            <a:ext cx="7856220" cy="1866901"/>
          </a:xfrm>
        </p:spPr>
        <p:txBody>
          <a:bodyPr anchor="t" anchorCtr="0">
            <a:normAutofit/>
          </a:bodyPr>
          <a:lstStyle>
            <a:lvl1pPr algn="ctr">
              <a:defRPr sz="3600">
                <a:solidFill>
                  <a:srgbClr val="006666"/>
                </a:solidFill>
              </a:defRPr>
            </a:lvl1pPr>
          </a:lstStyle>
          <a:p>
            <a:r>
              <a:rPr kumimoji="0" lang="en-US" dirty="0" smtClean="0"/>
              <a:t>Click to edit Master title style</a:t>
            </a:r>
            <a:endParaRPr kumimoji="0" lang="en-US" dirty="0"/>
          </a:p>
        </p:txBody>
      </p:sp>
      <p:grpSp>
        <p:nvGrpSpPr>
          <p:cNvPr id="21" name="Group 4"/>
          <p:cNvGrpSpPr>
            <a:grpSpLocks noChangeAspect="1"/>
          </p:cNvGrpSpPr>
          <p:nvPr userDrawn="1"/>
        </p:nvGrpSpPr>
        <p:grpSpPr>
          <a:xfrm>
            <a:off x="361960" y="5235414"/>
            <a:ext cx="4191000" cy="1402423"/>
            <a:chOff x="-655638" y="3084513"/>
            <a:chExt cx="7323689" cy="2298700"/>
          </a:xfrm>
        </p:grpSpPr>
        <p:pic>
          <p:nvPicPr>
            <p:cNvPr id="22" name="Picture 5" descr="GeorgiaTech-CollegeOfComputing-logo.jpg"/>
            <p:cNvPicPr>
              <a:picLocks noChangeAspect="1"/>
            </p:cNvPicPr>
            <p:nvPr userDrawn="1"/>
          </p:nvPicPr>
          <p:blipFill>
            <a:blip r:embed="rId2" cstate="print"/>
            <a:srcRect r="19907"/>
            <a:stretch>
              <a:fillRect/>
            </a:stretch>
          </p:blipFill>
          <p:spPr>
            <a:xfrm>
              <a:off x="-655638" y="3084513"/>
              <a:ext cx="7323689" cy="2298700"/>
            </a:xfrm>
            <a:prstGeom prst="rect">
              <a:avLst/>
            </a:prstGeom>
            <a:solidFill>
              <a:srgbClr val="FFFFFF"/>
            </a:solidFill>
          </p:spPr>
        </p:pic>
        <p:pic>
          <p:nvPicPr>
            <p:cNvPr id="23" name="Picture 6" descr="GeorgiaTech-CollegeOfComputing-logo.jpg"/>
            <p:cNvPicPr>
              <a:picLocks noChangeAspect="1"/>
            </p:cNvPicPr>
            <p:nvPr userDrawn="1"/>
          </p:nvPicPr>
          <p:blipFill>
            <a:blip r:embed="rId2" cstate="print"/>
            <a:srcRect l="37203" r="19755" b="83593"/>
            <a:stretch>
              <a:fillRect/>
            </a:stretch>
          </p:blipFill>
          <p:spPr>
            <a:xfrm>
              <a:off x="2732328" y="5006066"/>
              <a:ext cx="3935723" cy="377147"/>
            </a:xfrm>
            <a:prstGeom prst="rect">
              <a:avLst/>
            </a:prstGeom>
            <a:solidFill>
              <a:srgbClr val="FFFFFF"/>
            </a:solidFill>
          </p:spPr>
        </p:pic>
      </p:grpSp>
      <p:pic>
        <p:nvPicPr>
          <p:cNvPr id="24" name="Picture 7"/>
          <p:cNvPicPr>
            <a:picLocks noChangeAspect="1"/>
          </p:cNvPicPr>
          <p:nvPr userDrawn="1"/>
        </p:nvPicPr>
        <p:blipFill>
          <a:blip r:embed="rId3" cstate="print"/>
          <a:srcRect/>
          <a:stretch>
            <a:fillRect/>
          </a:stretch>
        </p:blipFill>
        <p:spPr bwMode="auto">
          <a:xfrm>
            <a:off x="4608093" y="5812970"/>
            <a:ext cx="1150647" cy="811921"/>
          </a:xfrm>
          <a:prstGeom prst="rect">
            <a:avLst/>
          </a:prstGeom>
          <a:noFill/>
          <a:ln w="9525">
            <a:noFill/>
            <a:miter lim="800000"/>
            <a:headEnd/>
            <a:tailEnd/>
          </a:ln>
        </p:spPr>
      </p:pic>
      <p:sp>
        <p:nvSpPr>
          <p:cNvPr id="9" name="Subtitle 8"/>
          <p:cNvSpPr>
            <a:spLocks noGrp="1"/>
          </p:cNvSpPr>
          <p:nvPr>
            <p:ph type="subTitle" idx="1"/>
          </p:nvPr>
        </p:nvSpPr>
        <p:spPr>
          <a:xfrm>
            <a:off x="944880" y="3245303"/>
            <a:ext cx="7246620" cy="1844857"/>
          </a:xfrm>
        </p:spPr>
        <p:txBody>
          <a:bodyPr>
            <a:normAutofit/>
          </a:bodyPr>
          <a:lstStyle>
            <a:lvl1pPr marL="0" indent="0" algn="ctr">
              <a:buNone/>
              <a:defRPr sz="24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pic>
        <p:nvPicPr>
          <p:cNvPr id="25" name="Picture 2" descr="http://www-i.cbo.fujitsu.com/jp/download/jp_rgb_red_smwbr.gif"/>
          <p:cNvPicPr>
            <a:picLocks noChangeAspect="1" noChangeArrowheads="1"/>
          </p:cNvPicPr>
          <p:nvPr userDrawn="1"/>
        </p:nvPicPr>
        <p:blipFill rotWithShape="1">
          <a:blip r:embed="rId4">
            <a:extLst>
              <a:ext uri="{28A0092B-C50C-407E-A947-70E740481C1C}">
                <a14:useLocalDpi xmlns:a14="http://schemas.microsoft.com/office/drawing/2010/main" val="0"/>
              </a:ext>
            </a:extLst>
          </a:blip>
          <a:stretch/>
        </p:blipFill>
        <p:spPr bwMode="auto">
          <a:xfrm>
            <a:off x="6139377" y="5060325"/>
            <a:ext cx="283464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Date Placeholder 13"/>
          <p:cNvSpPr>
            <a:spLocks noGrp="1"/>
          </p:cNvSpPr>
          <p:nvPr>
            <p:ph type="dt" sz="half" idx="2"/>
          </p:nvPr>
        </p:nvSpPr>
        <p:spPr>
          <a:xfrm>
            <a:off x="7505700" y="6440177"/>
            <a:ext cx="1587100" cy="365760"/>
          </a:xfrm>
          <a:prstGeom prst="rect">
            <a:avLst/>
          </a:prstGeom>
        </p:spPr>
        <p:txBody>
          <a:bodyPr vert="horz"/>
          <a:lstStyle>
            <a:lvl1pPr marL="0" marR="0" indent="0" algn="r" defTabSz="457200" rtl="0" eaLnBrk="1" fontAlgn="auto" latinLnBrk="0" hangingPunct="1">
              <a:lnSpc>
                <a:spcPct val="100000"/>
              </a:lnSpc>
              <a:spcBef>
                <a:spcPts val="0"/>
              </a:spcBef>
              <a:spcAft>
                <a:spcPts val="0"/>
              </a:spcAft>
              <a:buClrTx/>
              <a:buSzTx/>
              <a:buFontTx/>
              <a:buNone/>
              <a:tabLst/>
              <a:defRPr kumimoji="0" sz="1400">
                <a:solidFill>
                  <a:schemeClr val="tx1">
                    <a:lumMod val="50000"/>
                    <a:lumOff val="50000"/>
                  </a:schemeClr>
                </a:solidFill>
              </a:defRPr>
            </a:lvl1pPr>
          </a:lstStyle>
          <a:p>
            <a:r>
              <a:rPr lang="en-US" altLang="ja-JP" smtClean="0"/>
              <a:t>April 16, 2013</a:t>
            </a:r>
            <a:endParaRPr lang="en-US" dirty="0" smtClean="0"/>
          </a:p>
        </p:txBody>
      </p:sp>
      <p:sp>
        <p:nvSpPr>
          <p:cNvPr id="10" name="Footer Placeholder 2"/>
          <p:cNvSpPr>
            <a:spLocks noGrp="1"/>
          </p:cNvSpPr>
          <p:nvPr>
            <p:ph type="ftr" sz="quarter" idx="3"/>
          </p:nvPr>
        </p:nvSpPr>
        <p:spPr>
          <a:xfrm>
            <a:off x="1043940" y="6440177"/>
            <a:ext cx="6179820" cy="365760"/>
          </a:xfrm>
          <a:prstGeom prst="rect">
            <a:avLst/>
          </a:prstGeom>
        </p:spPr>
        <p:txBody>
          <a:bodyPr vert="horz"/>
          <a:lstStyle>
            <a:lvl1pPr algn="ctr" eaLnBrk="1" latinLnBrk="0" hangingPunct="1">
              <a:defRPr kumimoji="0" sz="1400">
                <a:solidFill>
                  <a:schemeClr val="tx1">
                    <a:lumMod val="50000"/>
                    <a:lumOff val="50000"/>
                  </a:schemeClr>
                </a:solidFill>
              </a:defRPr>
            </a:lvl1pPr>
          </a:lstStyle>
          <a:p>
            <a:r>
              <a:rPr lang="en-US" dirty="0" smtClean="0"/>
              <a:t>CERCS Industry Advisory Board (IAB) meeting</a:t>
            </a:r>
          </a:p>
        </p:txBody>
      </p:sp>
      <p:sp>
        <p:nvSpPr>
          <p:cNvPr id="12" name="Slide Number Placeholder 5"/>
          <p:cNvSpPr>
            <a:spLocks noGrp="1"/>
          </p:cNvSpPr>
          <p:nvPr>
            <p:ph type="sldNum" sz="quarter" idx="12"/>
          </p:nvPr>
        </p:nvSpPr>
        <p:spPr>
          <a:xfrm>
            <a:off x="76200" y="6440177"/>
            <a:ext cx="624840" cy="365760"/>
          </a:xfrm>
        </p:spPr>
        <p:txBody>
          <a:bodyPr/>
          <a:lstStyle/>
          <a:p>
            <a:fld id="{1F253055-7263-2040-86A3-B4DE91530F8D}" type="slidenum">
              <a:rPr lang="en-US" smtClean="0"/>
              <a:pPr/>
              <a:t>‹#›</a:t>
            </a:fld>
            <a:endParaRPr lang="en-US"/>
          </a:p>
        </p:txBody>
      </p:sp>
      <p:sp>
        <p:nvSpPr>
          <p:cNvPr id="14" name="Title Placeholder 21"/>
          <p:cNvSpPr>
            <a:spLocks noGrp="1"/>
          </p:cNvSpPr>
          <p:nvPr>
            <p:ph type="title"/>
          </p:nvPr>
        </p:nvSpPr>
        <p:spPr>
          <a:xfrm>
            <a:off x="484044" y="61676"/>
            <a:ext cx="8172275" cy="990600"/>
          </a:xfrm>
          <a:prstGeom prst="rect">
            <a:avLst/>
          </a:prstGeom>
        </p:spPr>
        <p:txBody>
          <a:bodyPr vert="horz" anchor="b" anchorCtr="0">
            <a:normAutofit/>
          </a:bodyPr>
          <a:lstStyle/>
          <a:p>
            <a:r>
              <a:rPr kumimoji="0" lang="en-US" dirty="0" smtClean="0"/>
              <a:t>Click to edit Master title style</a:t>
            </a:r>
            <a:endParaRPr kumimoji="0" lang="en-US" dirty="0"/>
          </a:p>
        </p:txBody>
      </p:sp>
    </p:spTree>
  </p:cSld>
  <p:clrMapOvr>
    <a:masterClrMapping/>
  </p:clrMapOvr>
  <p:transition>
    <p:split orient="vert"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ltLang="ja-JP" smtClean="0"/>
              <a:t>April 16, 2013</a:t>
            </a:r>
            <a:endParaRPr lang="en-US" dirty="0" smtClean="0"/>
          </a:p>
        </p:txBody>
      </p:sp>
      <p:sp>
        <p:nvSpPr>
          <p:cNvPr id="6" name="Footer Placeholder 5"/>
          <p:cNvSpPr>
            <a:spLocks noGrp="1"/>
          </p:cNvSpPr>
          <p:nvPr>
            <p:ph type="ftr" sz="quarter" idx="11"/>
          </p:nvPr>
        </p:nvSpPr>
        <p:spPr/>
        <p:txBody>
          <a:bodyPr/>
          <a:lstStyle/>
          <a:p>
            <a:r>
              <a:rPr lang="en-US" dirty="0" smtClean="0"/>
              <a:t>CERCS Industry Advisory Board (IAB) meeting</a:t>
            </a:r>
          </a:p>
        </p:txBody>
      </p:sp>
      <p:sp>
        <p:nvSpPr>
          <p:cNvPr id="7" name="Slide Number Placeholder 6"/>
          <p:cNvSpPr>
            <a:spLocks noGrp="1"/>
          </p:cNvSpPr>
          <p:nvPr>
            <p:ph type="sldNum" sz="quarter" idx="12"/>
          </p:nvPr>
        </p:nvSpPr>
        <p:spPr>
          <a:xfrm>
            <a:off x="76200" y="6440177"/>
            <a:ext cx="624840" cy="365760"/>
          </a:xfrm>
          <a:prstGeom prst="rect">
            <a:avLst/>
          </a:prstGeom>
        </p:spPr>
        <p:txBody>
          <a:bodyPr/>
          <a:lstStyle/>
          <a:p>
            <a:fld id="{1F253055-7263-2040-86A3-B4DE91530F8D}"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itle Placeholder 21"/>
          <p:cNvSpPr>
            <a:spLocks noGrp="1"/>
          </p:cNvSpPr>
          <p:nvPr>
            <p:ph type="title"/>
          </p:nvPr>
        </p:nvSpPr>
        <p:spPr>
          <a:xfrm>
            <a:off x="484044" y="61676"/>
            <a:ext cx="8172275" cy="990600"/>
          </a:xfrm>
          <a:prstGeom prst="rect">
            <a:avLst/>
          </a:prstGeom>
        </p:spPr>
        <p:txBody>
          <a:bodyPr vert="horz" anchor="b" anchorCtr="0">
            <a:normAutofit/>
          </a:bodyPr>
          <a:lstStyle/>
          <a:p>
            <a:r>
              <a:rPr kumimoji="0" lang="en-US" dirty="0" smtClean="0"/>
              <a:t>Click to edit Master title style</a:t>
            </a:r>
            <a:endParaRPr kumimoji="0" lang="en-US" dirty="0"/>
          </a:p>
        </p:txBody>
      </p:sp>
    </p:spTree>
  </p:cSld>
  <p:clrMapOvr>
    <a:masterClrMapping/>
  </p:clrMapOvr>
  <p:transition>
    <p:split orient="vert"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altLang="ja-JP" smtClean="0"/>
              <a:t>April 16, 2013</a:t>
            </a:r>
            <a:endParaRPr lang="en-US" dirty="0" smtClean="0"/>
          </a:p>
        </p:txBody>
      </p:sp>
      <p:sp>
        <p:nvSpPr>
          <p:cNvPr id="8" name="Footer Placeholder 7"/>
          <p:cNvSpPr>
            <a:spLocks noGrp="1"/>
          </p:cNvSpPr>
          <p:nvPr>
            <p:ph type="ftr" sz="quarter" idx="11"/>
          </p:nvPr>
        </p:nvSpPr>
        <p:spPr/>
        <p:txBody>
          <a:bodyPr/>
          <a:lstStyle/>
          <a:p>
            <a:r>
              <a:rPr lang="en-US" dirty="0" smtClean="0"/>
              <a:t>CERCS Industry Advisory Board (IAB) meeting</a:t>
            </a:r>
          </a:p>
        </p:txBody>
      </p:sp>
      <p:sp>
        <p:nvSpPr>
          <p:cNvPr id="9" name="Slide Number Placeholder 8"/>
          <p:cNvSpPr>
            <a:spLocks noGrp="1"/>
          </p:cNvSpPr>
          <p:nvPr>
            <p:ph type="sldNum" sz="quarter" idx="12"/>
          </p:nvPr>
        </p:nvSpPr>
        <p:spPr>
          <a:xfrm>
            <a:off x="76200" y="6440177"/>
            <a:ext cx="624840" cy="365760"/>
          </a:xfrm>
          <a:prstGeom prst="rect">
            <a:avLst/>
          </a:prstGeom>
        </p:spPr>
        <p:txBody>
          <a:bodyPr/>
          <a:lstStyle/>
          <a:p>
            <a:fld id="{1F253055-7263-2040-86A3-B4DE91530F8D}"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Title Placeholder 21"/>
          <p:cNvSpPr>
            <a:spLocks noGrp="1"/>
          </p:cNvSpPr>
          <p:nvPr>
            <p:ph type="title"/>
          </p:nvPr>
        </p:nvSpPr>
        <p:spPr>
          <a:xfrm>
            <a:off x="484044" y="61676"/>
            <a:ext cx="8172275" cy="990600"/>
          </a:xfrm>
          <a:prstGeom prst="rect">
            <a:avLst/>
          </a:prstGeom>
        </p:spPr>
        <p:txBody>
          <a:bodyPr vert="horz" anchor="b" anchorCtr="0">
            <a:normAutofit/>
          </a:bodyPr>
          <a:lstStyle/>
          <a:p>
            <a:r>
              <a:rPr kumimoji="0" lang="en-US" dirty="0" smtClean="0"/>
              <a:t>Click to edit Master title style</a:t>
            </a:r>
            <a:endParaRPr kumimoji="0" lang="en-US" dirty="0"/>
          </a:p>
        </p:txBody>
      </p:sp>
    </p:spTree>
  </p:cSld>
  <p:clrMapOvr>
    <a:masterClrMapping/>
  </p:clrMapOvr>
  <p:transition>
    <p:split orient="vert"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ja-JP" smtClean="0"/>
              <a:t>April 16, 2013</a:t>
            </a:r>
            <a:endParaRPr lang="en-US" dirty="0" smtClean="0"/>
          </a:p>
        </p:txBody>
      </p:sp>
      <p:sp>
        <p:nvSpPr>
          <p:cNvPr id="4" name="Footer Placeholder 3"/>
          <p:cNvSpPr>
            <a:spLocks noGrp="1"/>
          </p:cNvSpPr>
          <p:nvPr>
            <p:ph type="ftr" sz="quarter" idx="11"/>
          </p:nvPr>
        </p:nvSpPr>
        <p:spPr/>
        <p:txBody>
          <a:bodyPr/>
          <a:lstStyle/>
          <a:p>
            <a:r>
              <a:rPr lang="en-US" dirty="0" smtClean="0"/>
              <a:t>CERCS Industry Advisory Board (IAB) meeting</a:t>
            </a:r>
          </a:p>
        </p:txBody>
      </p:sp>
      <p:sp>
        <p:nvSpPr>
          <p:cNvPr id="5" name="Slide Number Placeholder 4"/>
          <p:cNvSpPr>
            <a:spLocks noGrp="1"/>
          </p:cNvSpPr>
          <p:nvPr>
            <p:ph type="sldNum" sz="quarter" idx="12"/>
          </p:nvPr>
        </p:nvSpPr>
        <p:spPr>
          <a:xfrm>
            <a:off x="76200" y="6440177"/>
            <a:ext cx="624840" cy="365760"/>
          </a:xfrm>
          <a:prstGeom prst="rect">
            <a:avLst/>
          </a:prstGeom>
        </p:spPr>
        <p:txBody>
          <a:bodyPr/>
          <a:lstStyle/>
          <a:p>
            <a:fld id="{1F253055-7263-2040-86A3-B4DE91530F8D}" type="slidenum">
              <a:rPr lang="en-US" smtClean="0"/>
              <a:pPr/>
              <a:t>‹#›</a:t>
            </a:fld>
            <a:endParaRPr lang="en-US"/>
          </a:p>
        </p:txBody>
      </p:sp>
      <p:sp>
        <p:nvSpPr>
          <p:cNvPr id="8" name="Title Placeholder 21"/>
          <p:cNvSpPr>
            <a:spLocks noGrp="1"/>
          </p:cNvSpPr>
          <p:nvPr>
            <p:ph type="title"/>
          </p:nvPr>
        </p:nvSpPr>
        <p:spPr>
          <a:xfrm>
            <a:off x="484044" y="61676"/>
            <a:ext cx="8172275" cy="990600"/>
          </a:xfrm>
          <a:prstGeom prst="rect">
            <a:avLst/>
          </a:prstGeom>
        </p:spPr>
        <p:txBody>
          <a:bodyPr vert="horz" anchor="b" anchorCtr="0">
            <a:normAutofit/>
          </a:bodyPr>
          <a:lstStyle/>
          <a:p>
            <a:r>
              <a:rPr kumimoji="0" lang="en-US" dirty="0" smtClean="0"/>
              <a:t>Click to edit Master title style</a:t>
            </a:r>
            <a:endParaRPr kumimoji="0" lang="en-US" dirty="0"/>
          </a:p>
        </p:txBody>
      </p:sp>
    </p:spTree>
  </p:cSld>
  <p:clrMapOvr>
    <a:masterClrMapping/>
  </p:clrMapOvr>
  <p:transition>
    <p:split orient="vert"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t>April 16, 2013</a:t>
            </a:r>
            <a:endParaRPr lang="en-US" dirty="0" smtClean="0"/>
          </a:p>
        </p:txBody>
      </p:sp>
      <p:sp>
        <p:nvSpPr>
          <p:cNvPr id="3" name="Footer Placeholder 2"/>
          <p:cNvSpPr>
            <a:spLocks noGrp="1"/>
          </p:cNvSpPr>
          <p:nvPr>
            <p:ph type="ftr" sz="quarter" idx="11"/>
          </p:nvPr>
        </p:nvSpPr>
        <p:spPr/>
        <p:txBody>
          <a:bodyPr/>
          <a:lstStyle/>
          <a:p>
            <a:r>
              <a:rPr lang="en-US" dirty="0" smtClean="0"/>
              <a:t>CERCS Industry Advisory Board (IAB) meeting</a:t>
            </a:r>
          </a:p>
        </p:txBody>
      </p:sp>
      <p:sp>
        <p:nvSpPr>
          <p:cNvPr id="4" name="Slide Number Placeholder 3"/>
          <p:cNvSpPr>
            <a:spLocks noGrp="1"/>
          </p:cNvSpPr>
          <p:nvPr>
            <p:ph type="sldNum" sz="quarter" idx="12"/>
          </p:nvPr>
        </p:nvSpPr>
        <p:spPr>
          <a:xfrm>
            <a:off x="76200" y="6440177"/>
            <a:ext cx="624840" cy="365760"/>
          </a:xfrm>
          <a:prstGeom prst="rect">
            <a:avLst/>
          </a:prstGeom>
        </p:spPr>
        <p:txBody>
          <a:bodyPr/>
          <a:lstStyle/>
          <a:p>
            <a:fld id="{1F253055-7263-2040-86A3-B4DE91530F8D}"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plit orient="vert" dir="in"/>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altLang="ja-JP" smtClean="0"/>
              <a:t>April 16, 2013</a:t>
            </a:r>
            <a:endParaRPr lang="en-US" dirty="0" smtClean="0"/>
          </a:p>
        </p:txBody>
      </p:sp>
      <p:sp>
        <p:nvSpPr>
          <p:cNvPr id="6" name="Footer Placeholder 5"/>
          <p:cNvSpPr>
            <a:spLocks noGrp="1"/>
          </p:cNvSpPr>
          <p:nvPr>
            <p:ph type="ftr" sz="quarter" idx="11"/>
          </p:nvPr>
        </p:nvSpPr>
        <p:spPr/>
        <p:txBody>
          <a:bodyPr/>
          <a:lstStyle/>
          <a:p>
            <a:r>
              <a:rPr lang="en-US" dirty="0" smtClean="0"/>
              <a:t>CERCS Industry Advisory Board (IAB) meeting</a:t>
            </a:r>
          </a:p>
        </p:txBody>
      </p:sp>
      <p:sp>
        <p:nvSpPr>
          <p:cNvPr id="7" name="Slide Number Placeholder 6"/>
          <p:cNvSpPr>
            <a:spLocks noGrp="1"/>
          </p:cNvSpPr>
          <p:nvPr>
            <p:ph type="sldNum" sz="quarter" idx="12"/>
          </p:nvPr>
        </p:nvSpPr>
        <p:spPr>
          <a:xfrm>
            <a:off x="76200" y="6440177"/>
            <a:ext cx="624840" cy="365760"/>
          </a:xfrm>
          <a:prstGeom prst="rect">
            <a:avLst/>
          </a:prstGeom>
        </p:spPr>
        <p:txBody>
          <a:bodyPr/>
          <a:lstStyle/>
          <a:p>
            <a:fld id="{1F253055-7263-2040-86A3-B4DE91530F8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plit orient="vert" dir="in"/>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ja-JP" smtClean="0"/>
              <a:t>April 16, 2013</a:t>
            </a:r>
            <a:endParaRPr lang="en-US" dirty="0" smtClean="0"/>
          </a:p>
        </p:txBody>
      </p:sp>
      <p:sp>
        <p:nvSpPr>
          <p:cNvPr id="5" name="Footer Placeholder 4"/>
          <p:cNvSpPr>
            <a:spLocks noGrp="1"/>
          </p:cNvSpPr>
          <p:nvPr>
            <p:ph type="ftr" sz="quarter" idx="11"/>
          </p:nvPr>
        </p:nvSpPr>
        <p:spPr/>
        <p:txBody>
          <a:bodyPr/>
          <a:lstStyle/>
          <a:p>
            <a:r>
              <a:rPr lang="en-US" dirty="0" smtClean="0"/>
              <a:t>CERCS Industry Advisory Board (IAB) meeting</a:t>
            </a:r>
          </a:p>
        </p:txBody>
      </p:sp>
      <p:sp>
        <p:nvSpPr>
          <p:cNvPr id="6" name="Slide Number Placeholder 5"/>
          <p:cNvSpPr>
            <a:spLocks noGrp="1"/>
          </p:cNvSpPr>
          <p:nvPr>
            <p:ph type="sldNum" sz="quarter" idx="12"/>
          </p:nvPr>
        </p:nvSpPr>
        <p:spPr>
          <a:xfrm>
            <a:off x="76200" y="6440177"/>
            <a:ext cx="624840" cy="365760"/>
          </a:xfrm>
          <a:prstGeom prst="rect">
            <a:avLst/>
          </a:prstGeom>
        </p:spPr>
        <p:txBody>
          <a:bodyPr/>
          <a:lstStyle/>
          <a:p>
            <a:fld id="{1F253055-7263-2040-86A3-B4DE91530F8D}" type="slidenum">
              <a:rPr lang="en-US" smtClean="0"/>
              <a:pPr/>
              <a:t>‹#›</a:t>
            </a:fld>
            <a:endParaRPr lang="en-US"/>
          </a:p>
        </p:txBody>
      </p:sp>
    </p:spTree>
  </p:cSld>
  <p:clrMapOvr>
    <a:masterClrMapping/>
  </p:clrMapOvr>
  <p:transition>
    <p:split orient="vert" dir="in"/>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ja-JP" smtClean="0"/>
              <a:t>April 16, 2013</a:t>
            </a:r>
            <a:endParaRPr lang="en-US" dirty="0" smtClean="0"/>
          </a:p>
        </p:txBody>
      </p:sp>
      <p:sp>
        <p:nvSpPr>
          <p:cNvPr id="5" name="Footer Placeholder 4"/>
          <p:cNvSpPr>
            <a:spLocks noGrp="1"/>
          </p:cNvSpPr>
          <p:nvPr>
            <p:ph type="ftr" sz="quarter" idx="11"/>
          </p:nvPr>
        </p:nvSpPr>
        <p:spPr/>
        <p:txBody>
          <a:bodyPr/>
          <a:lstStyle/>
          <a:p>
            <a:r>
              <a:rPr lang="en-US" dirty="0" smtClean="0"/>
              <a:t>CERCS Industry Advisory Board (IAB) meeting</a:t>
            </a:r>
          </a:p>
        </p:txBody>
      </p:sp>
      <p:sp>
        <p:nvSpPr>
          <p:cNvPr id="6" name="Slide Number Placeholder 5"/>
          <p:cNvSpPr>
            <a:spLocks noGrp="1"/>
          </p:cNvSpPr>
          <p:nvPr>
            <p:ph type="sldNum" sz="quarter" idx="12"/>
          </p:nvPr>
        </p:nvSpPr>
        <p:spPr>
          <a:xfrm>
            <a:off x="76200" y="6440177"/>
            <a:ext cx="624840" cy="365760"/>
          </a:xfrm>
          <a:prstGeom prst="rect">
            <a:avLst/>
          </a:prstGeom>
        </p:spPr>
        <p:txBody>
          <a:bodyPr/>
          <a:lstStyle/>
          <a:p>
            <a:fld id="{1F253055-7263-2040-86A3-B4DE91530F8D}"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plit orient="vert" dir="in"/>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グループ化 1"/>
          <p:cNvGrpSpPr/>
          <p:nvPr userDrawn="1"/>
        </p:nvGrpSpPr>
        <p:grpSpPr>
          <a:xfrm>
            <a:off x="7121528" y="6018"/>
            <a:ext cx="2022521" cy="736342"/>
            <a:chOff x="7121528" y="6018"/>
            <a:chExt cx="2022521" cy="736342"/>
          </a:xfrm>
        </p:grpSpPr>
        <p:pic>
          <p:nvPicPr>
            <p:cNvPr id="15" name="Picture 4" descr="GeorgiaTech-CollegeOfComputing-logo.jpg"/>
            <p:cNvPicPr>
              <a:picLocks noChangeAspect="1"/>
            </p:cNvPicPr>
            <p:nvPr/>
          </p:nvPicPr>
          <p:blipFill>
            <a:blip r:embed="rId11">
              <a:extLst>
                <a:ext uri="{BEBA8EAE-BF5A-486C-A8C5-ECC9F3942E4B}">
                  <a14:imgProps xmlns:a14="http://schemas.microsoft.com/office/drawing/2010/main">
                    <a14:imgLayer r:embed="rId12">
                      <a14:imgEffect>
                        <a14:sharpenSoften amount="-20000"/>
                      </a14:imgEffect>
                      <a14:imgEffect>
                        <a14:brightnessContrast contrast="-20000"/>
                      </a14:imgEffect>
                    </a14:imgLayer>
                  </a14:imgProps>
                </a:ext>
              </a:extLst>
            </a:blip>
            <a:srcRect r="19907"/>
            <a:stretch>
              <a:fillRect/>
            </a:stretch>
          </p:blipFill>
          <p:spPr>
            <a:xfrm>
              <a:off x="7121528" y="6018"/>
              <a:ext cx="1984428" cy="622856"/>
            </a:xfrm>
            <a:prstGeom prst="rect">
              <a:avLst/>
            </a:prstGeom>
            <a:solidFill>
              <a:srgbClr val="FFFFFF"/>
            </a:solidFill>
          </p:spPr>
        </p:pic>
        <p:pic>
          <p:nvPicPr>
            <p:cNvPr id="17" name="Picture 5" descr="GeorgiaTech-CollegeOfComputing-logo.jpg"/>
            <p:cNvPicPr>
              <a:picLocks noChangeAspect="1"/>
            </p:cNvPicPr>
            <p:nvPr userDrawn="1"/>
          </p:nvPicPr>
          <p:blipFill>
            <a:blip r:embed="rId13"/>
            <a:srcRect l="37203" r="19755" b="83593"/>
            <a:stretch>
              <a:fillRect/>
            </a:stretch>
          </p:blipFill>
          <p:spPr>
            <a:xfrm>
              <a:off x="8077625" y="517972"/>
              <a:ext cx="1066424" cy="224388"/>
            </a:xfrm>
            <a:prstGeom prst="rect">
              <a:avLst/>
            </a:prstGeom>
            <a:solidFill>
              <a:srgbClr val="FFFFFF"/>
            </a:solidFill>
          </p:spPr>
        </p:pic>
      </p:grpSp>
      <p:sp>
        <p:nvSpPr>
          <p:cNvPr id="22" name="Title Placeholder 21"/>
          <p:cNvSpPr>
            <a:spLocks noGrp="1"/>
          </p:cNvSpPr>
          <p:nvPr userDrawn="1">
            <p:ph type="title"/>
          </p:nvPr>
        </p:nvSpPr>
        <p:spPr>
          <a:xfrm>
            <a:off x="484044" y="61676"/>
            <a:ext cx="8172275"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userDrawn="1">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userDrawn="1">
            <p:ph type="dt" sz="half" idx="2"/>
          </p:nvPr>
        </p:nvSpPr>
        <p:spPr>
          <a:xfrm>
            <a:off x="7505700" y="6440177"/>
            <a:ext cx="1587100" cy="365760"/>
          </a:xfrm>
          <a:prstGeom prst="rect">
            <a:avLst/>
          </a:prstGeom>
        </p:spPr>
        <p:txBody>
          <a:bodyPr vert="horz"/>
          <a:lstStyle>
            <a:lvl1pPr marL="0" marR="0" indent="0" algn="r" defTabSz="457200" rtl="0" eaLnBrk="1" fontAlgn="auto" latinLnBrk="0" hangingPunct="1">
              <a:lnSpc>
                <a:spcPct val="100000"/>
              </a:lnSpc>
              <a:spcBef>
                <a:spcPts val="0"/>
              </a:spcBef>
              <a:spcAft>
                <a:spcPts val="0"/>
              </a:spcAft>
              <a:buClrTx/>
              <a:buSzTx/>
              <a:buFontTx/>
              <a:buNone/>
              <a:tabLst/>
              <a:defRPr kumimoji="0" sz="1400">
                <a:solidFill>
                  <a:schemeClr val="tx1">
                    <a:lumMod val="50000"/>
                    <a:lumOff val="50000"/>
                  </a:schemeClr>
                </a:solidFill>
              </a:defRPr>
            </a:lvl1pPr>
          </a:lstStyle>
          <a:p>
            <a:r>
              <a:rPr lang="en-US" altLang="ja-JP" smtClean="0"/>
              <a:t>April 16, 2013</a:t>
            </a:r>
            <a:endParaRPr lang="en-US" dirty="0" smtClean="0"/>
          </a:p>
        </p:txBody>
      </p:sp>
      <p:sp>
        <p:nvSpPr>
          <p:cNvPr id="3" name="Footer Placeholder 2"/>
          <p:cNvSpPr>
            <a:spLocks noGrp="1"/>
          </p:cNvSpPr>
          <p:nvPr userDrawn="1">
            <p:ph type="ftr" sz="quarter" idx="3"/>
          </p:nvPr>
        </p:nvSpPr>
        <p:spPr>
          <a:xfrm>
            <a:off x="1043940" y="6440177"/>
            <a:ext cx="6179820" cy="365760"/>
          </a:xfrm>
          <a:prstGeom prst="rect">
            <a:avLst/>
          </a:prstGeom>
        </p:spPr>
        <p:txBody>
          <a:bodyPr vert="horz"/>
          <a:lstStyle>
            <a:lvl1pPr algn="ctr" eaLnBrk="1" latinLnBrk="0" hangingPunct="1">
              <a:defRPr kumimoji="0" sz="1400">
                <a:solidFill>
                  <a:schemeClr val="tx1">
                    <a:lumMod val="50000"/>
                    <a:lumOff val="50000"/>
                  </a:schemeClr>
                </a:solidFill>
              </a:defRPr>
            </a:lvl1pPr>
          </a:lstStyle>
          <a:p>
            <a:r>
              <a:rPr lang="en-US" dirty="0" smtClean="0"/>
              <a:t>CERCS Industry Advisory Board (IAB) meeting</a:t>
            </a:r>
          </a:p>
        </p:txBody>
      </p:sp>
      <p:sp>
        <p:nvSpPr>
          <p:cNvPr id="28" name="Straight Connector 27"/>
          <p:cNvSpPr>
            <a:spLocks noChangeShapeType="1"/>
          </p:cNvSpPr>
          <p:nvPr userDrawn="1"/>
        </p:nvSpPr>
        <p:spPr bwMode="auto">
          <a:xfrm>
            <a:off x="457200" y="6353175"/>
            <a:ext cx="8229600" cy="0"/>
          </a:xfrm>
          <a:prstGeom prst="line">
            <a:avLst/>
          </a:prstGeom>
          <a:noFill/>
          <a:ln w="12700" cap="flat" cmpd="sng" algn="ctr">
            <a:solidFill>
              <a:srgbClr val="006666"/>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userDrawn="1"/>
        </p:nvSpPr>
        <p:spPr bwMode="auto">
          <a:xfrm>
            <a:off x="457200" y="1103532"/>
            <a:ext cx="8229600" cy="0"/>
          </a:xfrm>
          <a:prstGeom prst="line">
            <a:avLst/>
          </a:prstGeom>
          <a:noFill/>
          <a:ln w="12700" cap="flat" cmpd="sng" algn="ctr">
            <a:solidFill>
              <a:srgbClr val="006666"/>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6" name="Slide Number Placeholder 5"/>
          <p:cNvSpPr>
            <a:spLocks noGrp="1"/>
          </p:cNvSpPr>
          <p:nvPr userDrawn="1">
            <p:ph type="sldNum" sz="quarter" idx="4"/>
          </p:nvPr>
        </p:nvSpPr>
        <p:spPr>
          <a:xfrm>
            <a:off x="76200" y="6440177"/>
            <a:ext cx="624840" cy="365760"/>
          </a:xfrm>
          <a:prstGeom prst="rect">
            <a:avLst/>
          </a:prstGeom>
        </p:spPr>
        <p:txBody>
          <a:bodyPr/>
          <a:lstStyle>
            <a:lvl1pPr>
              <a:defRPr>
                <a:solidFill>
                  <a:schemeClr val="tx1"/>
                </a:solidFill>
              </a:defRPr>
            </a:lvl1pPr>
          </a:lstStyle>
          <a:p>
            <a:fld id="{1F253055-7263-2040-86A3-B4DE91530F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9" r:id="rId3"/>
    <p:sldLayoutId id="2147483820" r:id="rId4"/>
    <p:sldLayoutId id="2147483821" r:id="rId5"/>
    <p:sldLayoutId id="2147483822" r:id="rId6"/>
    <p:sldLayoutId id="2147483823" r:id="rId7"/>
    <p:sldLayoutId id="2147483825" r:id="rId8"/>
    <p:sldLayoutId id="2147483826" r:id="rId9"/>
  </p:sldLayoutIdLst>
  <p:transition>
    <p:split orient="vert" dir="in"/>
  </p:transition>
  <p:timing>
    <p:tnLst>
      <p:par>
        <p:cTn id="1" dur="indefinite" restart="never" nodeType="tmRoot"/>
      </p:par>
    </p:tnLst>
  </p:timing>
  <p:hf hdr="0"/>
  <p:txStyles>
    <p:titleStyle>
      <a:lvl1pPr algn="ctr" rtl="0" eaLnBrk="1" latinLnBrk="0" hangingPunct="1">
        <a:spcBef>
          <a:spcPct val="0"/>
        </a:spcBef>
        <a:buNone/>
        <a:defRPr kumimoji="0" sz="3600" kern="1200">
          <a:solidFill>
            <a:srgbClr val="006666"/>
          </a:solidFill>
          <a:latin typeface="+mj-lt"/>
          <a:ea typeface="+mj-ea"/>
          <a:cs typeface="+mj-cs"/>
        </a:defRPr>
      </a:lvl1pPr>
    </p:titleStyle>
    <p:bodyStyle>
      <a:lvl1pPr marL="447675" indent="-447675" algn="l" rtl="0" eaLnBrk="1" latinLnBrk="0" hangingPunct="1">
        <a:spcBef>
          <a:spcPts val="600"/>
        </a:spcBef>
        <a:buClr>
          <a:schemeClr val="accent1"/>
        </a:buClr>
        <a:buSzPct val="76000"/>
        <a:buFont typeface="Wingdings" pitchFamily="2" charset="2"/>
        <a:buChar char="p"/>
        <a:defRPr kumimoji="0" sz="3200" kern="1200">
          <a:solidFill>
            <a:schemeClr val="tx1"/>
          </a:solidFill>
          <a:latin typeface="+mn-lt"/>
          <a:ea typeface="+mn-ea"/>
          <a:cs typeface="+mn-cs"/>
        </a:defRPr>
      </a:lvl1pPr>
      <a:lvl2pPr marL="717550" indent="-442913" algn="l" rtl="0" eaLnBrk="1" latinLnBrk="0" hangingPunct="1">
        <a:spcBef>
          <a:spcPts val="500"/>
        </a:spcBef>
        <a:buClr>
          <a:schemeClr val="accent2"/>
        </a:buClr>
        <a:buSzPct val="76000"/>
        <a:buFont typeface="Wingdings" pitchFamily="2" charset="2"/>
        <a:buChar char="u"/>
        <a:defRPr kumimoji="0" sz="2800" kern="1200">
          <a:solidFill>
            <a:schemeClr val="tx2"/>
          </a:solidFill>
          <a:latin typeface="+mn-lt"/>
          <a:ea typeface="+mn-ea"/>
          <a:cs typeface="+mn-cs"/>
        </a:defRPr>
      </a:lvl2pPr>
      <a:lvl3pPr marL="895350" indent="-301625" algn="l" rtl="0" eaLnBrk="1" latinLnBrk="0" hangingPunct="1">
        <a:spcBef>
          <a:spcPts val="500"/>
        </a:spcBef>
        <a:buClr>
          <a:schemeClr val="bg1">
            <a:shade val="50000"/>
          </a:schemeClr>
        </a:buClr>
        <a:buSzPct val="76000"/>
        <a:buFont typeface="Wingdings 3"/>
        <a:buChar char=""/>
        <a:defRPr kumimoji="0" sz="2800" kern="1200">
          <a:solidFill>
            <a:schemeClr val="tx1"/>
          </a:solidFill>
          <a:latin typeface="+mn-lt"/>
          <a:ea typeface="+mn-ea"/>
          <a:cs typeface="+mn-cs"/>
        </a:defRPr>
      </a:lvl3pPr>
      <a:lvl4pPr marL="1163638" indent="-295275" algn="l" rtl="0" eaLnBrk="1" latinLnBrk="0" hangingPunct="1">
        <a:spcBef>
          <a:spcPts val="400"/>
        </a:spcBef>
        <a:buClr>
          <a:schemeClr val="accent2">
            <a:shade val="75000"/>
          </a:schemeClr>
        </a:buClr>
        <a:buSzPct val="70000"/>
        <a:buFont typeface="Wingdings" pitchFamily="2" charset="2"/>
        <a:buChar char="l"/>
        <a:defRPr kumimoji="0" sz="2400" kern="1200">
          <a:solidFill>
            <a:schemeClr val="tx1"/>
          </a:solidFill>
          <a:latin typeface="+mn-lt"/>
          <a:ea typeface="+mn-ea"/>
          <a:cs typeface="+mn-cs"/>
        </a:defRPr>
      </a:lvl4pPr>
      <a:lvl5pPr marL="1433513" indent="-290513" algn="l" rtl="0" eaLnBrk="1" latinLnBrk="0" hangingPunct="1">
        <a:spcBef>
          <a:spcPts val="300"/>
        </a:spcBef>
        <a:buClr>
          <a:schemeClr val="accent2"/>
        </a:buClr>
        <a:buSzPct val="70000"/>
        <a:buFont typeface="Wingdings" pitchFamily="2" charset="2"/>
        <a:buChar char="Ø"/>
        <a:defRPr kumimoji="0" sz="20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lashdot.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 y="1021404"/>
            <a:ext cx="8961120" cy="1867710"/>
          </a:xfrm>
        </p:spPr>
        <p:txBody>
          <a:bodyPr>
            <a:noAutofit/>
          </a:bodyPr>
          <a:lstStyle/>
          <a:p>
            <a:r>
              <a:rPr lang="en-US" sz="3800" dirty="0" smtClean="0"/>
              <a:t>Detecting </a:t>
            </a:r>
            <a:r>
              <a:rPr lang="en-US" sz="3800" b="1" dirty="0" smtClean="0"/>
              <a:t>Transient Bottlenecks </a:t>
            </a:r>
            <a:r>
              <a:rPr lang="en-US" sz="3800" dirty="0" smtClean="0"/>
              <a:t>in n-Tier Applications through Fine-Grained Analysis</a:t>
            </a:r>
            <a:endParaRPr lang="en-US" sz="3800" dirty="0"/>
          </a:p>
        </p:txBody>
      </p:sp>
      <p:sp>
        <p:nvSpPr>
          <p:cNvPr id="3" name="Subtitle 2"/>
          <p:cNvSpPr>
            <a:spLocks noGrp="1"/>
          </p:cNvSpPr>
          <p:nvPr>
            <p:ph type="subTitle" idx="1"/>
          </p:nvPr>
        </p:nvSpPr>
        <p:spPr>
          <a:xfrm>
            <a:off x="716280" y="3604260"/>
            <a:ext cx="7757160" cy="1318260"/>
          </a:xfrm>
        </p:spPr>
        <p:txBody>
          <a:bodyPr>
            <a:noAutofit/>
          </a:bodyPr>
          <a:lstStyle/>
          <a:p>
            <a:r>
              <a:rPr lang="en-US" dirty="0" err="1"/>
              <a:t>Qingyang</a:t>
            </a:r>
            <a:r>
              <a:rPr lang="en-US" dirty="0"/>
              <a:t> </a:t>
            </a:r>
            <a:r>
              <a:rPr lang="en-US" dirty="0" smtClean="0"/>
              <a:t>Wang </a:t>
            </a:r>
          </a:p>
          <a:p>
            <a:r>
              <a:rPr lang="en-US" dirty="0" smtClean="0"/>
              <a:t>Advisor: </a:t>
            </a:r>
            <a:r>
              <a:rPr lang="en-US" dirty="0" err="1" smtClean="0"/>
              <a:t>Calton</a:t>
            </a:r>
            <a:r>
              <a:rPr lang="en-US" dirty="0" smtClean="0"/>
              <a:t> </a:t>
            </a:r>
            <a:r>
              <a:rPr lang="en-US" dirty="0" err="1" smtClean="0"/>
              <a:t>Pu</a:t>
            </a:r>
            <a:endParaRPr lang="en-US" sz="2400" b="1" dirty="0" smtClean="0"/>
          </a:p>
        </p:txBody>
      </p:sp>
    </p:spTree>
    <p:extLst>
      <p:ext uri="{BB962C8B-B14F-4D97-AF65-F5344CB8AC3E}">
        <p14:creationId xmlns:p14="http://schemas.microsoft.com/office/powerpoint/2010/main" val="1602377920"/>
      </p:ext>
    </p:extLst>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付プレースホルダー 10"/>
          <p:cNvSpPr>
            <a:spLocks noGrp="1"/>
          </p:cNvSpPr>
          <p:nvPr>
            <p:ph type="dt" sz="half" idx="2"/>
          </p:nvPr>
        </p:nvSpPr>
        <p:spPr/>
        <p:txBody>
          <a:bodyPr/>
          <a:lstStyle/>
          <a:p>
            <a:r>
              <a:rPr lang="en-US" altLang="ja-JP" smtClean="0"/>
              <a:t>April 16, 2013</a:t>
            </a:r>
            <a:endParaRPr lang="en-US" dirty="0"/>
          </a:p>
        </p:txBody>
      </p:sp>
      <p:sp>
        <p:nvSpPr>
          <p:cNvPr id="12" name="フッター プレースホルダー 11"/>
          <p:cNvSpPr>
            <a:spLocks noGrp="1"/>
          </p:cNvSpPr>
          <p:nvPr>
            <p:ph type="ftr" sz="quarter" idx="3"/>
          </p:nvPr>
        </p:nvSpPr>
        <p:spPr/>
        <p:txBody>
          <a:bodyPr/>
          <a:lstStyle/>
          <a:p>
            <a:r>
              <a:rPr lang="en-US" smtClean="0"/>
              <a:t>CERCS Industry Advisory Board (IAB) meeting</a:t>
            </a:r>
            <a:endParaRPr lang="en-US" dirty="0" smtClean="0"/>
          </a:p>
        </p:txBody>
      </p:sp>
      <p:sp>
        <p:nvSpPr>
          <p:cNvPr id="6" name="Foliennummernplatzhalter 5"/>
          <p:cNvSpPr>
            <a:spLocks noGrp="1"/>
          </p:cNvSpPr>
          <p:nvPr>
            <p:ph type="sldNum" sz="quarter" idx="12"/>
          </p:nvPr>
        </p:nvSpPr>
        <p:spPr/>
        <p:txBody>
          <a:bodyPr/>
          <a:lstStyle/>
          <a:p>
            <a:fld id="{1D5D174B-2C40-4918-9459-ED190685B228}" type="slidenum">
              <a:rPr lang="en-US" smtClean="0"/>
              <a:pPr/>
              <a:t>10</a:t>
            </a:fld>
            <a:endParaRPr lang="en-US" dirty="0"/>
          </a:p>
        </p:txBody>
      </p:sp>
      <p:sp>
        <p:nvSpPr>
          <p:cNvPr id="2" name="Titel 1"/>
          <p:cNvSpPr>
            <a:spLocks noGrp="1"/>
          </p:cNvSpPr>
          <p:nvPr>
            <p:ph type="title"/>
          </p:nvPr>
        </p:nvSpPr>
        <p:spPr/>
        <p:txBody>
          <a:bodyPr>
            <a:normAutofit/>
          </a:bodyPr>
          <a:lstStyle/>
          <a:p>
            <a:r>
              <a:rPr lang="en-US" altLang="ja-JP" dirty="0"/>
              <a:t>Motivational Example</a:t>
            </a:r>
            <a:endParaRPr lang="en-US" dirty="0"/>
          </a:p>
        </p:txBody>
      </p:sp>
      <p:sp>
        <p:nvSpPr>
          <p:cNvPr id="102" name="TextBox 101"/>
          <p:cNvSpPr txBox="1"/>
          <p:nvPr/>
        </p:nvSpPr>
        <p:spPr>
          <a:xfrm>
            <a:off x="4829175" y="1742903"/>
            <a:ext cx="4286249" cy="954107"/>
          </a:xfrm>
          <a:prstGeom prst="rect">
            <a:avLst/>
          </a:prstGeom>
          <a:noFill/>
        </p:spPr>
        <p:txBody>
          <a:bodyPr wrap="square" rtlCol="0">
            <a:spAutoFit/>
          </a:bodyPr>
          <a:lstStyle/>
          <a:p>
            <a:pPr algn="ctr"/>
            <a:r>
              <a:rPr lang="en-US" sz="2800" dirty="0">
                <a:solidFill>
                  <a:srgbClr val="0070C0"/>
                </a:solidFill>
                <a:latin typeface="Impact" pitchFamily="34" charset="0"/>
              </a:rPr>
              <a:t>R</a:t>
            </a:r>
            <a:r>
              <a:rPr lang="en-US" sz="2800" dirty="0" smtClean="0">
                <a:solidFill>
                  <a:srgbClr val="0070C0"/>
                </a:solidFill>
                <a:latin typeface="Impact" pitchFamily="34" charset="0"/>
              </a:rPr>
              <a:t>esponse </a:t>
            </a:r>
            <a:r>
              <a:rPr lang="en-US" sz="2800" dirty="0">
                <a:solidFill>
                  <a:srgbClr val="0070C0"/>
                </a:solidFill>
                <a:latin typeface="Impact" pitchFamily="34" charset="0"/>
              </a:rPr>
              <a:t>time </a:t>
            </a:r>
            <a:r>
              <a:rPr lang="en-US" sz="2800" dirty="0" smtClean="0">
                <a:solidFill>
                  <a:srgbClr val="0070C0"/>
                </a:solidFill>
                <a:latin typeface="Impact" pitchFamily="34" charset="0"/>
              </a:rPr>
              <a:t>distribution at workload 8,000</a:t>
            </a:r>
            <a:endParaRPr lang="en-US" sz="2800" dirty="0">
              <a:solidFill>
                <a:srgbClr val="0070C0"/>
              </a:solidFill>
              <a:latin typeface="Impact" pitchFamily="34" charset="0"/>
            </a:endParaRPr>
          </a:p>
        </p:txBody>
      </p:sp>
      <p:sp>
        <p:nvSpPr>
          <p:cNvPr id="103" name="TextBox 102"/>
          <p:cNvSpPr txBox="1"/>
          <p:nvPr/>
        </p:nvSpPr>
        <p:spPr>
          <a:xfrm>
            <a:off x="484044" y="1757073"/>
            <a:ext cx="3716481" cy="954107"/>
          </a:xfrm>
          <a:prstGeom prst="rect">
            <a:avLst/>
          </a:prstGeom>
          <a:noFill/>
        </p:spPr>
        <p:txBody>
          <a:bodyPr wrap="square" rtlCol="0">
            <a:spAutoFit/>
          </a:bodyPr>
          <a:lstStyle/>
          <a:p>
            <a:pPr algn="ctr"/>
            <a:r>
              <a:rPr lang="en-US" sz="2800" dirty="0" smtClean="0">
                <a:solidFill>
                  <a:srgbClr val="0070C0"/>
                </a:solidFill>
                <a:latin typeface="Impact" pitchFamily="34" charset="0"/>
              </a:rPr>
              <a:t>Percentage of requests over two seconds</a:t>
            </a:r>
            <a:endParaRPr lang="en-US" sz="2800" dirty="0">
              <a:solidFill>
                <a:srgbClr val="0070C0"/>
              </a:solidFill>
              <a:latin typeface="Impact"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615" y="2686049"/>
            <a:ext cx="4275857" cy="308498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39" y="2743133"/>
            <a:ext cx="4475735" cy="3027899"/>
          </a:xfrm>
          <a:prstGeom prst="rect">
            <a:avLst/>
          </a:prstGeom>
        </p:spPr>
      </p:pic>
    </p:spTree>
    <p:extLst>
      <p:ext uri="{BB962C8B-B14F-4D97-AF65-F5344CB8AC3E}">
        <p14:creationId xmlns:p14="http://schemas.microsoft.com/office/powerpoint/2010/main" val="3976964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r>
              <a:rPr lang="en-US" dirty="0" smtClean="0"/>
              <a:t>Average resource utilization is far from full saturation when system is at WL 8,000.</a:t>
            </a:r>
            <a:endParaRPr lang="en-US" dirty="0"/>
          </a:p>
        </p:txBody>
      </p:sp>
      <p:sp>
        <p:nvSpPr>
          <p:cNvPr id="11" name="日付プレースホルダー 10"/>
          <p:cNvSpPr>
            <a:spLocks noGrp="1"/>
          </p:cNvSpPr>
          <p:nvPr>
            <p:ph type="dt" sz="half" idx="2"/>
          </p:nvPr>
        </p:nvSpPr>
        <p:spPr/>
        <p:txBody>
          <a:bodyPr/>
          <a:lstStyle/>
          <a:p>
            <a:r>
              <a:rPr lang="en-US" altLang="ja-JP" smtClean="0"/>
              <a:t>April 16, 2013</a:t>
            </a:r>
            <a:endParaRPr lang="en-US" dirty="0"/>
          </a:p>
        </p:txBody>
      </p:sp>
      <p:sp>
        <p:nvSpPr>
          <p:cNvPr id="12" name="フッター プレースホルダー 11"/>
          <p:cNvSpPr>
            <a:spLocks noGrp="1"/>
          </p:cNvSpPr>
          <p:nvPr>
            <p:ph type="ftr" sz="quarter" idx="3"/>
          </p:nvPr>
        </p:nvSpPr>
        <p:spPr/>
        <p:txBody>
          <a:bodyPr/>
          <a:lstStyle/>
          <a:p>
            <a:r>
              <a:rPr lang="en-US" smtClean="0"/>
              <a:t>CERCS Industry Advisory Board (IAB) meeting</a:t>
            </a:r>
            <a:endParaRPr lang="en-US" dirty="0" smtClean="0"/>
          </a:p>
        </p:txBody>
      </p:sp>
      <p:sp>
        <p:nvSpPr>
          <p:cNvPr id="6" name="Foliennummernplatzhalter 5"/>
          <p:cNvSpPr>
            <a:spLocks noGrp="1"/>
          </p:cNvSpPr>
          <p:nvPr>
            <p:ph type="sldNum" sz="quarter" idx="12"/>
          </p:nvPr>
        </p:nvSpPr>
        <p:spPr/>
        <p:txBody>
          <a:bodyPr/>
          <a:lstStyle/>
          <a:p>
            <a:fld id="{1D5D174B-2C40-4918-9459-ED190685B228}" type="slidenum">
              <a:rPr lang="en-US" smtClean="0"/>
              <a:pPr/>
              <a:t>11</a:t>
            </a:fld>
            <a:endParaRPr lang="en-US" dirty="0"/>
          </a:p>
        </p:txBody>
      </p:sp>
      <p:sp>
        <p:nvSpPr>
          <p:cNvPr id="2" name="Titel 1"/>
          <p:cNvSpPr>
            <a:spLocks noGrp="1"/>
          </p:cNvSpPr>
          <p:nvPr>
            <p:ph type="title"/>
          </p:nvPr>
        </p:nvSpPr>
        <p:spPr/>
        <p:txBody>
          <a:bodyPr>
            <a:normAutofit/>
          </a:bodyPr>
          <a:lstStyle/>
          <a:p>
            <a:r>
              <a:rPr lang="en-US" altLang="ja-JP" dirty="0"/>
              <a:t>Motivational Example</a:t>
            </a:r>
            <a:endParaRPr lang="en-US" dirty="0"/>
          </a:p>
        </p:txBody>
      </p:sp>
      <p:graphicFrame>
        <p:nvGraphicFramePr>
          <p:cNvPr id="16" name="表 14"/>
          <p:cNvGraphicFramePr>
            <a:graphicFrameLocks noGrp="1"/>
          </p:cNvGraphicFramePr>
          <p:nvPr>
            <p:extLst>
              <p:ext uri="{D42A27DB-BD31-4B8C-83A1-F6EECF244321}">
                <p14:modId xmlns:p14="http://schemas.microsoft.com/office/powerpoint/2010/main" val="3965364484"/>
              </p:ext>
            </p:extLst>
          </p:nvPr>
        </p:nvGraphicFramePr>
        <p:xfrm>
          <a:off x="457200" y="2647950"/>
          <a:ext cx="8313419" cy="2590800"/>
        </p:xfrm>
        <a:graphic>
          <a:graphicData uri="http://schemas.openxmlformats.org/drawingml/2006/table">
            <a:tbl>
              <a:tblPr firstRow="1" bandRow="1">
                <a:tableStyleId>{D7AC3CCA-C797-4891-BE02-D94E43425B78}</a:tableStyleId>
              </a:tblPr>
              <a:tblGrid>
                <a:gridCol w="2352675"/>
                <a:gridCol w="1466850"/>
                <a:gridCol w="1343025"/>
                <a:gridCol w="3150869"/>
              </a:tblGrid>
              <a:tr h="442239">
                <a:tc>
                  <a:txBody>
                    <a:bodyPr/>
                    <a:lstStyle/>
                    <a:p>
                      <a:pPr algn="ctr"/>
                      <a:r>
                        <a:rPr kumimoji="1" lang="en-US" altLang="ja-JP" sz="2200" dirty="0" smtClean="0"/>
                        <a:t>Server/Resource</a:t>
                      </a:r>
                      <a:endParaRPr kumimoji="1" lang="ja-JP" altLang="en-US" sz="2200" dirty="0"/>
                    </a:p>
                  </a:txBody>
                  <a:tcPr/>
                </a:tc>
                <a:tc>
                  <a:txBody>
                    <a:bodyPr/>
                    <a:lstStyle/>
                    <a:p>
                      <a:pPr algn="ctr"/>
                      <a:r>
                        <a:rPr kumimoji="1" lang="en-US" altLang="ja-JP" sz="2200" dirty="0" smtClean="0"/>
                        <a:t>CPU util. </a:t>
                      </a:r>
                    </a:p>
                    <a:p>
                      <a:pPr algn="ctr"/>
                      <a:r>
                        <a:rPr kumimoji="1" lang="en-US" altLang="ja-JP" sz="2200" dirty="0" smtClean="0"/>
                        <a:t>(%)</a:t>
                      </a:r>
                      <a:endParaRPr kumimoji="1" lang="ja-JP" altLang="en-US" sz="2200" dirty="0"/>
                    </a:p>
                  </a:txBody>
                  <a:tcPr/>
                </a:tc>
                <a:tc>
                  <a:txBody>
                    <a:bodyPr/>
                    <a:lstStyle/>
                    <a:p>
                      <a:pPr algn="ctr"/>
                      <a:r>
                        <a:rPr kumimoji="1" lang="en-US" altLang="ja-JP" sz="2200" dirty="0" smtClean="0"/>
                        <a:t>Disk I/O </a:t>
                      </a:r>
                    </a:p>
                    <a:p>
                      <a:pPr algn="ctr"/>
                      <a:r>
                        <a:rPr kumimoji="1" lang="en-US" altLang="ja-JP" sz="2200" dirty="0" smtClean="0"/>
                        <a:t>(%)</a:t>
                      </a:r>
                      <a:endParaRPr kumimoji="1" lang="ja-JP" altLang="en-US" sz="2200" dirty="0"/>
                    </a:p>
                  </a:txBody>
                  <a:tcPr/>
                </a:tc>
                <a:tc>
                  <a:txBody>
                    <a:bodyPr/>
                    <a:lstStyle/>
                    <a:p>
                      <a:pPr algn="ctr"/>
                      <a:r>
                        <a:rPr kumimoji="1" lang="en-US" altLang="ja-JP" sz="2200" dirty="0" smtClean="0"/>
                        <a:t>Network</a:t>
                      </a:r>
                      <a:r>
                        <a:rPr kumimoji="1" lang="en-US" altLang="ja-JP" sz="2200" baseline="0" dirty="0" smtClean="0"/>
                        <a:t> receive/send </a:t>
                      </a:r>
                    </a:p>
                    <a:p>
                      <a:pPr algn="ctr"/>
                      <a:r>
                        <a:rPr kumimoji="1" lang="en-US" altLang="ja-JP" sz="2200" baseline="0" dirty="0" smtClean="0"/>
                        <a:t>(MB/s)</a:t>
                      </a:r>
                      <a:endParaRPr kumimoji="1" lang="ja-JP" altLang="en-US" sz="2200" dirty="0"/>
                    </a:p>
                  </a:txBody>
                  <a:tcPr/>
                </a:tc>
              </a:tr>
              <a:tr h="373786">
                <a:tc>
                  <a:txBody>
                    <a:bodyPr/>
                    <a:lstStyle/>
                    <a:p>
                      <a:pPr algn="ctr"/>
                      <a:r>
                        <a:rPr kumimoji="1" lang="en-US" altLang="ja-JP" sz="2400" dirty="0" smtClean="0"/>
                        <a:t>Apache</a:t>
                      </a:r>
                      <a:endParaRPr kumimoji="1" lang="ja-JP" altLang="en-US" sz="2400" dirty="0"/>
                    </a:p>
                  </a:txBody>
                  <a:tcPr/>
                </a:tc>
                <a:tc>
                  <a:txBody>
                    <a:bodyPr/>
                    <a:lstStyle/>
                    <a:p>
                      <a:pPr algn="ctr"/>
                      <a:r>
                        <a:rPr kumimoji="1" lang="en-US" altLang="ja-JP" sz="2400" dirty="0" smtClean="0"/>
                        <a:t>34.6</a:t>
                      </a:r>
                      <a:endParaRPr kumimoji="1" lang="ja-JP" altLang="en-US" sz="2400" dirty="0"/>
                    </a:p>
                  </a:txBody>
                  <a:tcPr/>
                </a:tc>
                <a:tc>
                  <a:txBody>
                    <a:bodyPr/>
                    <a:lstStyle/>
                    <a:p>
                      <a:pPr algn="ctr"/>
                      <a:r>
                        <a:rPr kumimoji="1" lang="en-US" altLang="ja-JP" sz="2400" dirty="0" smtClean="0"/>
                        <a:t>0.1</a:t>
                      </a:r>
                      <a:endParaRPr kumimoji="1" lang="ja-JP" altLang="en-US" sz="2400" dirty="0"/>
                    </a:p>
                  </a:txBody>
                  <a:tcPr/>
                </a:tc>
                <a:tc>
                  <a:txBody>
                    <a:bodyPr/>
                    <a:lstStyle/>
                    <a:p>
                      <a:pPr algn="ctr"/>
                      <a:r>
                        <a:rPr kumimoji="1" lang="en-US" altLang="ja-JP" sz="2400" dirty="0" smtClean="0"/>
                        <a:t>14.3/24.1</a:t>
                      </a:r>
                      <a:endParaRPr kumimoji="1" lang="ja-JP" altLang="en-US" sz="2400" dirty="0"/>
                    </a:p>
                  </a:txBody>
                  <a:tcPr/>
                </a:tc>
              </a:tr>
              <a:tr h="373786">
                <a:tc>
                  <a:txBody>
                    <a:bodyPr/>
                    <a:lstStyle/>
                    <a:p>
                      <a:pPr algn="ctr"/>
                      <a:r>
                        <a:rPr kumimoji="1" lang="en-US" altLang="ja-JP" sz="2400" dirty="0" smtClean="0"/>
                        <a:t>Tomcat</a:t>
                      </a:r>
                      <a:endParaRPr kumimoji="1" lang="ja-JP" altLang="en-US" sz="2400" dirty="0"/>
                    </a:p>
                  </a:txBody>
                  <a:tcPr/>
                </a:tc>
                <a:tc>
                  <a:txBody>
                    <a:bodyPr/>
                    <a:lstStyle/>
                    <a:p>
                      <a:pPr algn="ctr"/>
                      <a:r>
                        <a:rPr kumimoji="1" lang="en-US" altLang="ja-JP" sz="2400" b="1" dirty="0" smtClean="0">
                          <a:solidFill>
                            <a:srgbClr val="FF0000"/>
                          </a:solidFill>
                        </a:rPr>
                        <a:t>79.9</a:t>
                      </a:r>
                      <a:endParaRPr kumimoji="1" lang="ja-JP" altLang="en-US" sz="2400" b="1" dirty="0">
                        <a:solidFill>
                          <a:srgbClr val="FF0000"/>
                        </a:solidFill>
                      </a:endParaRPr>
                    </a:p>
                  </a:txBody>
                  <a:tcPr/>
                </a:tc>
                <a:tc>
                  <a:txBody>
                    <a:bodyPr/>
                    <a:lstStyle/>
                    <a:p>
                      <a:pPr algn="ctr"/>
                      <a:r>
                        <a:rPr kumimoji="1" lang="en-US" altLang="ja-JP" sz="2400" dirty="0" smtClean="0"/>
                        <a:t>0.0</a:t>
                      </a:r>
                      <a:endParaRPr kumimoji="1" lang="ja-JP" altLang="en-US" sz="2400" dirty="0"/>
                    </a:p>
                  </a:txBody>
                  <a:tcPr/>
                </a:tc>
                <a:tc>
                  <a:txBody>
                    <a:bodyPr/>
                    <a:lstStyle/>
                    <a:p>
                      <a:pPr algn="ctr"/>
                      <a:r>
                        <a:rPr kumimoji="1" lang="en-US" altLang="ja-JP" sz="2400" dirty="0" smtClean="0"/>
                        <a:t>3.8/6.5</a:t>
                      </a:r>
                      <a:endParaRPr kumimoji="1" lang="ja-JP" altLang="en-US" sz="2400" dirty="0"/>
                    </a:p>
                  </a:txBody>
                  <a:tcPr/>
                </a:tc>
              </a:tr>
              <a:tr h="373786">
                <a:tc>
                  <a:txBody>
                    <a:bodyPr/>
                    <a:lstStyle/>
                    <a:p>
                      <a:pPr algn="ctr"/>
                      <a:r>
                        <a:rPr kumimoji="1" lang="en-US" altLang="ja-JP" sz="2400" dirty="0" smtClean="0"/>
                        <a:t>CJDBC</a:t>
                      </a:r>
                      <a:endParaRPr kumimoji="1" lang="ja-JP" altLang="en-US" sz="2400" dirty="0"/>
                    </a:p>
                  </a:txBody>
                  <a:tcPr/>
                </a:tc>
                <a:tc>
                  <a:txBody>
                    <a:bodyPr/>
                    <a:lstStyle/>
                    <a:p>
                      <a:pPr algn="ctr"/>
                      <a:r>
                        <a:rPr kumimoji="1" lang="en-US" altLang="ja-JP" sz="2400" dirty="0" smtClean="0"/>
                        <a:t>26.7</a:t>
                      </a:r>
                      <a:endParaRPr kumimoji="1" lang="ja-JP" altLang="en-US" sz="2400" dirty="0"/>
                    </a:p>
                  </a:txBody>
                  <a:tcPr/>
                </a:tc>
                <a:tc>
                  <a:txBody>
                    <a:bodyPr/>
                    <a:lstStyle/>
                    <a:p>
                      <a:pPr algn="ctr"/>
                      <a:r>
                        <a:rPr kumimoji="1" lang="en-US" altLang="ja-JP" sz="2400" dirty="0" smtClean="0"/>
                        <a:t>0.1</a:t>
                      </a:r>
                      <a:endParaRPr kumimoji="1" lang="ja-JP" altLang="en-US" sz="2400" dirty="0"/>
                    </a:p>
                  </a:txBody>
                  <a:tcPr/>
                </a:tc>
                <a:tc>
                  <a:txBody>
                    <a:bodyPr/>
                    <a:lstStyle/>
                    <a:p>
                      <a:pPr algn="ctr"/>
                      <a:r>
                        <a:rPr kumimoji="1" lang="en-US" altLang="ja-JP" sz="2400" dirty="0" smtClean="0"/>
                        <a:t>6.3/7.9</a:t>
                      </a:r>
                      <a:endParaRPr kumimoji="1" lang="ja-JP" altLang="en-US" sz="2400" dirty="0"/>
                    </a:p>
                  </a:txBody>
                  <a:tcPr/>
                </a:tc>
              </a:tr>
              <a:tr h="373786">
                <a:tc>
                  <a:txBody>
                    <a:bodyPr/>
                    <a:lstStyle/>
                    <a:p>
                      <a:pPr algn="ctr"/>
                      <a:r>
                        <a:rPr kumimoji="1" lang="en-US" altLang="ja-JP" sz="2400" dirty="0" smtClean="0"/>
                        <a:t>MySQL</a:t>
                      </a:r>
                      <a:endParaRPr kumimoji="1" lang="ja-JP" altLang="en-US" sz="2400" dirty="0"/>
                    </a:p>
                  </a:txBody>
                  <a:tcPr/>
                </a:tc>
                <a:tc>
                  <a:txBody>
                    <a:bodyPr/>
                    <a:lstStyle/>
                    <a:p>
                      <a:pPr algn="ctr"/>
                      <a:r>
                        <a:rPr kumimoji="1" lang="en-US" altLang="ja-JP" sz="2400" b="1" dirty="0" smtClean="0">
                          <a:solidFill>
                            <a:srgbClr val="FF0000"/>
                          </a:solidFill>
                        </a:rPr>
                        <a:t>78.1</a:t>
                      </a:r>
                      <a:endParaRPr kumimoji="1" lang="ja-JP" altLang="en-US" sz="2400" b="1" dirty="0">
                        <a:solidFill>
                          <a:srgbClr val="FF0000"/>
                        </a:solidFill>
                      </a:endParaRPr>
                    </a:p>
                  </a:txBody>
                  <a:tcPr/>
                </a:tc>
                <a:tc>
                  <a:txBody>
                    <a:bodyPr/>
                    <a:lstStyle/>
                    <a:p>
                      <a:pPr algn="ctr"/>
                      <a:r>
                        <a:rPr kumimoji="1" lang="en-US" altLang="ja-JP" sz="2400" dirty="0" smtClean="0"/>
                        <a:t>0.1</a:t>
                      </a:r>
                      <a:endParaRPr kumimoji="1" lang="ja-JP" altLang="en-US" sz="2400" dirty="0"/>
                    </a:p>
                  </a:txBody>
                  <a:tcPr/>
                </a:tc>
                <a:tc>
                  <a:txBody>
                    <a:bodyPr/>
                    <a:lstStyle/>
                    <a:p>
                      <a:pPr algn="ctr"/>
                      <a:r>
                        <a:rPr kumimoji="1" lang="en-US" altLang="ja-JP" sz="2400" dirty="0" smtClean="0"/>
                        <a:t>0.58/2.8</a:t>
                      </a:r>
                      <a:endParaRPr kumimoji="1" lang="ja-JP" altLang="en-US" sz="2400" dirty="0"/>
                    </a:p>
                  </a:txBody>
                  <a:tcPr/>
                </a:tc>
              </a:tr>
            </a:tbl>
          </a:graphicData>
        </a:graphic>
      </p:graphicFrame>
    </p:spTree>
    <p:extLst>
      <p:ext uri="{BB962C8B-B14F-4D97-AF65-F5344CB8AC3E}">
        <p14:creationId xmlns:p14="http://schemas.microsoft.com/office/powerpoint/2010/main" val="1555455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付プレースホルダー 10"/>
          <p:cNvSpPr>
            <a:spLocks noGrp="1"/>
          </p:cNvSpPr>
          <p:nvPr>
            <p:ph type="dt" sz="half" idx="2"/>
          </p:nvPr>
        </p:nvSpPr>
        <p:spPr/>
        <p:txBody>
          <a:bodyPr/>
          <a:lstStyle/>
          <a:p>
            <a:r>
              <a:rPr lang="en-US" altLang="ja-JP" smtClean="0"/>
              <a:t>April 16, 2013</a:t>
            </a:r>
            <a:endParaRPr lang="en-US" dirty="0"/>
          </a:p>
        </p:txBody>
      </p:sp>
      <p:sp>
        <p:nvSpPr>
          <p:cNvPr id="12" name="フッター プレースホルダー 11"/>
          <p:cNvSpPr>
            <a:spLocks noGrp="1"/>
          </p:cNvSpPr>
          <p:nvPr>
            <p:ph type="ftr" sz="quarter" idx="3"/>
          </p:nvPr>
        </p:nvSpPr>
        <p:spPr/>
        <p:txBody>
          <a:bodyPr/>
          <a:lstStyle/>
          <a:p>
            <a:r>
              <a:rPr lang="en-US" smtClean="0"/>
              <a:t>CERCS Industry Advisory Board (IAB) meeting</a:t>
            </a:r>
            <a:endParaRPr lang="en-US" dirty="0" smtClean="0"/>
          </a:p>
        </p:txBody>
      </p:sp>
      <p:sp>
        <p:nvSpPr>
          <p:cNvPr id="6" name="Foliennummernplatzhalter 5"/>
          <p:cNvSpPr>
            <a:spLocks noGrp="1"/>
          </p:cNvSpPr>
          <p:nvPr>
            <p:ph type="sldNum" sz="quarter" idx="12"/>
          </p:nvPr>
        </p:nvSpPr>
        <p:spPr/>
        <p:txBody>
          <a:bodyPr/>
          <a:lstStyle/>
          <a:p>
            <a:fld id="{1D5D174B-2C40-4918-9459-ED190685B228}" type="slidenum">
              <a:rPr lang="en-US" smtClean="0"/>
              <a:pPr/>
              <a:t>12</a:t>
            </a:fld>
            <a:endParaRPr lang="en-US" dirty="0"/>
          </a:p>
        </p:txBody>
      </p:sp>
      <p:sp>
        <p:nvSpPr>
          <p:cNvPr id="2" name="Titel 1"/>
          <p:cNvSpPr>
            <a:spLocks noGrp="1"/>
          </p:cNvSpPr>
          <p:nvPr>
            <p:ph type="title"/>
          </p:nvPr>
        </p:nvSpPr>
        <p:spPr/>
        <p:txBody>
          <a:bodyPr>
            <a:normAutofit/>
          </a:bodyPr>
          <a:lstStyle/>
          <a:p>
            <a:r>
              <a:rPr lang="en-US" altLang="ja-JP" dirty="0"/>
              <a:t>Motivational Example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070" y="3739226"/>
            <a:ext cx="5888731" cy="15470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264" y="1935376"/>
            <a:ext cx="5872537" cy="1715103"/>
          </a:xfrm>
          <a:prstGeom prst="rect">
            <a:avLst/>
          </a:prstGeom>
        </p:spPr>
      </p:pic>
      <p:sp>
        <p:nvSpPr>
          <p:cNvPr id="17" name="TextBox 16"/>
          <p:cNvSpPr txBox="1"/>
          <p:nvPr/>
        </p:nvSpPr>
        <p:spPr>
          <a:xfrm>
            <a:off x="584779" y="1252137"/>
            <a:ext cx="8123267" cy="707886"/>
          </a:xfrm>
          <a:prstGeom prst="rect">
            <a:avLst/>
          </a:prstGeom>
          <a:noFill/>
        </p:spPr>
        <p:txBody>
          <a:bodyPr wrap="square" rtlCol="0">
            <a:spAutoFit/>
          </a:bodyPr>
          <a:lstStyle/>
          <a:p>
            <a:pPr algn="ctr"/>
            <a:r>
              <a:rPr lang="en-US" sz="2000" b="1" dirty="0" smtClean="0">
                <a:solidFill>
                  <a:schemeClr val="accent5"/>
                </a:solidFill>
              </a:rPr>
              <a:t>Timeline graphs of Tomcat/MySQL CPU utilization (every second) </a:t>
            </a:r>
            <a:r>
              <a:rPr lang="en-US" sz="2000" b="1" dirty="0">
                <a:solidFill>
                  <a:schemeClr val="accent5"/>
                </a:solidFill>
              </a:rPr>
              <a:t>a</a:t>
            </a:r>
            <a:r>
              <a:rPr lang="en-US" sz="2000" b="1" dirty="0" smtClean="0">
                <a:solidFill>
                  <a:schemeClr val="accent5"/>
                </a:solidFill>
              </a:rPr>
              <a:t>t WL 8,000</a:t>
            </a:r>
            <a:endParaRPr lang="en-US" sz="2000" b="1" dirty="0">
              <a:solidFill>
                <a:srgbClr val="FF0000"/>
              </a:solidFill>
            </a:endParaRPr>
          </a:p>
        </p:txBody>
      </p:sp>
      <p:sp>
        <p:nvSpPr>
          <p:cNvPr id="18" name="Text Box 9"/>
          <p:cNvSpPr txBox="1">
            <a:spLocks noChangeArrowheads="1"/>
          </p:cNvSpPr>
          <p:nvPr/>
        </p:nvSpPr>
        <p:spPr bwMode="auto">
          <a:xfrm>
            <a:off x="180746" y="5169356"/>
            <a:ext cx="8793126" cy="1015663"/>
          </a:xfrm>
          <a:prstGeom prst="rect">
            <a:avLst/>
          </a:prstGeom>
          <a:solidFill>
            <a:srgbClr val="FFC1FF"/>
          </a:solidFill>
        </p:spPr>
        <p:txBody>
          <a:bodyPr wrap="square" rtlCol="0">
            <a:spAutoFit/>
          </a:bodyPr>
          <a:lstStyle/>
          <a:p>
            <a:pPr algn="just"/>
            <a:r>
              <a:rPr lang="en-US" sz="3000" dirty="0" smtClean="0">
                <a:solidFill>
                  <a:srgbClr val="FF0000"/>
                </a:solidFill>
              </a:rPr>
              <a:t>Traditional monitor tools (</a:t>
            </a:r>
            <a:r>
              <a:rPr lang="en-US" sz="3000" dirty="0" err="1" smtClean="0">
                <a:solidFill>
                  <a:srgbClr val="FF0000"/>
                </a:solidFill>
              </a:rPr>
              <a:t>e,g</a:t>
            </a:r>
            <a:r>
              <a:rPr lang="en-US" sz="3000" dirty="0" smtClean="0">
                <a:solidFill>
                  <a:srgbClr val="FF0000"/>
                </a:solidFill>
              </a:rPr>
              <a:t>., </a:t>
            </a:r>
            <a:r>
              <a:rPr lang="en-US" sz="3000" dirty="0" err="1" smtClean="0">
                <a:solidFill>
                  <a:srgbClr val="FF0000"/>
                </a:solidFill>
              </a:rPr>
              <a:t>sar</a:t>
            </a:r>
            <a:r>
              <a:rPr lang="en-US" sz="3000" dirty="0" smtClean="0">
                <a:solidFill>
                  <a:srgbClr val="FF0000"/>
                </a:solidFill>
              </a:rPr>
              <a:t>) cannot </a:t>
            </a:r>
            <a:r>
              <a:rPr lang="en-US" sz="3000" dirty="0">
                <a:solidFill>
                  <a:srgbClr val="FF0000"/>
                </a:solidFill>
              </a:rPr>
              <a:t>detect the </a:t>
            </a:r>
            <a:r>
              <a:rPr lang="en-US" sz="3000" dirty="0" smtClean="0">
                <a:solidFill>
                  <a:srgbClr val="FF0000"/>
                </a:solidFill>
              </a:rPr>
              <a:t>performance bottleneck </a:t>
            </a:r>
            <a:r>
              <a:rPr lang="en-US" sz="3000" dirty="0">
                <a:solidFill>
                  <a:srgbClr val="FF0000"/>
                </a:solidFill>
              </a:rPr>
              <a:t>due to their coarse granularity</a:t>
            </a:r>
            <a:endParaRPr lang="en-US" sz="3000" dirty="0" smtClean="0">
              <a:solidFill>
                <a:srgbClr val="FF0000"/>
              </a:solidFill>
            </a:endParaRPr>
          </a:p>
        </p:txBody>
      </p:sp>
    </p:spTree>
    <p:extLst>
      <p:ext uri="{BB962C8B-B14F-4D97-AF65-F5344CB8AC3E}">
        <p14:creationId xmlns:p14="http://schemas.microsoft.com/office/powerpoint/2010/main" val="1334571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 calcmode="lin" valueType="num">
                                      <p:cBhvr additive="base">
                                        <p:cTn id="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
          </p:nvPr>
        </p:nvSpPr>
        <p:spPr>
          <a:xfrm>
            <a:off x="457199" y="1219200"/>
            <a:ext cx="8391525" cy="4937760"/>
          </a:xfrm>
        </p:spPr>
        <p:txBody>
          <a:bodyPr>
            <a:normAutofit/>
          </a:bodyPr>
          <a:lstStyle/>
          <a:p>
            <a:r>
              <a:rPr kumimoji="1" lang="en-US" altLang="ja-JP" dirty="0" smtClean="0"/>
              <a:t>Propose a novel transient bottleneck detection method with no or negligible monitoring overhead.</a:t>
            </a:r>
          </a:p>
          <a:p>
            <a:pPr lvl="1">
              <a:spcBef>
                <a:spcPts val="0"/>
              </a:spcBef>
            </a:pPr>
            <a:r>
              <a:rPr lang="en-US" altLang="ja-JP" sz="2600" dirty="0" smtClean="0"/>
              <a:t>Based on passive network tracing</a:t>
            </a:r>
          </a:p>
          <a:p>
            <a:pPr>
              <a:spcBef>
                <a:spcPts val="2400"/>
              </a:spcBef>
            </a:pPr>
            <a:r>
              <a:rPr kumimoji="1" lang="en-US" altLang="ja-JP" dirty="0" smtClean="0"/>
              <a:t>Detecting transient bottlenecks caused by various system factors. </a:t>
            </a:r>
          </a:p>
          <a:p>
            <a:pPr lvl="1">
              <a:spcBef>
                <a:spcPts val="0"/>
              </a:spcBef>
            </a:pPr>
            <a:r>
              <a:rPr kumimoji="1" lang="en-US" altLang="ja-JP" sz="2600" dirty="0" smtClean="0"/>
              <a:t>Intel </a:t>
            </a:r>
            <a:r>
              <a:rPr kumimoji="1" lang="en-US" altLang="ja-JP" sz="2600" dirty="0" err="1" smtClean="0"/>
              <a:t>SpeedStep</a:t>
            </a:r>
            <a:endParaRPr kumimoji="1" lang="en-US" altLang="ja-JP" sz="2600" dirty="0" smtClean="0"/>
          </a:p>
          <a:p>
            <a:pPr lvl="1">
              <a:spcBef>
                <a:spcPts val="0"/>
              </a:spcBef>
            </a:pPr>
            <a:r>
              <a:rPr lang="en-US" altLang="ja-JP" dirty="0"/>
              <a:t>JVM garbage </a:t>
            </a:r>
            <a:r>
              <a:rPr lang="en-US" altLang="ja-JP" dirty="0" smtClean="0"/>
              <a:t>collection</a:t>
            </a:r>
            <a:endParaRPr lang="en-US" altLang="ja-JP" dirty="0"/>
          </a:p>
        </p:txBody>
      </p:sp>
      <p:sp>
        <p:nvSpPr>
          <p:cNvPr id="3" name="日付プレースホルダー 2"/>
          <p:cNvSpPr>
            <a:spLocks noGrp="1"/>
          </p:cNvSpPr>
          <p:nvPr>
            <p:ph type="dt" sz="half" idx="2"/>
          </p:nvPr>
        </p:nvSpPr>
        <p:spPr/>
        <p:txBody>
          <a:bodyPr/>
          <a:lstStyle/>
          <a:p>
            <a:r>
              <a:rPr lang="en-US" altLang="ja-JP" smtClean="0"/>
              <a:t>April 16, 2013</a:t>
            </a:r>
            <a:endParaRPr lang="en-US" dirty="0" smtClean="0"/>
          </a:p>
        </p:txBody>
      </p:sp>
      <p:sp>
        <p:nvSpPr>
          <p:cNvPr id="4" name="フッター プレースホルダー 3"/>
          <p:cNvSpPr>
            <a:spLocks noGrp="1"/>
          </p:cNvSpPr>
          <p:nvPr>
            <p:ph type="ftr" sz="quarter" idx="3"/>
          </p:nvPr>
        </p:nvSpPr>
        <p:spPr/>
        <p:txBody>
          <a:bodyPr/>
          <a:lstStyle/>
          <a:p>
            <a:r>
              <a:rPr lang="en-US" smtClean="0"/>
              <a:t>CERCS Industry Advisory Board (IAB) meeting</a:t>
            </a:r>
            <a:endParaRPr lang="en-US" dirty="0" smtClean="0"/>
          </a:p>
        </p:txBody>
      </p:sp>
      <p:sp>
        <p:nvSpPr>
          <p:cNvPr id="5" name="スライド番号プレースホルダー 4"/>
          <p:cNvSpPr>
            <a:spLocks noGrp="1"/>
          </p:cNvSpPr>
          <p:nvPr>
            <p:ph type="sldNum" sz="quarter" idx="12"/>
          </p:nvPr>
        </p:nvSpPr>
        <p:spPr/>
        <p:txBody>
          <a:bodyPr/>
          <a:lstStyle/>
          <a:p>
            <a:fld id="{1F253055-7263-2040-86A3-B4DE91530F8D}" type="slidenum">
              <a:rPr lang="en-US" smtClean="0"/>
              <a:pPr/>
              <a:t>13</a:t>
            </a:fld>
            <a:endParaRPr lang="en-US"/>
          </a:p>
        </p:txBody>
      </p:sp>
      <p:sp>
        <p:nvSpPr>
          <p:cNvPr id="6" name="タイトル 5"/>
          <p:cNvSpPr>
            <a:spLocks noGrp="1"/>
          </p:cNvSpPr>
          <p:nvPr>
            <p:ph type="title"/>
          </p:nvPr>
        </p:nvSpPr>
        <p:spPr/>
        <p:txBody>
          <a:bodyPr/>
          <a:lstStyle/>
          <a:p>
            <a:r>
              <a:rPr kumimoji="1" lang="en-US" altLang="ja-JP" dirty="0" smtClean="0"/>
              <a:t>Focus of This Research</a:t>
            </a:r>
            <a:endParaRPr kumimoji="1" lang="ja-JP" altLang="en-US" dirty="0"/>
          </a:p>
        </p:txBody>
      </p:sp>
    </p:spTree>
    <p:extLst>
      <p:ext uri="{BB962C8B-B14F-4D97-AF65-F5344CB8AC3E}">
        <p14:creationId xmlns:p14="http://schemas.microsoft.com/office/powerpoint/2010/main" val="3268423322"/>
      </p:ext>
    </p:extLst>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normAutofit lnSpcReduction="10000"/>
          </a:bodyPr>
          <a:lstStyle/>
          <a:p>
            <a:r>
              <a:rPr lang="en-US" dirty="0" smtClean="0"/>
              <a:t>Background &amp; Motivation</a:t>
            </a:r>
          </a:p>
          <a:p>
            <a:pPr lvl="1"/>
            <a:r>
              <a:rPr lang="en-US" dirty="0" smtClean="0"/>
              <a:t>Background</a:t>
            </a:r>
          </a:p>
          <a:p>
            <a:pPr lvl="1"/>
            <a:r>
              <a:rPr lang="en-US" dirty="0" smtClean="0"/>
              <a:t>Motivational experiment</a:t>
            </a:r>
          </a:p>
          <a:p>
            <a:r>
              <a:rPr lang="en-US" dirty="0" smtClean="0"/>
              <a:t>Method for Detecting Transient Bottlenecks</a:t>
            </a:r>
          </a:p>
          <a:p>
            <a:pPr lvl="1"/>
            <a:r>
              <a:rPr lang="en-US" altLang="ja-JP" dirty="0" smtClean="0"/>
              <a:t>Trace monitoring tool</a:t>
            </a:r>
          </a:p>
          <a:p>
            <a:pPr lvl="1"/>
            <a:r>
              <a:rPr lang="en-US" dirty="0" smtClean="0"/>
              <a:t>Fine-grained load/throughput analysis</a:t>
            </a:r>
          </a:p>
          <a:p>
            <a:r>
              <a:rPr lang="en-US" dirty="0" smtClean="0"/>
              <a:t>Two Case Studies</a:t>
            </a:r>
          </a:p>
          <a:p>
            <a:pPr lvl="1"/>
            <a:r>
              <a:rPr lang="en-US" dirty="0" smtClean="0"/>
              <a:t>Intel </a:t>
            </a:r>
            <a:r>
              <a:rPr lang="en-US" dirty="0" err="1" smtClean="0"/>
              <a:t>SpeedStep</a:t>
            </a:r>
            <a:endParaRPr lang="en-US" dirty="0" smtClean="0"/>
          </a:p>
          <a:p>
            <a:pPr lvl="1"/>
            <a:r>
              <a:rPr lang="en-US" dirty="0"/>
              <a:t>JVM garbage </a:t>
            </a:r>
            <a:r>
              <a:rPr lang="en-US" dirty="0" smtClean="0"/>
              <a:t>collection</a:t>
            </a:r>
          </a:p>
          <a:p>
            <a:r>
              <a:rPr lang="en-US" dirty="0" smtClean="0"/>
              <a:t>Conclusion &amp; Future Works</a:t>
            </a:r>
            <a:endParaRPr lang="en-US" dirty="0"/>
          </a:p>
        </p:txBody>
      </p:sp>
      <p:sp>
        <p:nvSpPr>
          <p:cNvPr id="19" name="日付プレースホルダー 18"/>
          <p:cNvSpPr>
            <a:spLocks noGrp="1"/>
          </p:cNvSpPr>
          <p:nvPr>
            <p:ph type="dt" sz="half" idx="2"/>
          </p:nvPr>
        </p:nvSpPr>
        <p:spPr/>
        <p:txBody>
          <a:bodyPr/>
          <a:lstStyle/>
          <a:p>
            <a:r>
              <a:rPr lang="en-US" altLang="ja-JP" smtClean="0"/>
              <a:t>April 16, 2013</a:t>
            </a:r>
            <a:endParaRPr lang="en-US" dirty="0" smtClean="0"/>
          </a:p>
        </p:txBody>
      </p:sp>
      <p:sp>
        <p:nvSpPr>
          <p:cNvPr id="20" name="フッター プレースホルダー 19"/>
          <p:cNvSpPr>
            <a:spLocks noGrp="1"/>
          </p:cNvSpPr>
          <p:nvPr>
            <p:ph type="ftr" sz="quarter" idx="3"/>
          </p:nvPr>
        </p:nvSpPr>
        <p:spPr/>
        <p:txBody>
          <a:bodyPr/>
          <a:lstStyle/>
          <a:p>
            <a:r>
              <a:rPr lang="en-US" smtClean="0"/>
              <a:t>CERCS Industry Advisory Board (IAB) meeting</a:t>
            </a:r>
            <a:endParaRPr lang="en-US" dirty="0" smtClean="0"/>
          </a:p>
        </p:txBody>
      </p:sp>
      <p:sp>
        <p:nvSpPr>
          <p:cNvPr id="6" name="Foliennummernplatzhalter 5"/>
          <p:cNvSpPr>
            <a:spLocks noGrp="1"/>
          </p:cNvSpPr>
          <p:nvPr>
            <p:ph type="sldNum" sz="quarter" idx="12"/>
          </p:nvPr>
        </p:nvSpPr>
        <p:spPr/>
        <p:txBody>
          <a:bodyPr/>
          <a:lstStyle/>
          <a:p>
            <a:fld id="{DB65C57B-26E1-46E6-A861-585F6316666D}" type="slidenum">
              <a:rPr lang="en-US" smtClean="0"/>
              <a:pPr/>
              <a:t>14</a:t>
            </a:fld>
            <a:endParaRPr lang="en-US" dirty="0"/>
          </a:p>
        </p:txBody>
      </p:sp>
      <p:sp>
        <p:nvSpPr>
          <p:cNvPr id="2" name="Titel 1"/>
          <p:cNvSpPr>
            <a:spLocks noGrp="1"/>
          </p:cNvSpPr>
          <p:nvPr>
            <p:ph type="title"/>
          </p:nvPr>
        </p:nvSpPr>
        <p:spPr/>
        <p:txBody>
          <a:bodyPr/>
          <a:lstStyle/>
          <a:p>
            <a:r>
              <a:rPr lang="en-US" smtClean="0"/>
              <a:t>Outline</a:t>
            </a:r>
            <a:endParaRPr lang="en-US" dirty="0"/>
          </a:p>
        </p:txBody>
      </p:sp>
      <p:sp>
        <p:nvSpPr>
          <p:cNvPr id="8" name="AutoShape 15"/>
          <p:cNvSpPr>
            <a:spLocks noChangeArrowheads="1"/>
          </p:cNvSpPr>
          <p:nvPr/>
        </p:nvSpPr>
        <p:spPr bwMode="auto">
          <a:xfrm>
            <a:off x="89463" y="2741782"/>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extLst>
      <p:ext uri="{BB962C8B-B14F-4D97-AF65-F5344CB8AC3E}">
        <p14:creationId xmlns:p14="http://schemas.microsoft.com/office/powerpoint/2010/main" val="78230505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sz="quarter" idx="1"/>
          </p:nvPr>
        </p:nvSpPr>
        <p:spPr>
          <a:xfrm>
            <a:off x="457200" y="1219199"/>
            <a:ext cx="8442000" cy="5325601"/>
          </a:xfrm>
        </p:spPr>
        <p:txBody>
          <a:bodyPr>
            <a:normAutofit/>
          </a:bodyPr>
          <a:lstStyle/>
          <a:p>
            <a:pPr>
              <a:spcBef>
                <a:spcPts val="2400"/>
              </a:spcBef>
            </a:pPr>
            <a:r>
              <a:rPr lang="en-US" altLang="ja-JP" dirty="0"/>
              <a:t>A bottleneck in an n-tier system is the place where requests start to congest in the </a:t>
            </a:r>
            <a:r>
              <a:rPr lang="en-US" altLang="ja-JP" dirty="0" smtClean="0"/>
              <a:t>system.</a:t>
            </a:r>
            <a:endParaRPr lang="en-US" altLang="ja-JP" dirty="0"/>
          </a:p>
          <a:p>
            <a:pPr>
              <a:spcBef>
                <a:spcPts val="2400"/>
              </a:spcBef>
            </a:pPr>
            <a:r>
              <a:rPr kumimoji="1" lang="en-US" altLang="ja-JP" dirty="0" smtClean="0"/>
              <a:t>A </a:t>
            </a:r>
            <a:r>
              <a:rPr kumimoji="1" lang="en-US" altLang="ja-JP" u="sng" dirty="0" smtClean="0">
                <a:solidFill>
                  <a:srgbClr val="00B050"/>
                </a:solidFill>
              </a:rPr>
              <a:t>transient bottleneck </a:t>
            </a:r>
            <a:r>
              <a:rPr kumimoji="1" lang="en-US" altLang="ja-JP" dirty="0" smtClean="0"/>
              <a:t>means the lifecycle of the bottleneck is short (e.g., millisecond level). It only causes </a:t>
            </a:r>
            <a:r>
              <a:rPr kumimoji="1" lang="en-US" altLang="ja-JP" u="sng" dirty="0" smtClean="0">
                <a:solidFill>
                  <a:srgbClr val="00B050"/>
                </a:solidFill>
              </a:rPr>
              <a:t>short-term congestion</a:t>
            </a:r>
            <a:r>
              <a:rPr kumimoji="1" lang="en-US" altLang="ja-JP" dirty="0" smtClean="0"/>
              <a:t> in the bottleneck server. </a:t>
            </a:r>
          </a:p>
          <a:p>
            <a:pPr>
              <a:spcBef>
                <a:spcPts val="2400"/>
              </a:spcBef>
            </a:pPr>
            <a:r>
              <a:rPr kumimoji="1" lang="en-US" altLang="ja-JP" dirty="0" smtClean="0"/>
              <a:t>Detecting </a:t>
            </a:r>
            <a:r>
              <a:rPr kumimoji="1" lang="en-US" altLang="ja-JP" u="sng" dirty="0" smtClean="0">
                <a:solidFill>
                  <a:srgbClr val="00B050"/>
                </a:solidFill>
              </a:rPr>
              <a:t>transient bottlenecks </a:t>
            </a:r>
            <a:r>
              <a:rPr kumimoji="1" lang="en-US" altLang="ja-JP" dirty="0" smtClean="0"/>
              <a:t>in an n-tier system requires finding component servers that frequently present </a:t>
            </a:r>
            <a:r>
              <a:rPr kumimoji="1" lang="en-US" altLang="ja-JP" u="sng" dirty="0" smtClean="0">
                <a:solidFill>
                  <a:srgbClr val="00B050"/>
                </a:solidFill>
              </a:rPr>
              <a:t>short-term congestions</a:t>
            </a:r>
            <a:r>
              <a:rPr kumimoji="1" lang="en-US" altLang="ja-JP" dirty="0" smtClean="0"/>
              <a:t>. </a:t>
            </a:r>
          </a:p>
        </p:txBody>
      </p:sp>
      <p:sp>
        <p:nvSpPr>
          <p:cNvPr id="2" name="日付プレースホルダー 1"/>
          <p:cNvSpPr>
            <a:spLocks noGrp="1"/>
          </p:cNvSpPr>
          <p:nvPr>
            <p:ph type="dt" sz="half" idx="2"/>
          </p:nvPr>
        </p:nvSpPr>
        <p:spPr/>
        <p:txBody>
          <a:bodyPr/>
          <a:lstStyle/>
          <a:p>
            <a:pPr algn="r"/>
            <a:r>
              <a:rPr lang="en-US" altLang="ja-JP" smtClean="0"/>
              <a:t>April 16, 2013</a:t>
            </a:r>
            <a:endParaRPr lang="en-US" dirty="0"/>
          </a:p>
        </p:txBody>
      </p:sp>
      <p:sp>
        <p:nvSpPr>
          <p:cNvPr id="3" name="フッター プレースホルダー 2"/>
          <p:cNvSpPr>
            <a:spLocks noGrp="1"/>
          </p:cNvSpPr>
          <p:nvPr>
            <p:ph type="ftr" sz="quarter" idx="3"/>
          </p:nvPr>
        </p:nvSpPr>
        <p:spPr/>
        <p:txBody>
          <a:bodyPr/>
          <a:lstStyle/>
          <a:p>
            <a:r>
              <a:rPr lang="en-US" smtClean="0"/>
              <a:t>CERCS Industry Advisory Board (IAB) meeting</a:t>
            </a:r>
            <a:endParaRPr lang="en-US" dirty="0" smtClean="0"/>
          </a:p>
        </p:txBody>
      </p:sp>
      <p:sp>
        <p:nvSpPr>
          <p:cNvPr id="4" name="スライド番号プレースホルダー 3"/>
          <p:cNvSpPr>
            <a:spLocks noGrp="1"/>
          </p:cNvSpPr>
          <p:nvPr>
            <p:ph type="sldNum" sz="quarter" idx="12"/>
          </p:nvPr>
        </p:nvSpPr>
        <p:spPr/>
        <p:txBody>
          <a:bodyPr/>
          <a:lstStyle/>
          <a:p>
            <a:fld id="{1F253055-7263-2040-86A3-B4DE91530F8D}" type="slidenum">
              <a:rPr lang="en-US" smtClean="0"/>
              <a:pPr/>
              <a:t>15</a:t>
            </a:fld>
            <a:endParaRPr lang="en-US"/>
          </a:p>
        </p:txBody>
      </p:sp>
      <p:sp>
        <p:nvSpPr>
          <p:cNvPr id="5" name="タイトル 4"/>
          <p:cNvSpPr>
            <a:spLocks noGrp="1"/>
          </p:cNvSpPr>
          <p:nvPr>
            <p:ph type="title"/>
          </p:nvPr>
        </p:nvSpPr>
        <p:spPr/>
        <p:txBody>
          <a:bodyPr>
            <a:normAutofit fontScale="90000"/>
          </a:bodyPr>
          <a:lstStyle/>
          <a:p>
            <a:r>
              <a:rPr kumimoji="1" lang="en-US" altLang="ja-JP" dirty="0" smtClean="0"/>
              <a:t>Our Hypothesis</a:t>
            </a:r>
            <a:br>
              <a:rPr kumimoji="1" lang="en-US" altLang="ja-JP" dirty="0" smtClean="0"/>
            </a:br>
            <a:r>
              <a:rPr kumimoji="1" lang="en-US" altLang="ja-JP" dirty="0" smtClean="0"/>
              <a:t>of Detecting Transient Bottlenecks</a:t>
            </a:r>
            <a:endParaRPr kumimoji="1" lang="ja-JP" altLang="en-US" dirty="0"/>
          </a:p>
        </p:txBody>
      </p:sp>
    </p:spTree>
    <p:extLst>
      <p:ext uri="{BB962C8B-B14F-4D97-AF65-F5344CB8AC3E}">
        <p14:creationId xmlns:p14="http://schemas.microsoft.com/office/powerpoint/2010/main" val="340875630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009776" y="2833367"/>
            <a:ext cx="5032832" cy="3520961"/>
          </a:xfrm>
        </p:spPr>
      </p:pic>
      <p:sp>
        <p:nvSpPr>
          <p:cNvPr id="3" name="Date Placeholder 2"/>
          <p:cNvSpPr>
            <a:spLocks noGrp="1"/>
          </p:cNvSpPr>
          <p:nvPr>
            <p:ph type="dt" sz="half" idx="2"/>
          </p:nvPr>
        </p:nvSpPr>
        <p:spPr/>
        <p:txBody>
          <a:bodyPr/>
          <a:lstStyle/>
          <a:p>
            <a:r>
              <a:rPr lang="en-US" altLang="ja-JP" smtClean="0"/>
              <a:t>April 16, 2013</a:t>
            </a:r>
            <a:endParaRPr lang="en-US" dirty="0" smtClean="0"/>
          </a:p>
        </p:txBody>
      </p:sp>
      <p:sp>
        <p:nvSpPr>
          <p:cNvPr id="4" name="Footer Placeholder 3"/>
          <p:cNvSpPr>
            <a:spLocks noGrp="1"/>
          </p:cNvSpPr>
          <p:nvPr>
            <p:ph type="ftr" sz="quarter" idx="3"/>
          </p:nvPr>
        </p:nvSpPr>
        <p:spPr/>
        <p:txBody>
          <a:bodyPr/>
          <a:lstStyle/>
          <a:p>
            <a:r>
              <a:rPr lang="en-US" smtClean="0"/>
              <a:t>CERCS Industry Advisory Board (IAB) meeting</a:t>
            </a:r>
            <a:endParaRPr lang="en-US" dirty="0" smtClean="0"/>
          </a:p>
        </p:txBody>
      </p:sp>
      <p:sp>
        <p:nvSpPr>
          <p:cNvPr id="5" name="Slide Number Placeholder 4"/>
          <p:cNvSpPr>
            <a:spLocks noGrp="1"/>
          </p:cNvSpPr>
          <p:nvPr>
            <p:ph type="sldNum" sz="quarter" idx="12"/>
          </p:nvPr>
        </p:nvSpPr>
        <p:spPr/>
        <p:txBody>
          <a:bodyPr/>
          <a:lstStyle/>
          <a:p>
            <a:fld id="{1F253055-7263-2040-86A3-B4DE91530F8D}" type="slidenum">
              <a:rPr lang="en-US" smtClean="0"/>
              <a:pPr/>
              <a:t>16</a:t>
            </a:fld>
            <a:endParaRPr lang="en-US"/>
          </a:p>
        </p:txBody>
      </p:sp>
      <p:sp>
        <p:nvSpPr>
          <p:cNvPr id="6" name="Title 5"/>
          <p:cNvSpPr>
            <a:spLocks noGrp="1"/>
          </p:cNvSpPr>
          <p:nvPr>
            <p:ph type="title"/>
          </p:nvPr>
        </p:nvSpPr>
        <p:spPr/>
        <p:txBody>
          <a:bodyPr>
            <a:normAutofit/>
          </a:bodyPr>
          <a:lstStyle/>
          <a:p>
            <a:pPr lvl="1" algn="ctr" rtl="0">
              <a:spcBef>
                <a:spcPct val="0"/>
              </a:spcBef>
            </a:pPr>
            <a:r>
              <a:rPr lang="en-US" altLang="ja-JP" sz="3600" kern="1200" dirty="0" smtClean="0">
                <a:solidFill>
                  <a:srgbClr val="006666"/>
                </a:solidFill>
                <a:latin typeface="+mj-lt"/>
                <a:ea typeface="+mj-ea"/>
                <a:cs typeface="+mj-cs"/>
              </a:rPr>
              <a:t>Trace Monitoring Tool</a:t>
            </a:r>
            <a:endParaRPr lang="en-US" sz="3600" kern="1200" dirty="0">
              <a:solidFill>
                <a:srgbClr val="006666"/>
              </a:solidFill>
              <a:latin typeface="+mj-lt"/>
              <a:ea typeface="+mj-ea"/>
              <a:cs typeface="+mj-cs"/>
            </a:endParaRPr>
          </a:p>
        </p:txBody>
      </p:sp>
      <p:sp>
        <p:nvSpPr>
          <p:cNvPr id="8" name="Content Placeholder 3"/>
          <p:cNvSpPr txBox="1">
            <a:spLocks/>
          </p:cNvSpPr>
          <p:nvPr/>
        </p:nvSpPr>
        <p:spPr>
          <a:xfrm>
            <a:off x="457200" y="1219200"/>
            <a:ext cx="8420100" cy="4937760"/>
          </a:xfrm>
          <a:prstGeom prst="rect">
            <a:avLst/>
          </a:prstGeom>
        </p:spPr>
        <p:txBody>
          <a:bodyPr vert="horz">
            <a:normAutofit/>
          </a:bodyPr>
          <a:lstStyle>
            <a:lvl1pPr marL="447675" indent="-447675" algn="l" rtl="0" eaLnBrk="1" latinLnBrk="0" hangingPunct="1">
              <a:spcBef>
                <a:spcPts val="600"/>
              </a:spcBef>
              <a:buClr>
                <a:schemeClr val="accent1"/>
              </a:buClr>
              <a:buSzPct val="76000"/>
              <a:buFont typeface="Wingdings" pitchFamily="2" charset="2"/>
              <a:buChar char="p"/>
              <a:defRPr kumimoji="0" sz="3200" kern="1200">
                <a:solidFill>
                  <a:schemeClr val="tx1"/>
                </a:solidFill>
                <a:latin typeface="+mn-lt"/>
                <a:ea typeface="+mn-ea"/>
                <a:cs typeface="+mn-cs"/>
              </a:defRPr>
            </a:lvl1pPr>
            <a:lvl2pPr marL="717550" indent="-442913" algn="l" rtl="0" eaLnBrk="1" latinLnBrk="0" hangingPunct="1">
              <a:spcBef>
                <a:spcPts val="500"/>
              </a:spcBef>
              <a:buClr>
                <a:schemeClr val="accent2"/>
              </a:buClr>
              <a:buSzPct val="76000"/>
              <a:buFont typeface="Wingdings" pitchFamily="2" charset="2"/>
              <a:buChar char="u"/>
              <a:defRPr kumimoji="0" sz="2800" kern="1200">
                <a:solidFill>
                  <a:schemeClr val="tx2"/>
                </a:solidFill>
                <a:latin typeface="+mn-lt"/>
                <a:ea typeface="+mn-ea"/>
                <a:cs typeface="+mn-cs"/>
              </a:defRPr>
            </a:lvl2pPr>
            <a:lvl3pPr marL="895350" indent="-301625" algn="l" rtl="0" eaLnBrk="1" latinLnBrk="0" hangingPunct="1">
              <a:spcBef>
                <a:spcPts val="500"/>
              </a:spcBef>
              <a:buClr>
                <a:schemeClr val="bg1">
                  <a:shade val="50000"/>
                </a:schemeClr>
              </a:buClr>
              <a:buSzPct val="76000"/>
              <a:buFont typeface="Wingdings 3"/>
              <a:buChar char=""/>
              <a:defRPr kumimoji="0" sz="2800" kern="1200">
                <a:solidFill>
                  <a:schemeClr val="tx1"/>
                </a:solidFill>
                <a:latin typeface="+mn-lt"/>
                <a:ea typeface="+mn-ea"/>
                <a:cs typeface="+mn-cs"/>
              </a:defRPr>
            </a:lvl3pPr>
            <a:lvl4pPr marL="1163638" indent="-295275" algn="l" rtl="0" eaLnBrk="1" latinLnBrk="0" hangingPunct="1">
              <a:spcBef>
                <a:spcPts val="400"/>
              </a:spcBef>
              <a:buClr>
                <a:schemeClr val="accent2">
                  <a:shade val="75000"/>
                </a:schemeClr>
              </a:buClr>
              <a:buSzPct val="70000"/>
              <a:buFont typeface="Wingdings" pitchFamily="2" charset="2"/>
              <a:buChar char="l"/>
              <a:defRPr kumimoji="0" sz="2400" kern="1200">
                <a:solidFill>
                  <a:schemeClr val="tx1"/>
                </a:solidFill>
                <a:latin typeface="+mn-lt"/>
                <a:ea typeface="+mn-ea"/>
                <a:cs typeface="+mn-cs"/>
              </a:defRPr>
            </a:lvl4pPr>
            <a:lvl5pPr marL="1433513" indent="-290513" algn="l" rtl="0" eaLnBrk="1" latinLnBrk="0" hangingPunct="1">
              <a:spcBef>
                <a:spcPts val="300"/>
              </a:spcBef>
              <a:buClr>
                <a:schemeClr val="accent2"/>
              </a:buClr>
              <a:buSzPct val="70000"/>
              <a:buFont typeface="Wingdings" pitchFamily="2" charset="2"/>
              <a:buChar char="Ø"/>
              <a:defRPr kumimoji="0" sz="20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defTabSz="914400"/>
            <a:r>
              <a:rPr lang="en-US" dirty="0" smtClean="0"/>
              <a:t>We use a passive network tracing tool (i.e., Fujitsu </a:t>
            </a:r>
            <a:r>
              <a:rPr lang="en-US" dirty="0" err="1" smtClean="0"/>
              <a:t>SysViz</a:t>
            </a:r>
            <a:r>
              <a:rPr lang="en-US" dirty="0" smtClean="0"/>
              <a:t> ) to reconstruct the transaction execution in an n-tier system. </a:t>
            </a:r>
            <a:endParaRPr lang="en-US" dirty="0"/>
          </a:p>
        </p:txBody>
      </p:sp>
    </p:spTree>
    <p:extLst>
      <p:ext uri="{BB962C8B-B14F-4D97-AF65-F5344CB8AC3E}">
        <p14:creationId xmlns:p14="http://schemas.microsoft.com/office/powerpoint/2010/main" val="2892518032"/>
      </p:ext>
    </p:extLst>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
          </p:nvPr>
        </p:nvSpPr>
        <p:spPr>
          <a:xfrm>
            <a:off x="457200" y="1219200"/>
            <a:ext cx="8401050" cy="4937760"/>
          </a:xfrm>
        </p:spPr>
        <p:txBody>
          <a:bodyPr>
            <a:normAutofit/>
          </a:bodyPr>
          <a:lstStyle/>
          <a:p>
            <a:r>
              <a:rPr kumimoji="1" lang="en-US" altLang="ja-JP" dirty="0" smtClean="0"/>
              <a:t>Given the precise arrival/departure timestamps of each request for a server, we can calculate the following two metrics of the server:</a:t>
            </a:r>
          </a:p>
          <a:p>
            <a:pPr lvl="1"/>
            <a:r>
              <a:rPr kumimoji="1" lang="en-US" altLang="ja-JP" b="1" dirty="0" smtClean="0">
                <a:solidFill>
                  <a:srgbClr val="00B050"/>
                </a:solidFill>
              </a:rPr>
              <a:t>Fine-grained load</a:t>
            </a:r>
          </a:p>
          <a:p>
            <a:pPr lvl="2"/>
            <a:r>
              <a:rPr kumimoji="1" lang="en-US" altLang="ja-JP" dirty="0"/>
              <a:t>T</a:t>
            </a:r>
            <a:r>
              <a:rPr kumimoji="1" lang="en-US" altLang="ja-JP" dirty="0" smtClean="0"/>
              <a:t>he average number of concurrent jobs in a fixed time interval (e.g., 50ms)</a:t>
            </a:r>
            <a:endParaRPr kumimoji="1" lang="en-US" altLang="ja-JP" dirty="0"/>
          </a:p>
          <a:p>
            <a:pPr lvl="1"/>
            <a:r>
              <a:rPr kumimoji="1" lang="en-US" altLang="ja-JP" b="1" dirty="0">
                <a:solidFill>
                  <a:srgbClr val="00B050"/>
                </a:solidFill>
              </a:rPr>
              <a:t>Fine-grained throughput</a:t>
            </a:r>
          </a:p>
          <a:p>
            <a:pPr lvl="2"/>
            <a:r>
              <a:rPr kumimoji="1" lang="en-US" altLang="ja-JP" dirty="0"/>
              <a:t>T</a:t>
            </a:r>
            <a:r>
              <a:rPr kumimoji="1" lang="en-US" altLang="ja-JP" dirty="0" smtClean="0"/>
              <a:t>he number of complete requests in a server in the same time interval</a:t>
            </a:r>
            <a:endParaRPr kumimoji="1" lang="ja-JP" altLang="en-US" dirty="0"/>
          </a:p>
        </p:txBody>
      </p:sp>
      <p:sp>
        <p:nvSpPr>
          <p:cNvPr id="3" name="日付プレースホルダー 2"/>
          <p:cNvSpPr>
            <a:spLocks noGrp="1"/>
          </p:cNvSpPr>
          <p:nvPr>
            <p:ph type="dt" sz="half" idx="2"/>
          </p:nvPr>
        </p:nvSpPr>
        <p:spPr/>
        <p:txBody>
          <a:bodyPr/>
          <a:lstStyle/>
          <a:p>
            <a:r>
              <a:rPr lang="en-US" altLang="ja-JP" smtClean="0"/>
              <a:t>April 16, 2013</a:t>
            </a:r>
            <a:endParaRPr lang="en-US" dirty="0" smtClean="0"/>
          </a:p>
        </p:txBody>
      </p:sp>
      <p:sp>
        <p:nvSpPr>
          <p:cNvPr id="4" name="フッター プレースホルダー 3"/>
          <p:cNvSpPr>
            <a:spLocks noGrp="1"/>
          </p:cNvSpPr>
          <p:nvPr>
            <p:ph type="ftr" sz="quarter" idx="3"/>
          </p:nvPr>
        </p:nvSpPr>
        <p:spPr/>
        <p:txBody>
          <a:bodyPr/>
          <a:lstStyle/>
          <a:p>
            <a:r>
              <a:rPr lang="en-US" smtClean="0"/>
              <a:t>CERCS Industry Advisory Board (IAB) meeting</a:t>
            </a:r>
            <a:endParaRPr lang="en-US" dirty="0" smtClean="0"/>
          </a:p>
        </p:txBody>
      </p:sp>
      <p:sp>
        <p:nvSpPr>
          <p:cNvPr id="5" name="スライド番号プレースホルダー 4"/>
          <p:cNvSpPr>
            <a:spLocks noGrp="1"/>
          </p:cNvSpPr>
          <p:nvPr>
            <p:ph type="sldNum" sz="quarter" idx="12"/>
          </p:nvPr>
        </p:nvSpPr>
        <p:spPr/>
        <p:txBody>
          <a:bodyPr/>
          <a:lstStyle/>
          <a:p>
            <a:fld id="{1F253055-7263-2040-86A3-B4DE91530F8D}" type="slidenum">
              <a:rPr lang="en-US" smtClean="0"/>
              <a:pPr/>
              <a:t>17</a:t>
            </a:fld>
            <a:endParaRPr lang="en-US"/>
          </a:p>
        </p:txBody>
      </p:sp>
      <p:sp>
        <p:nvSpPr>
          <p:cNvPr id="6" name="タイトル 5"/>
          <p:cNvSpPr>
            <a:spLocks noGrp="1"/>
          </p:cNvSpPr>
          <p:nvPr>
            <p:ph type="title"/>
          </p:nvPr>
        </p:nvSpPr>
        <p:spPr/>
        <p:txBody>
          <a:bodyPr>
            <a:normAutofit fontScale="90000"/>
          </a:bodyPr>
          <a:lstStyle/>
          <a:p>
            <a:r>
              <a:rPr kumimoji="1" lang="en-US" altLang="ja-JP" dirty="0" smtClean="0"/>
              <a:t>Fine-Grained </a:t>
            </a:r>
            <a:br>
              <a:rPr kumimoji="1" lang="en-US" altLang="ja-JP" dirty="0" smtClean="0"/>
            </a:br>
            <a:r>
              <a:rPr kumimoji="1" lang="en-US" altLang="ja-JP" dirty="0" smtClean="0"/>
              <a:t>Load/Throughput </a:t>
            </a:r>
            <a:r>
              <a:rPr kumimoji="1" lang="en-US" altLang="ja-JP" dirty="0"/>
              <a:t>M</a:t>
            </a:r>
            <a:r>
              <a:rPr kumimoji="1" lang="en-US" altLang="ja-JP" dirty="0" smtClean="0"/>
              <a:t>easurement</a:t>
            </a:r>
            <a:endParaRPr kumimoji="1" lang="ja-JP" altLang="en-US" dirty="0"/>
          </a:p>
        </p:txBody>
      </p:sp>
    </p:spTree>
    <p:extLst>
      <p:ext uri="{BB962C8B-B14F-4D97-AF65-F5344CB8AC3E}">
        <p14:creationId xmlns:p14="http://schemas.microsoft.com/office/powerpoint/2010/main" val="1010744562"/>
      </p:ext>
    </p:extLst>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12" y="1473471"/>
            <a:ext cx="5548157" cy="4640276"/>
          </a:xfrm>
          <a:prstGeom prst="rect">
            <a:avLst/>
          </a:prstGeom>
        </p:spPr>
      </p:pic>
      <p:sp>
        <p:nvSpPr>
          <p:cNvPr id="3" name="日付プレースホルダー 2"/>
          <p:cNvSpPr>
            <a:spLocks noGrp="1"/>
          </p:cNvSpPr>
          <p:nvPr>
            <p:ph type="dt" sz="half" idx="2"/>
          </p:nvPr>
        </p:nvSpPr>
        <p:spPr/>
        <p:txBody>
          <a:bodyPr/>
          <a:lstStyle/>
          <a:p>
            <a:r>
              <a:rPr lang="en-US" altLang="ja-JP" smtClean="0"/>
              <a:t>April 16, 2013</a:t>
            </a:r>
            <a:endParaRPr lang="en-US" dirty="0" smtClean="0"/>
          </a:p>
        </p:txBody>
      </p:sp>
      <p:sp>
        <p:nvSpPr>
          <p:cNvPr id="4" name="フッター プレースホルダー 3"/>
          <p:cNvSpPr>
            <a:spLocks noGrp="1"/>
          </p:cNvSpPr>
          <p:nvPr>
            <p:ph type="ftr" sz="quarter" idx="3"/>
          </p:nvPr>
        </p:nvSpPr>
        <p:spPr/>
        <p:txBody>
          <a:bodyPr/>
          <a:lstStyle/>
          <a:p>
            <a:r>
              <a:rPr lang="en-US" smtClean="0"/>
              <a:t>CERCS Industry Advisory Board (IAB) meeting</a:t>
            </a:r>
            <a:endParaRPr lang="en-US" dirty="0" smtClean="0"/>
          </a:p>
        </p:txBody>
      </p:sp>
      <p:sp>
        <p:nvSpPr>
          <p:cNvPr id="5" name="スライド番号プレースホルダー 4"/>
          <p:cNvSpPr>
            <a:spLocks noGrp="1"/>
          </p:cNvSpPr>
          <p:nvPr>
            <p:ph type="sldNum" sz="quarter" idx="12"/>
          </p:nvPr>
        </p:nvSpPr>
        <p:spPr/>
        <p:txBody>
          <a:bodyPr/>
          <a:lstStyle/>
          <a:p>
            <a:fld id="{1F253055-7263-2040-86A3-B4DE91530F8D}" type="slidenum">
              <a:rPr lang="en-US" smtClean="0"/>
              <a:pPr/>
              <a:t>18</a:t>
            </a:fld>
            <a:endParaRPr lang="en-US"/>
          </a:p>
        </p:txBody>
      </p:sp>
      <p:sp>
        <p:nvSpPr>
          <p:cNvPr id="6" name="タイトル 5"/>
          <p:cNvSpPr>
            <a:spLocks noGrp="1"/>
          </p:cNvSpPr>
          <p:nvPr>
            <p:ph type="title"/>
          </p:nvPr>
        </p:nvSpPr>
        <p:spPr/>
        <p:txBody>
          <a:bodyPr>
            <a:normAutofit fontScale="90000"/>
          </a:bodyPr>
          <a:lstStyle/>
          <a:p>
            <a:r>
              <a:rPr lang="en-US" altLang="ja-JP" dirty="0" smtClean="0"/>
              <a:t>How Do We Detect</a:t>
            </a:r>
            <a:br>
              <a:rPr lang="en-US" altLang="ja-JP" dirty="0" smtClean="0"/>
            </a:br>
            <a:r>
              <a:rPr lang="en-US" altLang="ja-JP" dirty="0" smtClean="0"/>
              <a:t>Transient Bottlenecks of a Server </a:t>
            </a:r>
            <a:r>
              <a:rPr lang="en-US" altLang="ja-JP" dirty="0"/>
              <a:t>? </a:t>
            </a:r>
            <a:endParaRPr kumimoji="1" lang="ja-JP" altLang="en-US" dirty="0"/>
          </a:p>
        </p:txBody>
      </p:sp>
      <p:sp>
        <p:nvSpPr>
          <p:cNvPr id="8" name="5-Point Star 7"/>
          <p:cNvSpPr/>
          <p:nvPr/>
        </p:nvSpPr>
        <p:spPr>
          <a:xfrm>
            <a:off x="3690936" y="2914648"/>
            <a:ext cx="390525" cy="390525"/>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5414961" y="2276473"/>
            <a:ext cx="390525" cy="3905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488020" y="2781298"/>
            <a:ext cx="1312456" cy="646331"/>
          </a:xfrm>
          <a:prstGeom prst="rect">
            <a:avLst/>
          </a:prstGeom>
          <a:noFill/>
        </p:spPr>
        <p:txBody>
          <a:bodyPr wrap="square" rtlCol="0">
            <a:spAutoFit/>
          </a:bodyPr>
          <a:lstStyle/>
          <a:p>
            <a:pPr algn="ctr"/>
            <a:r>
              <a:rPr lang="en-US" b="1" dirty="0" smtClean="0">
                <a:solidFill>
                  <a:srgbClr val="00B050"/>
                </a:solidFill>
                <a:latin typeface="Arial" pitchFamily="34" charset="0"/>
                <a:cs typeface="Arial" pitchFamily="34" charset="0"/>
              </a:rPr>
              <a:t>Time window 1</a:t>
            </a:r>
            <a:endParaRPr lang="en-US" b="1" dirty="0">
              <a:solidFill>
                <a:srgbClr val="00B050"/>
              </a:solidFill>
              <a:latin typeface="Arial" pitchFamily="34" charset="0"/>
              <a:cs typeface="Arial" pitchFamily="34" charset="0"/>
            </a:endParaRPr>
          </a:p>
        </p:txBody>
      </p:sp>
      <p:sp>
        <p:nvSpPr>
          <p:cNvPr id="14" name="5-Point Star 13"/>
          <p:cNvSpPr/>
          <p:nvPr/>
        </p:nvSpPr>
        <p:spPr>
          <a:xfrm>
            <a:off x="2824161" y="4248148"/>
            <a:ext cx="390525" cy="390525"/>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824161" y="4590926"/>
            <a:ext cx="1257300" cy="646331"/>
          </a:xfrm>
          <a:prstGeom prst="rect">
            <a:avLst/>
          </a:prstGeom>
          <a:noFill/>
        </p:spPr>
        <p:txBody>
          <a:bodyPr wrap="square" rtlCol="0">
            <a:spAutoFit/>
          </a:bodyPr>
          <a:lstStyle/>
          <a:p>
            <a:pPr algn="ctr"/>
            <a:r>
              <a:rPr lang="en-US" b="1" dirty="0" smtClean="0">
                <a:solidFill>
                  <a:srgbClr val="00B050"/>
                </a:solidFill>
                <a:latin typeface="Arial" pitchFamily="34" charset="0"/>
                <a:cs typeface="Arial" pitchFamily="34" charset="0"/>
              </a:rPr>
              <a:t>Time window 3</a:t>
            </a:r>
            <a:endParaRPr lang="en-US" b="1" dirty="0">
              <a:solidFill>
                <a:srgbClr val="00B050"/>
              </a:solidFill>
              <a:latin typeface="Arial" pitchFamily="34" charset="0"/>
              <a:cs typeface="Arial" pitchFamily="34" charset="0"/>
            </a:endParaRPr>
          </a:p>
        </p:txBody>
      </p:sp>
      <p:sp>
        <p:nvSpPr>
          <p:cNvPr id="16" name="TextBox 15"/>
          <p:cNvSpPr txBox="1"/>
          <p:nvPr/>
        </p:nvSpPr>
        <p:spPr>
          <a:xfrm>
            <a:off x="5033959" y="2658840"/>
            <a:ext cx="1228618" cy="646331"/>
          </a:xfrm>
          <a:prstGeom prst="rect">
            <a:avLst/>
          </a:prstGeom>
          <a:noFill/>
        </p:spPr>
        <p:txBody>
          <a:bodyPr wrap="square" rtlCol="0">
            <a:spAutoFit/>
          </a:bodyPr>
          <a:lstStyle/>
          <a:p>
            <a:pPr algn="ctr"/>
            <a:r>
              <a:rPr lang="en-US" b="1" dirty="0" smtClean="0">
                <a:solidFill>
                  <a:srgbClr val="FF0000"/>
                </a:solidFill>
                <a:latin typeface="Arial" pitchFamily="34" charset="0"/>
                <a:cs typeface="Arial" pitchFamily="34" charset="0"/>
              </a:rPr>
              <a:t>Time window 2</a:t>
            </a:r>
            <a:endParaRPr lang="en-US" b="1" dirty="0">
              <a:solidFill>
                <a:srgbClr val="FF0000"/>
              </a:solidFill>
              <a:latin typeface="Arial" pitchFamily="34" charset="0"/>
              <a:cs typeface="Arial" pitchFamily="34" charset="0"/>
            </a:endParaRPr>
          </a:p>
        </p:txBody>
      </p:sp>
      <p:cxnSp>
        <p:nvCxnSpPr>
          <p:cNvPr id="19" name="Straight Connector 18"/>
          <p:cNvCxnSpPr/>
          <p:nvPr/>
        </p:nvCxnSpPr>
        <p:spPr>
          <a:xfrm>
            <a:off x="4625290" y="2471735"/>
            <a:ext cx="0" cy="3152888"/>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562451" y="2471735"/>
            <a:ext cx="2817627" cy="0"/>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498654" y="2105250"/>
            <a:ext cx="890360" cy="430887"/>
          </a:xfrm>
          <a:prstGeom prst="rect">
            <a:avLst/>
          </a:prstGeom>
          <a:noFill/>
        </p:spPr>
        <p:txBody>
          <a:bodyPr wrap="square" rtlCol="0">
            <a:spAutoFit/>
          </a:bodyPr>
          <a:lstStyle/>
          <a:p>
            <a:r>
              <a:rPr lang="en-US" sz="2200" dirty="0" err="1" smtClean="0">
                <a:solidFill>
                  <a:srgbClr val="0000FF"/>
                </a:solidFill>
              </a:rPr>
              <a:t>TP</a:t>
            </a:r>
            <a:r>
              <a:rPr lang="en-US" sz="1400" dirty="0" err="1" smtClean="0">
                <a:solidFill>
                  <a:srgbClr val="0000FF"/>
                </a:solidFill>
              </a:rPr>
              <a:t>max</a:t>
            </a:r>
            <a:endParaRPr lang="en-US" sz="1400" dirty="0">
              <a:solidFill>
                <a:srgbClr val="0000FF"/>
              </a:solidFill>
            </a:endParaRPr>
          </a:p>
        </p:txBody>
      </p:sp>
      <p:cxnSp>
        <p:nvCxnSpPr>
          <p:cNvPr id="24" name="Straight Arrow Connector 23"/>
          <p:cNvCxnSpPr/>
          <p:nvPr/>
        </p:nvCxnSpPr>
        <p:spPr>
          <a:xfrm flipH="1">
            <a:off x="4625291" y="5348177"/>
            <a:ext cx="324228" cy="27644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734240" y="4872681"/>
            <a:ext cx="1435395" cy="769441"/>
          </a:xfrm>
          <a:prstGeom prst="rect">
            <a:avLst/>
          </a:prstGeom>
          <a:noFill/>
        </p:spPr>
        <p:txBody>
          <a:bodyPr wrap="square" rtlCol="0">
            <a:spAutoFit/>
          </a:bodyPr>
          <a:lstStyle/>
          <a:p>
            <a:pPr algn="ctr"/>
            <a:r>
              <a:rPr lang="en-US" sz="2200" dirty="0" smtClean="0">
                <a:solidFill>
                  <a:srgbClr val="0000FF"/>
                </a:solidFill>
              </a:rPr>
              <a:t>Saturation point N*</a:t>
            </a:r>
            <a:endParaRPr lang="en-US" sz="2200" dirty="0">
              <a:solidFill>
                <a:srgbClr val="0000FF"/>
              </a:solidFill>
            </a:endParaRPr>
          </a:p>
        </p:txBody>
      </p:sp>
      <p:cxnSp>
        <p:nvCxnSpPr>
          <p:cNvPr id="28" name="Straight Arrow Connector 27"/>
          <p:cNvCxnSpPr/>
          <p:nvPr/>
        </p:nvCxnSpPr>
        <p:spPr>
          <a:xfrm>
            <a:off x="4638543" y="3912781"/>
            <a:ext cx="2500153" cy="2126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077115" y="3952482"/>
            <a:ext cx="2061581" cy="430887"/>
          </a:xfrm>
          <a:prstGeom prst="rect">
            <a:avLst/>
          </a:prstGeom>
          <a:noFill/>
        </p:spPr>
        <p:txBody>
          <a:bodyPr wrap="square" rtlCol="0">
            <a:spAutoFit/>
          </a:bodyPr>
          <a:lstStyle/>
          <a:p>
            <a:r>
              <a:rPr lang="en-US" sz="2200" dirty="0" smtClean="0">
                <a:solidFill>
                  <a:srgbClr val="0000FF"/>
                </a:solidFill>
              </a:rPr>
              <a:t>Saturation</a:t>
            </a:r>
            <a:r>
              <a:rPr lang="en-US" sz="2000" dirty="0" smtClean="0">
                <a:solidFill>
                  <a:srgbClr val="0000FF"/>
                </a:solidFill>
              </a:rPr>
              <a:t> area</a:t>
            </a:r>
            <a:endParaRPr lang="en-US" sz="2000" dirty="0">
              <a:solidFill>
                <a:srgbClr val="0000FF"/>
              </a:solidFill>
            </a:endParaRPr>
          </a:p>
        </p:txBody>
      </p:sp>
    </p:spTree>
    <p:extLst>
      <p:ext uri="{BB962C8B-B14F-4D97-AF65-F5344CB8AC3E}">
        <p14:creationId xmlns:p14="http://schemas.microsoft.com/office/powerpoint/2010/main" val="361726881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animBg="1"/>
      <p:bldP spid="15" grpId="0"/>
      <p:bldP spid="16" grpId="0"/>
      <p:bldP spid="22" grpId="0"/>
      <p:bldP spid="25"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altLang="ja-JP" smtClean="0"/>
              <a:t>April 16, 2013</a:t>
            </a:r>
            <a:endParaRPr lang="en-US" dirty="0" smtClean="0"/>
          </a:p>
        </p:txBody>
      </p:sp>
      <p:sp>
        <p:nvSpPr>
          <p:cNvPr id="4" name="Footer Placeholder 3"/>
          <p:cNvSpPr>
            <a:spLocks noGrp="1"/>
          </p:cNvSpPr>
          <p:nvPr>
            <p:ph type="ftr" sz="quarter" idx="3"/>
          </p:nvPr>
        </p:nvSpPr>
        <p:spPr/>
        <p:txBody>
          <a:bodyPr/>
          <a:lstStyle/>
          <a:p>
            <a:r>
              <a:rPr lang="en-US" smtClean="0"/>
              <a:t>CERCS Industry Advisory Board (IAB) meeting</a:t>
            </a:r>
            <a:endParaRPr lang="en-US" dirty="0" smtClean="0"/>
          </a:p>
        </p:txBody>
      </p:sp>
      <p:sp>
        <p:nvSpPr>
          <p:cNvPr id="5" name="Slide Number Placeholder 4"/>
          <p:cNvSpPr>
            <a:spLocks noGrp="1"/>
          </p:cNvSpPr>
          <p:nvPr>
            <p:ph type="sldNum" sz="quarter" idx="12"/>
          </p:nvPr>
        </p:nvSpPr>
        <p:spPr/>
        <p:txBody>
          <a:bodyPr/>
          <a:lstStyle/>
          <a:p>
            <a:fld id="{1F253055-7263-2040-86A3-B4DE91530F8D}" type="slidenum">
              <a:rPr lang="en-US" smtClean="0"/>
              <a:pPr/>
              <a:t>19</a:t>
            </a:fld>
            <a:endParaRPr lang="en-US"/>
          </a:p>
        </p:txBody>
      </p:sp>
      <p:sp>
        <p:nvSpPr>
          <p:cNvPr id="6" name="Title 5"/>
          <p:cNvSpPr>
            <a:spLocks noGrp="1"/>
          </p:cNvSpPr>
          <p:nvPr>
            <p:ph type="title"/>
          </p:nvPr>
        </p:nvSpPr>
        <p:spPr/>
        <p:txBody>
          <a:bodyPr>
            <a:normAutofit fontScale="90000"/>
          </a:bodyPr>
          <a:lstStyle/>
          <a:p>
            <a:pPr lvl="1" algn="l" rtl="0">
              <a:spcBef>
                <a:spcPct val="0"/>
              </a:spcBef>
            </a:pPr>
            <a:r>
              <a:rPr lang="en-US" altLang="ja-JP" sz="3600" kern="1200" dirty="0" smtClean="0">
                <a:solidFill>
                  <a:srgbClr val="006666"/>
                </a:solidFill>
                <a:latin typeface="+mj-lt"/>
                <a:ea typeface="+mj-ea"/>
                <a:cs typeface="+mj-cs"/>
              </a:rPr>
              <a:t>Fine-Grained Load/Throughput Analysis for MySQL at WL 7,000</a:t>
            </a:r>
            <a:endParaRPr lang="en-US" sz="3600" kern="1200" dirty="0">
              <a:solidFill>
                <a:srgbClr val="006666"/>
              </a:solidFill>
              <a:latin typeface="+mj-lt"/>
              <a:ea typeface="+mj-ea"/>
              <a:cs typeface="+mj-cs"/>
            </a:endParaRPr>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6700" y="1203272"/>
            <a:ext cx="3943358" cy="2073328"/>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49" y="1171575"/>
            <a:ext cx="4168375" cy="21050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311" y="3409149"/>
            <a:ext cx="3826476" cy="2945863"/>
          </a:xfrm>
          <a:prstGeom prst="rect">
            <a:avLst/>
          </a:prstGeom>
        </p:spPr>
      </p:pic>
      <p:sp>
        <p:nvSpPr>
          <p:cNvPr id="11" name="TextBox 10"/>
          <p:cNvSpPr txBox="1"/>
          <p:nvPr/>
        </p:nvSpPr>
        <p:spPr>
          <a:xfrm>
            <a:off x="571500" y="3224483"/>
            <a:ext cx="2978800" cy="430887"/>
          </a:xfrm>
          <a:prstGeom prst="rect">
            <a:avLst/>
          </a:prstGeom>
          <a:noFill/>
        </p:spPr>
        <p:txBody>
          <a:bodyPr wrap="square" rtlCol="0">
            <a:spAutoFit/>
          </a:bodyPr>
          <a:lstStyle/>
          <a:p>
            <a:r>
              <a:rPr lang="en-US" sz="2200" b="1" dirty="0" smtClean="0">
                <a:solidFill>
                  <a:srgbClr val="0000FF"/>
                </a:solidFill>
              </a:rPr>
              <a:t>Load at every 50ms</a:t>
            </a:r>
            <a:endParaRPr lang="en-US" sz="2200" b="1" dirty="0">
              <a:solidFill>
                <a:srgbClr val="0000FF"/>
              </a:solidFill>
            </a:endParaRPr>
          </a:p>
        </p:txBody>
      </p:sp>
      <p:sp>
        <p:nvSpPr>
          <p:cNvPr id="12" name="TextBox 11"/>
          <p:cNvSpPr txBox="1"/>
          <p:nvPr/>
        </p:nvSpPr>
        <p:spPr>
          <a:xfrm>
            <a:off x="5162549" y="3206864"/>
            <a:ext cx="3981452" cy="430887"/>
          </a:xfrm>
          <a:prstGeom prst="rect">
            <a:avLst/>
          </a:prstGeom>
          <a:noFill/>
        </p:spPr>
        <p:txBody>
          <a:bodyPr wrap="square" rtlCol="0">
            <a:spAutoFit/>
          </a:bodyPr>
          <a:lstStyle/>
          <a:p>
            <a:r>
              <a:rPr lang="en-US" sz="2200" b="1" dirty="0" smtClean="0">
                <a:solidFill>
                  <a:srgbClr val="0000FF"/>
                </a:solidFill>
              </a:rPr>
              <a:t>Throughput at every 50ms</a:t>
            </a:r>
            <a:endParaRPr lang="en-US" sz="2200" b="1" dirty="0">
              <a:solidFill>
                <a:srgbClr val="0000FF"/>
              </a:solidFill>
            </a:endParaRPr>
          </a:p>
        </p:txBody>
      </p:sp>
    </p:spTree>
    <p:extLst>
      <p:ext uri="{BB962C8B-B14F-4D97-AF65-F5344CB8AC3E}">
        <p14:creationId xmlns:p14="http://schemas.microsoft.com/office/powerpoint/2010/main" val="379711200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images.forbes.com/media/2010/06/02/0602_amazon-web-services-logo_485x340.jpg"/>
          <p:cNvPicPr>
            <a:picLocks noChangeAspect="1" noChangeArrowheads="1"/>
          </p:cNvPicPr>
          <p:nvPr/>
        </p:nvPicPr>
        <p:blipFill>
          <a:blip r:embed="rId3"/>
          <a:srcRect/>
          <a:stretch>
            <a:fillRect/>
          </a:stretch>
        </p:blipFill>
        <p:spPr bwMode="auto">
          <a:xfrm>
            <a:off x="7223760" y="3559678"/>
            <a:ext cx="1208638" cy="847294"/>
          </a:xfrm>
          <a:prstGeom prst="rect">
            <a:avLst/>
          </a:prstGeom>
          <a:noFill/>
        </p:spPr>
      </p:pic>
      <p:sp>
        <p:nvSpPr>
          <p:cNvPr id="2" name="コンテンツ プレースホルダー 1"/>
          <p:cNvSpPr>
            <a:spLocks noGrp="1"/>
          </p:cNvSpPr>
          <p:nvPr>
            <p:ph sz="quarter" idx="1"/>
          </p:nvPr>
        </p:nvSpPr>
        <p:spPr/>
        <p:txBody>
          <a:bodyPr>
            <a:normAutofit/>
          </a:bodyPr>
          <a:lstStyle/>
          <a:p>
            <a:r>
              <a:rPr lang="en-US" altLang="ja-JP" dirty="0" smtClean="0"/>
              <a:t>Response time is an important performance factor for Quality of Service (e.g., SLA for web-facing e-commerce applications).</a:t>
            </a:r>
          </a:p>
          <a:p>
            <a:pPr lvl="1"/>
            <a:r>
              <a:rPr lang="en-US" dirty="0" smtClean="0"/>
              <a:t>Experiments at Amazon show that every 100ms increase in the page load decreases sales by 1%.</a:t>
            </a:r>
            <a:endParaRPr lang="en-US" altLang="ja-JP" dirty="0" smtClean="0"/>
          </a:p>
          <a:p>
            <a:pPr lvl="1"/>
            <a:endParaRPr lang="en-US" dirty="0" smtClean="0"/>
          </a:p>
          <a:p>
            <a:pPr lvl="1">
              <a:spcBef>
                <a:spcPts val="1200"/>
              </a:spcBef>
            </a:pPr>
            <a:r>
              <a:rPr lang="en-US" dirty="0" smtClean="0"/>
              <a:t>Akamai </a:t>
            </a:r>
            <a:r>
              <a:rPr lang="en-US" dirty="0"/>
              <a:t>reported that 40% of users </a:t>
            </a:r>
            <a:r>
              <a:rPr lang="en-US" dirty="0" smtClean="0"/>
              <a:t>expect </a:t>
            </a:r>
            <a:r>
              <a:rPr lang="en-US" dirty="0"/>
              <a:t>a website to load in 2 seconds or less.</a:t>
            </a:r>
          </a:p>
          <a:p>
            <a:endParaRPr lang="en-US" dirty="0"/>
          </a:p>
          <a:p>
            <a:endParaRPr lang="en-US" altLang="ja-JP" dirty="0" smtClean="0"/>
          </a:p>
        </p:txBody>
      </p:sp>
      <p:sp>
        <p:nvSpPr>
          <p:cNvPr id="3" name="日付プレースホルダー 2"/>
          <p:cNvSpPr>
            <a:spLocks noGrp="1"/>
          </p:cNvSpPr>
          <p:nvPr>
            <p:ph type="dt" sz="half" idx="2"/>
          </p:nvPr>
        </p:nvSpPr>
        <p:spPr/>
        <p:txBody>
          <a:bodyPr/>
          <a:lstStyle/>
          <a:p>
            <a:r>
              <a:rPr lang="en-US" altLang="ja-JP" smtClean="0"/>
              <a:t>April 16, 2013</a:t>
            </a:r>
            <a:endParaRPr lang="en-US" dirty="0" smtClean="0"/>
          </a:p>
        </p:txBody>
      </p:sp>
      <p:sp>
        <p:nvSpPr>
          <p:cNvPr id="4" name="フッター プレースホルダー 3"/>
          <p:cNvSpPr>
            <a:spLocks noGrp="1"/>
          </p:cNvSpPr>
          <p:nvPr>
            <p:ph type="ftr" sz="quarter" idx="3"/>
          </p:nvPr>
        </p:nvSpPr>
        <p:spPr/>
        <p:txBody>
          <a:bodyPr/>
          <a:lstStyle/>
          <a:p>
            <a:r>
              <a:rPr lang="en-US" smtClean="0"/>
              <a:t>CERCS Industry Advisory Board (IAB) meeting</a:t>
            </a:r>
            <a:endParaRPr lang="en-US" dirty="0" smtClean="0"/>
          </a:p>
        </p:txBody>
      </p:sp>
      <p:sp>
        <p:nvSpPr>
          <p:cNvPr id="5" name="スライド番号プレースホルダー 4"/>
          <p:cNvSpPr>
            <a:spLocks noGrp="1"/>
          </p:cNvSpPr>
          <p:nvPr>
            <p:ph type="sldNum" sz="quarter" idx="12"/>
          </p:nvPr>
        </p:nvSpPr>
        <p:spPr/>
        <p:txBody>
          <a:bodyPr/>
          <a:lstStyle/>
          <a:p>
            <a:fld id="{1F253055-7263-2040-86A3-B4DE91530F8D}" type="slidenum">
              <a:rPr lang="en-US" smtClean="0"/>
              <a:pPr/>
              <a:t>2</a:t>
            </a:fld>
            <a:endParaRPr lang="en-US"/>
          </a:p>
        </p:txBody>
      </p:sp>
      <p:sp>
        <p:nvSpPr>
          <p:cNvPr id="6" name="タイトル 5"/>
          <p:cNvSpPr>
            <a:spLocks noGrp="1"/>
          </p:cNvSpPr>
          <p:nvPr>
            <p:ph type="title"/>
          </p:nvPr>
        </p:nvSpPr>
        <p:spPr/>
        <p:txBody>
          <a:bodyPr/>
          <a:lstStyle/>
          <a:p>
            <a:r>
              <a:rPr lang="en-US" altLang="ja-JP" dirty="0" smtClean="0"/>
              <a:t>Response Time is Important</a:t>
            </a:r>
            <a:endParaRPr lang="ja-JP" altLang="en-US" dirty="0"/>
          </a:p>
        </p:txBody>
      </p:sp>
      <p:pic>
        <p:nvPicPr>
          <p:cNvPr id="8"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24" y="4863763"/>
            <a:ext cx="1041229" cy="43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6"/>
          <p:cNvSpPr txBox="1"/>
          <p:nvPr/>
        </p:nvSpPr>
        <p:spPr>
          <a:xfrm>
            <a:off x="4334700" y="5629556"/>
            <a:ext cx="4426528" cy="338554"/>
          </a:xfrm>
          <a:prstGeom prst="rect">
            <a:avLst/>
          </a:prstGeom>
          <a:noFill/>
        </p:spPr>
        <p:txBody>
          <a:bodyPr wrap="square" rtlCol="0">
            <a:spAutoFit/>
          </a:bodyPr>
          <a:lstStyle/>
          <a:p>
            <a:pPr algn="r">
              <a:buNone/>
            </a:pPr>
            <a:r>
              <a:rPr lang="en-US" sz="1600" i="1" dirty="0" smtClean="0"/>
              <a:t>Source: [K. Ron et al., IEEE Computer 2010]</a:t>
            </a:r>
          </a:p>
        </p:txBody>
      </p:sp>
    </p:spTree>
    <p:extLst>
      <p:ext uri="{BB962C8B-B14F-4D97-AF65-F5344CB8AC3E}">
        <p14:creationId xmlns:p14="http://schemas.microsoft.com/office/powerpoint/2010/main" val="156665894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normAutofit lnSpcReduction="10000"/>
          </a:bodyPr>
          <a:lstStyle/>
          <a:p>
            <a:r>
              <a:rPr lang="en-US" dirty="0" smtClean="0"/>
              <a:t>Background &amp; Motivation</a:t>
            </a:r>
          </a:p>
          <a:p>
            <a:pPr lvl="1"/>
            <a:r>
              <a:rPr lang="en-US" dirty="0" smtClean="0"/>
              <a:t>Background</a:t>
            </a:r>
          </a:p>
          <a:p>
            <a:pPr lvl="1"/>
            <a:r>
              <a:rPr lang="en-US" dirty="0" smtClean="0"/>
              <a:t>Motivational experiment</a:t>
            </a:r>
          </a:p>
          <a:p>
            <a:r>
              <a:rPr lang="en-US" dirty="0" smtClean="0"/>
              <a:t>Method for Detecting Transient Bottlenecks</a:t>
            </a:r>
          </a:p>
          <a:p>
            <a:pPr lvl="1"/>
            <a:r>
              <a:rPr lang="en-US" altLang="ja-JP" dirty="0" smtClean="0"/>
              <a:t>Trace monitoring tool</a:t>
            </a:r>
          </a:p>
          <a:p>
            <a:pPr lvl="1"/>
            <a:r>
              <a:rPr lang="en-US" dirty="0" smtClean="0"/>
              <a:t>Fine-grained load/throughput analysis</a:t>
            </a:r>
          </a:p>
          <a:p>
            <a:r>
              <a:rPr lang="en-US" dirty="0" smtClean="0"/>
              <a:t>Two Case Studies</a:t>
            </a:r>
          </a:p>
          <a:p>
            <a:pPr lvl="1"/>
            <a:r>
              <a:rPr lang="en-US" dirty="0" smtClean="0"/>
              <a:t>Intel </a:t>
            </a:r>
            <a:r>
              <a:rPr lang="en-US" dirty="0" err="1" smtClean="0"/>
              <a:t>SpeedStep</a:t>
            </a:r>
            <a:endParaRPr lang="en-US" dirty="0" smtClean="0"/>
          </a:p>
          <a:p>
            <a:pPr lvl="1"/>
            <a:r>
              <a:rPr lang="en-US" dirty="0"/>
              <a:t>JVM garbage </a:t>
            </a:r>
            <a:r>
              <a:rPr lang="en-US" dirty="0" smtClean="0"/>
              <a:t>collection</a:t>
            </a:r>
          </a:p>
          <a:p>
            <a:r>
              <a:rPr lang="en-US" dirty="0" smtClean="0"/>
              <a:t>Conclusion &amp; Future Works</a:t>
            </a:r>
            <a:endParaRPr lang="en-US" dirty="0"/>
          </a:p>
        </p:txBody>
      </p:sp>
      <p:sp>
        <p:nvSpPr>
          <p:cNvPr id="19" name="日付プレースホルダー 18"/>
          <p:cNvSpPr>
            <a:spLocks noGrp="1"/>
          </p:cNvSpPr>
          <p:nvPr>
            <p:ph type="dt" sz="half" idx="2"/>
          </p:nvPr>
        </p:nvSpPr>
        <p:spPr/>
        <p:txBody>
          <a:bodyPr/>
          <a:lstStyle/>
          <a:p>
            <a:r>
              <a:rPr lang="en-US" altLang="ja-JP" smtClean="0"/>
              <a:t>April 16, 2013</a:t>
            </a:r>
            <a:endParaRPr lang="en-US" dirty="0" smtClean="0"/>
          </a:p>
        </p:txBody>
      </p:sp>
      <p:sp>
        <p:nvSpPr>
          <p:cNvPr id="20" name="フッター プレースホルダー 19"/>
          <p:cNvSpPr>
            <a:spLocks noGrp="1"/>
          </p:cNvSpPr>
          <p:nvPr>
            <p:ph type="ftr" sz="quarter" idx="3"/>
          </p:nvPr>
        </p:nvSpPr>
        <p:spPr/>
        <p:txBody>
          <a:bodyPr/>
          <a:lstStyle/>
          <a:p>
            <a:r>
              <a:rPr lang="en-US" smtClean="0"/>
              <a:t>CERCS Industry Advisory Board (IAB) meeting</a:t>
            </a:r>
            <a:endParaRPr lang="en-US" dirty="0" smtClean="0"/>
          </a:p>
        </p:txBody>
      </p:sp>
      <p:sp>
        <p:nvSpPr>
          <p:cNvPr id="6" name="Foliennummernplatzhalter 5"/>
          <p:cNvSpPr>
            <a:spLocks noGrp="1"/>
          </p:cNvSpPr>
          <p:nvPr>
            <p:ph type="sldNum" sz="quarter" idx="12"/>
          </p:nvPr>
        </p:nvSpPr>
        <p:spPr/>
        <p:txBody>
          <a:bodyPr/>
          <a:lstStyle/>
          <a:p>
            <a:fld id="{DB65C57B-26E1-46E6-A861-585F6316666D}" type="slidenum">
              <a:rPr lang="en-US" smtClean="0"/>
              <a:pPr/>
              <a:t>20</a:t>
            </a:fld>
            <a:endParaRPr lang="en-US" dirty="0"/>
          </a:p>
        </p:txBody>
      </p:sp>
      <p:sp>
        <p:nvSpPr>
          <p:cNvPr id="2" name="Titel 1"/>
          <p:cNvSpPr>
            <a:spLocks noGrp="1"/>
          </p:cNvSpPr>
          <p:nvPr>
            <p:ph type="title"/>
          </p:nvPr>
        </p:nvSpPr>
        <p:spPr/>
        <p:txBody>
          <a:bodyPr/>
          <a:lstStyle/>
          <a:p>
            <a:r>
              <a:rPr lang="en-US" smtClean="0"/>
              <a:t>Outline</a:t>
            </a:r>
            <a:endParaRPr lang="en-US" dirty="0"/>
          </a:p>
        </p:txBody>
      </p:sp>
      <p:sp>
        <p:nvSpPr>
          <p:cNvPr id="8" name="AutoShape 15"/>
          <p:cNvSpPr>
            <a:spLocks noChangeArrowheads="1"/>
          </p:cNvSpPr>
          <p:nvPr/>
        </p:nvSpPr>
        <p:spPr bwMode="auto">
          <a:xfrm>
            <a:off x="318063" y="4627732"/>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extLst>
      <p:ext uri="{BB962C8B-B14F-4D97-AF65-F5344CB8AC3E}">
        <p14:creationId xmlns:p14="http://schemas.microsoft.com/office/powerpoint/2010/main" val="343040284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sz="3000" dirty="0" smtClean="0"/>
              <a:t>Intel </a:t>
            </a:r>
            <a:r>
              <a:rPr lang="en-US" sz="3000" dirty="0" err="1" smtClean="0"/>
              <a:t>SpeedStep</a:t>
            </a:r>
            <a:r>
              <a:rPr lang="en-US" sz="3000" dirty="0" smtClean="0"/>
              <a:t> is designed to adjust CPU frequency to meet instantaneous performance needs while minimizing power consumption</a:t>
            </a:r>
          </a:p>
          <a:p>
            <a:endParaRPr lang="en-US" dirty="0"/>
          </a:p>
          <a:p>
            <a:endParaRPr lang="en-US" dirty="0" smtClean="0"/>
          </a:p>
          <a:p>
            <a:endParaRPr lang="en-US" sz="3000" dirty="0" smtClean="0"/>
          </a:p>
          <a:p>
            <a:r>
              <a:rPr lang="en-US" sz="3000" dirty="0" smtClean="0"/>
              <a:t>We found that the Dell’s BIOS-level </a:t>
            </a:r>
            <a:r>
              <a:rPr lang="en-US" sz="3000" dirty="0" err="1" smtClean="0"/>
              <a:t>SpeedStep</a:t>
            </a:r>
            <a:r>
              <a:rPr lang="en-US" sz="3000" dirty="0" smtClean="0"/>
              <a:t> control algorithm is unable to adjust the CPU frequency quick enough to match the </a:t>
            </a:r>
            <a:r>
              <a:rPr lang="en-US" sz="3000" dirty="0" err="1" smtClean="0"/>
              <a:t>bursty</a:t>
            </a:r>
            <a:r>
              <a:rPr lang="en-US" sz="3000" dirty="0" smtClean="0"/>
              <a:t> real-time workload, which causes frequent transient bottlenecks</a:t>
            </a:r>
          </a:p>
        </p:txBody>
      </p:sp>
      <p:sp>
        <p:nvSpPr>
          <p:cNvPr id="3" name="Date Placeholder 2"/>
          <p:cNvSpPr>
            <a:spLocks noGrp="1"/>
          </p:cNvSpPr>
          <p:nvPr>
            <p:ph type="dt" sz="half" idx="2"/>
          </p:nvPr>
        </p:nvSpPr>
        <p:spPr/>
        <p:txBody>
          <a:bodyPr/>
          <a:lstStyle/>
          <a:p>
            <a:r>
              <a:rPr lang="en-US" altLang="ja-JP" smtClean="0"/>
              <a:t>April 16, 2013</a:t>
            </a:r>
            <a:endParaRPr lang="en-US" dirty="0" smtClean="0"/>
          </a:p>
        </p:txBody>
      </p:sp>
      <p:sp>
        <p:nvSpPr>
          <p:cNvPr id="4" name="Footer Placeholder 3"/>
          <p:cNvSpPr>
            <a:spLocks noGrp="1"/>
          </p:cNvSpPr>
          <p:nvPr>
            <p:ph type="ftr" sz="quarter" idx="3"/>
          </p:nvPr>
        </p:nvSpPr>
        <p:spPr/>
        <p:txBody>
          <a:bodyPr/>
          <a:lstStyle/>
          <a:p>
            <a:r>
              <a:rPr lang="en-US" smtClean="0"/>
              <a:t>CERCS Industry Advisory Board (IAB) meeting</a:t>
            </a:r>
            <a:endParaRPr lang="en-US" dirty="0" smtClean="0"/>
          </a:p>
        </p:txBody>
      </p:sp>
      <p:sp>
        <p:nvSpPr>
          <p:cNvPr id="5" name="Slide Number Placeholder 4"/>
          <p:cNvSpPr>
            <a:spLocks noGrp="1"/>
          </p:cNvSpPr>
          <p:nvPr>
            <p:ph type="sldNum" sz="quarter" idx="12"/>
          </p:nvPr>
        </p:nvSpPr>
        <p:spPr/>
        <p:txBody>
          <a:bodyPr/>
          <a:lstStyle/>
          <a:p>
            <a:fld id="{1F253055-7263-2040-86A3-B4DE91530F8D}" type="slidenum">
              <a:rPr lang="en-US" smtClean="0"/>
              <a:pPr/>
              <a:t>21</a:t>
            </a:fld>
            <a:endParaRPr lang="en-US"/>
          </a:p>
        </p:txBody>
      </p:sp>
      <p:sp>
        <p:nvSpPr>
          <p:cNvPr id="6" name="Title 5"/>
          <p:cNvSpPr>
            <a:spLocks noGrp="1"/>
          </p:cNvSpPr>
          <p:nvPr>
            <p:ph type="title"/>
          </p:nvPr>
        </p:nvSpPr>
        <p:spPr/>
        <p:txBody>
          <a:bodyPr>
            <a:normAutofit fontScale="90000"/>
          </a:bodyPr>
          <a:lstStyle/>
          <a:p>
            <a:r>
              <a:rPr lang="en-US" dirty="0" smtClean="0"/>
              <a:t>Transient bottlenecks </a:t>
            </a:r>
            <a:br>
              <a:rPr lang="en-US" dirty="0" smtClean="0"/>
            </a:br>
            <a:r>
              <a:rPr lang="en-US" dirty="0" smtClean="0"/>
              <a:t>Caused by Intel </a:t>
            </a:r>
            <a:r>
              <a:rPr lang="en-US" dirty="0" err="1" smtClean="0"/>
              <a:t>SpeedStep</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76474173"/>
              </p:ext>
            </p:extLst>
          </p:nvPr>
        </p:nvGraphicFramePr>
        <p:xfrm>
          <a:off x="701040" y="2670166"/>
          <a:ext cx="7259779" cy="914400"/>
        </p:xfrm>
        <a:graphic>
          <a:graphicData uri="http://schemas.openxmlformats.org/drawingml/2006/table">
            <a:tbl>
              <a:tblPr firstRow="1" bandRow="1">
                <a:tableStyleId>{5C22544A-7EE6-4342-B048-85BDC9FD1C3A}</a:tableStyleId>
              </a:tblPr>
              <a:tblGrid>
                <a:gridCol w="3059611"/>
                <a:gridCol w="837857"/>
                <a:gridCol w="816095"/>
                <a:gridCol w="914026"/>
                <a:gridCol w="826977"/>
                <a:gridCol w="805213"/>
              </a:tblGrid>
              <a:tr h="442228">
                <a:tc>
                  <a:txBody>
                    <a:bodyPr/>
                    <a:lstStyle/>
                    <a:p>
                      <a:pPr algn="ctr"/>
                      <a:r>
                        <a:rPr lang="en-US" sz="2400" dirty="0" smtClean="0"/>
                        <a:t>P-state</a:t>
                      </a:r>
                      <a:endParaRPr lang="en-US" sz="2400" dirty="0"/>
                    </a:p>
                  </a:txBody>
                  <a:tcPr/>
                </a:tc>
                <a:tc>
                  <a:txBody>
                    <a:bodyPr/>
                    <a:lstStyle/>
                    <a:p>
                      <a:pPr algn="ctr"/>
                      <a:r>
                        <a:rPr lang="en-US" sz="2400" smtClean="0"/>
                        <a:t>P0</a:t>
                      </a:r>
                      <a:endParaRPr lang="en-US" sz="2400" dirty="0"/>
                    </a:p>
                  </a:txBody>
                  <a:tcPr/>
                </a:tc>
                <a:tc>
                  <a:txBody>
                    <a:bodyPr/>
                    <a:lstStyle/>
                    <a:p>
                      <a:pPr algn="ctr"/>
                      <a:r>
                        <a:rPr lang="en-US" sz="2400" dirty="0" smtClean="0"/>
                        <a:t>P1</a:t>
                      </a:r>
                      <a:endParaRPr lang="en-US" sz="2400" dirty="0"/>
                    </a:p>
                  </a:txBody>
                  <a:tcPr/>
                </a:tc>
                <a:tc>
                  <a:txBody>
                    <a:bodyPr/>
                    <a:lstStyle/>
                    <a:p>
                      <a:pPr algn="ctr"/>
                      <a:r>
                        <a:rPr lang="en-US" sz="2400" dirty="0" smtClean="0"/>
                        <a:t>P4</a:t>
                      </a:r>
                      <a:endParaRPr lang="en-US" sz="2400" dirty="0"/>
                    </a:p>
                  </a:txBody>
                  <a:tcPr/>
                </a:tc>
                <a:tc>
                  <a:txBody>
                    <a:bodyPr/>
                    <a:lstStyle/>
                    <a:p>
                      <a:pPr algn="ctr"/>
                      <a:r>
                        <a:rPr lang="en-US" sz="2400" dirty="0" smtClean="0"/>
                        <a:t>P5</a:t>
                      </a:r>
                      <a:endParaRPr lang="en-US" sz="2400" dirty="0"/>
                    </a:p>
                  </a:txBody>
                  <a:tcPr/>
                </a:tc>
                <a:tc>
                  <a:txBody>
                    <a:bodyPr/>
                    <a:lstStyle/>
                    <a:p>
                      <a:pPr algn="ctr"/>
                      <a:r>
                        <a:rPr lang="en-US" sz="2400" dirty="0" smtClean="0"/>
                        <a:t>P8</a:t>
                      </a:r>
                      <a:endParaRPr lang="en-US" sz="2400" dirty="0"/>
                    </a:p>
                  </a:txBody>
                  <a:tcPr/>
                </a:tc>
              </a:tr>
              <a:tr h="418188">
                <a:tc>
                  <a:txBody>
                    <a:bodyPr/>
                    <a:lstStyle/>
                    <a:p>
                      <a:pPr algn="ctr"/>
                      <a:r>
                        <a:rPr lang="en-US" sz="2400" dirty="0" smtClean="0"/>
                        <a:t>CPU Frequency</a:t>
                      </a:r>
                      <a:r>
                        <a:rPr lang="en-US" sz="2400" baseline="0" dirty="0" smtClean="0"/>
                        <a:t> [MHz]</a:t>
                      </a:r>
                      <a:endParaRPr lang="en-US" sz="2400" dirty="0"/>
                    </a:p>
                  </a:txBody>
                  <a:tcPr/>
                </a:tc>
                <a:tc>
                  <a:txBody>
                    <a:bodyPr/>
                    <a:lstStyle/>
                    <a:p>
                      <a:pPr algn="ctr"/>
                      <a:r>
                        <a:rPr lang="en-US" sz="2400" dirty="0" smtClean="0"/>
                        <a:t>2261</a:t>
                      </a:r>
                      <a:endParaRPr lang="en-US" sz="2400" dirty="0"/>
                    </a:p>
                  </a:txBody>
                  <a:tcPr/>
                </a:tc>
                <a:tc>
                  <a:txBody>
                    <a:bodyPr/>
                    <a:lstStyle/>
                    <a:p>
                      <a:pPr algn="ctr"/>
                      <a:r>
                        <a:rPr lang="en-US" sz="2400" dirty="0" smtClean="0"/>
                        <a:t>2128</a:t>
                      </a:r>
                      <a:endParaRPr lang="en-US" sz="2400" dirty="0"/>
                    </a:p>
                  </a:txBody>
                  <a:tcPr/>
                </a:tc>
                <a:tc>
                  <a:txBody>
                    <a:bodyPr/>
                    <a:lstStyle/>
                    <a:p>
                      <a:pPr algn="ctr"/>
                      <a:r>
                        <a:rPr lang="en-US" sz="2400" dirty="0" smtClean="0"/>
                        <a:t>1729</a:t>
                      </a:r>
                      <a:endParaRPr lang="en-US" sz="2400" dirty="0"/>
                    </a:p>
                  </a:txBody>
                  <a:tcPr/>
                </a:tc>
                <a:tc>
                  <a:txBody>
                    <a:bodyPr/>
                    <a:lstStyle/>
                    <a:p>
                      <a:pPr algn="ctr"/>
                      <a:r>
                        <a:rPr lang="en-US" sz="2400" dirty="0" smtClean="0"/>
                        <a:t>1596</a:t>
                      </a:r>
                      <a:endParaRPr lang="en-US" sz="2400" dirty="0"/>
                    </a:p>
                  </a:txBody>
                  <a:tcPr/>
                </a:tc>
                <a:tc>
                  <a:txBody>
                    <a:bodyPr/>
                    <a:lstStyle/>
                    <a:p>
                      <a:pPr algn="ctr"/>
                      <a:r>
                        <a:rPr lang="en-US" sz="2400" dirty="0" smtClean="0"/>
                        <a:t>1197</a:t>
                      </a:r>
                      <a:endParaRPr lang="en-US" sz="2400" dirty="0"/>
                    </a:p>
                  </a:txBody>
                  <a:tcPr/>
                </a:tc>
              </a:tr>
            </a:tbl>
          </a:graphicData>
        </a:graphic>
      </p:graphicFrame>
    </p:spTree>
    <p:extLst>
      <p:ext uri="{BB962C8B-B14F-4D97-AF65-F5344CB8AC3E}">
        <p14:creationId xmlns:p14="http://schemas.microsoft.com/office/powerpoint/2010/main" val="323665949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altLang="ja-JP" smtClean="0"/>
              <a:t>April 16, 2013</a:t>
            </a:r>
            <a:endParaRPr lang="en-US" dirty="0" smtClean="0"/>
          </a:p>
        </p:txBody>
      </p:sp>
      <p:sp>
        <p:nvSpPr>
          <p:cNvPr id="4" name="Footer Placeholder 3"/>
          <p:cNvSpPr>
            <a:spLocks noGrp="1"/>
          </p:cNvSpPr>
          <p:nvPr>
            <p:ph type="ftr" sz="quarter" idx="3"/>
          </p:nvPr>
        </p:nvSpPr>
        <p:spPr/>
        <p:txBody>
          <a:bodyPr/>
          <a:lstStyle/>
          <a:p>
            <a:r>
              <a:rPr lang="en-US" smtClean="0"/>
              <a:t>CERCS Industry Advisory Board (IAB) meeting</a:t>
            </a:r>
            <a:endParaRPr lang="en-US" dirty="0" smtClean="0"/>
          </a:p>
        </p:txBody>
      </p:sp>
      <p:sp>
        <p:nvSpPr>
          <p:cNvPr id="5" name="Slide Number Placeholder 4"/>
          <p:cNvSpPr>
            <a:spLocks noGrp="1"/>
          </p:cNvSpPr>
          <p:nvPr>
            <p:ph type="sldNum" sz="quarter" idx="12"/>
          </p:nvPr>
        </p:nvSpPr>
        <p:spPr/>
        <p:txBody>
          <a:bodyPr/>
          <a:lstStyle/>
          <a:p>
            <a:fld id="{1F253055-7263-2040-86A3-B4DE91530F8D}" type="slidenum">
              <a:rPr lang="en-US" smtClean="0"/>
              <a:pPr/>
              <a:t>22</a:t>
            </a:fld>
            <a:endParaRPr lang="en-US"/>
          </a:p>
        </p:txBody>
      </p:sp>
      <p:sp>
        <p:nvSpPr>
          <p:cNvPr id="6" name="Title 5"/>
          <p:cNvSpPr>
            <a:spLocks noGrp="1"/>
          </p:cNvSpPr>
          <p:nvPr>
            <p:ph type="title"/>
          </p:nvPr>
        </p:nvSpPr>
        <p:spPr/>
        <p:txBody>
          <a:bodyPr>
            <a:normAutofit fontScale="90000"/>
          </a:bodyPr>
          <a:lstStyle/>
          <a:p>
            <a:r>
              <a:rPr lang="en-US" dirty="0" smtClean="0"/>
              <a:t>Transient bottlenecks </a:t>
            </a:r>
            <a:br>
              <a:rPr lang="en-US" dirty="0" smtClean="0"/>
            </a:br>
            <a:r>
              <a:rPr lang="en-US" dirty="0" smtClean="0"/>
              <a:t>of MySQL at Workload 8,000</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 y="2233022"/>
            <a:ext cx="4121395" cy="33375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85" y="2233022"/>
            <a:ext cx="4338234" cy="3337560"/>
          </a:xfrm>
          <a:prstGeom prst="rect">
            <a:avLst/>
          </a:prstGeom>
        </p:spPr>
      </p:pic>
      <p:sp>
        <p:nvSpPr>
          <p:cNvPr id="14" name="TextBox 13"/>
          <p:cNvSpPr txBox="1"/>
          <p:nvPr/>
        </p:nvSpPr>
        <p:spPr>
          <a:xfrm>
            <a:off x="1104901" y="1531412"/>
            <a:ext cx="3083170" cy="461665"/>
          </a:xfrm>
          <a:prstGeom prst="rect">
            <a:avLst/>
          </a:prstGeom>
          <a:noFill/>
        </p:spPr>
        <p:txBody>
          <a:bodyPr wrap="square" rtlCol="0">
            <a:spAutoFit/>
          </a:bodyPr>
          <a:lstStyle/>
          <a:p>
            <a:r>
              <a:rPr lang="en-US" sz="2400" b="1" dirty="0" err="1" smtClean="0">
                <a:solidFill>
                  <a:srgbClr val="0000FF"/>
                </a:solidFill>
              </a:rPr>
              <a:t>SpeedStep</a:t>
            </a:r>
            <a:r>
              <a:rPr lang="en-US" sz="2400" b="1" dirty="0" smtClean="0">
                <a:solidFill>
                  <a:srgbClr val="0000FF"/>
                </a:solidFill>
              </a:rPr>
              <a:t> On case</a:t>
            </a:r>
            <a:endParaRPr lang="en-US" sz="2400" b="1" dirty="0">
              <a:solidFill>
                <a:srgbClr val="0000FF"/>
              </a:solidFill>
            </a:endParaRPr>
          </a:p>
        </p:txBody>
      </p:sp>
      <p:sp>
        <p:nvSpPr>
          <p:cNvPr id="15" name="TextBox 14"/>
          <p:cNvSpPr txBox="1"/>
          <p:nvPr/>
        </p:nvSpPr>
        <p:spPr>
          <a:xfrm>
            <a:off x="5419726" y="1531412"/>
            <a:ext cx="3331843" cy="461665"/>
          </a:xfrm>
          <a:prstGeom prst="rect">
            <a:avLst/>
          </a:prstGeom>
          <a:noFill/>
        </p:spPr>
        <p:txBody>
          <a:bodyPr wrap="square" rtlCol="0">
            <a:spAutoFit/>
          </a:bodyPr>
          <a:lstStyle/>
          <a:p>
            <a:r>
              <a:rPr lang="en-US" sz="2400" b="1" dirty="0" err="1" smtClean="0">
                <a:solidFill>
                  <a:srgbClr val="0000FF"/>
                </a:solidFill>
              </a:rPr>
              <a:t>SpeedStep</a:t>
            </a:r>
            <a:r>
              <a:rPr lang="en-US" sz="2400" b="1" dirty="0" smtClean="0">
                <a:solidFill>
                  <a:srgbClr val="0000FF"/>
                </a:solidFill>
              </a:rPr>
              <a:t> Off case </a:t>
            </a:r>
            <a:endParaRPr lang="en-US" sz="2400" b="1" dirty="0">
              <a:solidFill>
                <a:srgbClr val="0000FF"/>
              </a:solidFill>
            </a:endParaRPr>
          </a:p>
        </p:txBody>
      </p:sp>
      <p:sp>
        <p:nvSpPr>
          <p:cNvPr id="9" name="TextBox 8"/>
          <p:cNvSpPr txBox="1"/>
          <p:nvPr/>
        </p:nvSpPr>
        <p:spPr>
          <a:xfrm>
            <a:off x="2550793" y="4253024"/>
            <a:ext cx="1694427" cy="707886"/>
          </a:xfrm>
          <a:prstGeom prst="rect">
            <a:avLst/>
          </a:prstGeom>
          <a:noFill/>
        </p:spPr>
        <p:txBody>
          <a:bodyPr wrap="square" rtlCol="0">
            <a:spAutoFit/>
          </a:bodyPr>
          <a:lstStyle/>
          <a:p>
            <a:pPr algn="ctr"/>
            <a:r>
              <a:rPr lang="en-US" sz="2000" dirty="0" smtClean="0">
                <a:solidFill>
                  <a:srgbClr val="0000FF"/>
                </a:solidFill>
              </a:rPr>
              <a:t>CPU is in low frequency</a:t>
            </a:r>
            <a:endParaRPr lang="en-US" sz="2000" dirty="0">
              <a:solidFill>
                <a:srgbClr val="0000FF"/>
              </a:solidFill>
            </a:endParaRPr>
          </a:p>
        </p:txBody>
      </p:sp>
      <p:sp>
        <p:nvSpPr>
          <p:cNvPr id="10" name="TextBox 9"/>
          <p:cNvSpPr txBox="1"/>
          <p:nvPr/>
        </p:nvSpPr>
        <p:spPr>
          <a:xfrm>
            <a:off x="6473240" y="3187432"/>
            <a:ext cx="2064919" cy="707886"/>
          </a:xfrm>
          <a:prstGeom prst="rect">
            <a:avLst/>
          </a:prstGeom>
          <a:noFill/>
        </p:spPr>
        <p:txBody>
          <a:bodyPr wrap="square" rtlCol="0">
            <a:spAutoFit/>
          </a:bodyPr>
          <a:lstStyle/>
          <a:p>
            <a:pPr algn="ctr"/>
            <a:r>
              <a:rPr lang="en-US" sz="2000" dirty="0" smtClean="0">
                <a:solidFill>
                  <a:srgbClr val="0000FF"/>
                </a:solidFill>
              </a:rPr>
              <a:t>CPU is in high frequency</a:t>
            </a:r>
            <a:endParaRPr lang="en-US" sz="2000" dirty="0">
              <a:solidFill>
                <a:srgbClr val="0000FF"/>
              </a:solidFill>
            </a:endParaRPr>
          </a:p>
        </p:txBody>
      </p:sp>
      <p:cxnSp>
        <p:nvCxnSpPr>
          <p:cNvPr id="13" name="Straight Arrow Connector 12"/>
          <p:cNvCxnSpPr/>
          <p:nvPr/>
        </p:nvCxnSpPr>
        <p:spPr>
          <a:xfrm flipH="1" flipV="1">
            <a:off x="6496494" y="2934587"/>
            <a:ext cx="457199" cy="289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2881425" y="3901802"/>
            <a:ext cx="414668" cy="436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23775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altLang="ja-JP" smtClean="0"/>
              <a:t>April 16, 2013</a:t>
            </a:r>
            <a:endParaRPr lang="en-US" dirty="0" smtClean="0"/>
          </a:p>
        </p:txBody>
      </p:sp>
      <p:sp>
        <p:nvSpPr>
          <p:cNvPr id="4" name="Footer Placeholder 3"/>
          <p:cNvSpPr>
            <a:spLocks noGrp="1"/>
          </p:cNvSpPr>
          <p:nvPr>
            <p:ph type="ftr" sz="quarter" idx="3"/>
          </p:nvPr>
        </p:nvSpPr>
        <p:spPr/>
        <p:txBody>
          <a:bodyPr/>
          <a:lstStyle/>
          <a:p>
            <a:r>
              <a:rPr lang="en-US" smtClean="0"/>
              <a:t>CERCS Industry Advisory Board (IAB) meeting</a:t>
            </a:r>
            <a:endParaRPr lang="en-US" dirty="0" smtClean="0"/>
          </a:p>
        </p:txBody>
      </p:sp>
      <p:sp>
        <p:nvSpPr>
          <p:cNvPr id="5" name="Slide Number Placeholder 4"/>
          <p:cNvSpPr>
            <a:spLocks noGrp="1"/>
          </p:cNvSpPr>
          <p:nvPr>
            <p:ph type="sldNum" sz="quarter" idx="12"/>
          </p:nvPr>
        </p:nvSpPr>
        <p:spPr/>
        <p:txBody>
          <a:bodyPr/>
          <a:lstStyle/>
          <a:p>
            <a:fld id="{1F253055-7263-2040-86A3-B4DE91530F8D}" type="slidenum">
              <a:rPr lang="en-US" smtClean="0"/>
              <a:pPr/>
              <a:t>23</a:t>
            </a:fld>
            <a:endParaRPr lang="en-US"/>
          </a:p>
        </p:txBody>
      </p:sp>
      <p:sp>
        <p:nvSpPr>
          <p:cNvPr id="6" name="Title 5"/>
          <p:cNvSpPr>
            <a:spLocks noGrp="1"/>
          </p:cNvSpPr>
          <p:nvPr>
            <p:ph type="title"/>
          </p:nvPr>
        </p:nvSpPr>
        <p:spPr/>
        <p:txBody>
          <a:bodyPr>
            <a:normAutofit fontScale="90000"/>
          </a:bodyPr>
          <a:lstStyle/>
          <a:p>
            <a:r>
              <a:rPr lang="en-US" dirty="0"/>
              <a:t>Transient bottlenecks </a:t>
            </a:r>
            <a:br>
              <a:rPr lang="en-US" dirty="0"/>
            </a:br>
            <a:r>
              <a:rPr lang="en-US" dirty="0"/>
              <a:t>of MySQL at Workload </a:t>
            </a:r>
            <a:r>
              <a:rPr lang="en-US" dirty="0" smtClean="0"/>
              <a:t>10,000</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94" y="1692141"/>
            <a:ext cx="3687907" cy="238706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94" y="4160777"/>
            <a:ext cx="4029920" cy="217082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961" y="1692141"/>
            <a:ext cx="3792460" cy="23633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3313" y="4079204"/>
            <a:ext cx="4231097" cy="2333973"/>
          </a:xfrm>
          <a:prstGeom prst="rect">
            <a:avLst/>
          </a:prstGeom>
        </p:spPr>
      </p:pic>
      <p:sp>
        <p:nvSpPr>
          <p:cNvPr id="13" name="TextBox 12"/>
          <p:cNvSpPr txBox="1"/>
          <p:nvPr/>
        </p:nvSpPr>
        <p:spPr>
          <a:xfrm>
            <a:off x="866775" y="1222921"/>
            <a:ext cx="2962275" cy="461665"/>
          </a:xfrm>
          <a:prstGeom prst="rect">
            <a:avLst/>
          </a:prstGeom>
          <a:noFill/>
        </p:spPr>
        <p:txBody>
          <a:bodyPr wrap="square" rtlCol="0">
            <a:spAutoFit/>
          </a:bodyPr>
          <a:lstStyle/>
          <a:p>
            <a:r>
              <a:rPr lang="en-US" sz="2400" b="1" dirty="0" err="1">
                <a:solidFill>
                  <a:srgbClr val="0000FF"/>
                </a:solidFill>
              </a:rPr>
              <a:t>SpeedStep</a:t>
            </a:r>
            <a:r>
              <a:rPr lang="en-US" sz="2400" b="1" dirty="0">
                <a:solidFill>
                  <a:srgbClr val="0000FF"/>
                </a:solidFill>
              </a:rPr>
              <a:t> On case</a:t>
            </a:r>
          </a:p>
        </p:txBody>
      </p:sp>
      <p:sp>
        <p:nvSpPr>
          <p:cNvPr id="14" name="TextBox 13"/>
          <p:cNvSpPr txBox="1"/>
          <p:nvPr/>
        </p:nvSpPr>
        <p:spPr>
          <a:xfrm>
            <a:off x="5393911" y="1208773"/>
            <a:ext cx="3009900" cy="461665"/>
          </a:xfrm>
          <a:prstGeom prst="rect">
            <a:avLst/>
          </a:prstGeom>
          <a:noFill/>
        </p:spPr>
        <p:txBody>
          <a:bodyPr wrap="square" rtlCol="0">
            <a:spAutoFit/>
          </a:bodyPr>
          <a:lstStyle/>
          <a:p>
            <a:r>
              <a:rPr lang="en-US" sz="2400" b="1" dirty="0" err="1" smtClean="0">
                <a:solidFill>
                  <a:srgbClr val="0000FF"/>
                </a:solidFill>
              </a:rPr>
              <a:t>SpeedStep</a:t>
            </a:r>
            <a:r>
              <a:rPr lang="en-US" sz="2400" b="1" dirty="0" smtClean="0">
                <a:solidFill>
                  <a:srgbClr val="0000FF"/>
                </a:solidFill>
              </a:rPr>
              <a:t> Off case</a:t>
            </a:r>
            <a:endParaRPr lang="en-US" sz="2400" b="1" dirty="0">
              <a:solidFill>
                <a:srgbClr val="0000FF"/>
              </a:solidFill>
            </a:endParaRPr>
          </a:p>
        </p:txBody>
      </p:sp>
    </p:spTree>
    <p:extLst>
      <p:ext uri="{BB962C8B-B14F-4D97-AF65-F5344CB8AC3E}">
        <p14:creationId xmlns:p14="http://schemas.microsoft.com/office/powerpoint/2010/main" val="281786118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normAutofit lnSpcReduction="10000"/>
          </a:bodyPr>
          <a:lstStyle/>
          <a:p>
            <a:r>
              <a:rPr lang="en-US" dirty="0" smtClean="0"/>
              <a:t>Background &amp; Motivation</a:t>
            </a:r>
          </a:p>
          <a:p>
            <a:pPr lvl="1"/>
            <a:r>
              <a:rPr lang="en-US" dirty="0" smtClean="0"/>
              <a:t>Background</a:t>
            </a:r>
          </a:p>
          <a:p>
            <a:pPr lvl="1"/>
            <a:r>
              <a:rPr lang="en-US" dirty="0" smtClean="0"/>
              <a:t>Motivational experiment</a:t>
            </a:r>
          </a:p>
          <a:p>
            <a:r>
              <a:rPr lang="en-US" dirty="0" smtClean="0"/>
              <a:t>Method for Detecting Transient Bottlenecks</a:t>
            </a:r>
          </a:p>
          <a:p>
            <a:pPr lvl="1"/>
            <a:r>
              <a:rPr lang="en-US" altLang="ja-JP" dirty="0" smtClean="0"/>
              <a:t>Trace monitoring tool</a:t>
            </a:r>
          </a:p>
          <a:p>
            <a:pPr lvl="1"/>
            <a:r>
              <a:rPr lang="en-US" dirty="0" smtClean="0"/>
              <a:t>Fine-grained load/throughput analysis</a:t>
            </a:r>
          </a:p>
          <a:p>
            <a:r>
              <a:rPr lang="en-US" dirty="0" smtClean="0"/>
              <a:t>Two Case Studies</a:t>
            </a:r>
          </a:p>
          <a:p>
            <a:pPr lvl="1"/>
            <a:r>
              <a:rPr lang="en-US" dirty="0" smtClean="0"/>
              <a:t>Intel </a:t>
            </a:r>
            <a:r>
              <a:rPr lang="en-US" dirty="0" err="1" smtClean="0"/>
              <a:t>SpeedStep</a:t>
            </a:r>
            <a:endParaRPr lang="en-US" dirty="0" smtClean="0"/>
          </a:p>
          <a:p>
            <a:pPr lvl="1"/>
            <a:r>
              <a:rPr lang="en-US" dirty="0"/>
              <a:t>JVM garbage </a:t>
            </a:r>
            <a:r>
              <a:rPr lang="en-US" dirty="0" smtClean="0"/>
              <a:t>collection</a:t>
            </a:r>
          </a:p>
          <a:p>
            <a:r>
              <a:rPr lang="en-US" dirty="0" smtClean="0"/>
              <a:t>Conclusion &amp; Future Works</a:t>
            </a:r>
            <a:endParaRPr lang="en-US" dirty="0"/>
          </a:p>
        </p:txBody>
      </p:sp>
      <p:sp>
        <p:nvSpPr>
          <p:cNvPr id="19" name="日付プレースホルダー 18"/>
          <p:cNvSpPr>
            <a:spLocks noGrp="1"/>
          </p:cNvSpPr>
          <p:nvPr>
            <p:ph type="dt" sz="half" idx="2"/>
          </p:nvPr>
        </p:nvSpPr>
        <p:spPr/>
        <p:txBody>
          <a:bodyPr/>
          <a:lstStyle/>
          <a:p>
            <a:r>
              <a:rPr lang="en-US" altLang="ja-JP" smtClean="0"/>
              <a:t>April 16, 2013</a:t>
            </a:r>
            <a:endParaRPr lang="en-US" dirty="0" smtClean="0"/>
          </a:p>
        </p:txBody>
      </p:sp>
      <p:sp>
        <p:nvSpPr>
          <p:cNvPr id="20" name="フッター プレースホルダー 19"/>
          <p:cNvSpPr>
            <a:spLocks noGrp="1"/>
          </p:cNvSpPr>
          <p:nvPr>
            <p:ph type="ftr" sz="quarter" idx="3"/>
          </p:nvPr>
        </p:nvSpPr>
        <p:spPr/>
        <p:txBody>
          <a:bodyPr/>
          <a:lstStyle/>
          <a:p>
            <a:r>
              <a:rPr lang="en-US" smtClean="0"/>
              <a:t>CERCS Industry Advisory Board (IAB) meeting</a:t>
            </a:r>
            <a:endParaRPr lang="en-US" dirty="0" smtClean="0"/>
          </a:p>
        </p:txBody>
      </p:sp>
      <p:sp>
        <p:nvSpPr>
          <p:cNvPr id="6" name="Foliennummernplatzhalter 5"/>
          <p:cNvSpPr>
            <a:spLocks noGrp="1"/>
          </p:cNvSpPr>
          <p:nvPr>
            <p:ph type="sldNum" sz="quarter" idx="12"/>
          </p:nvPr>
        </p:nvSpPr>
        <p:spPr/>
        <p:txBody>
          <a:bodyPr/>
          <a:lstStyle/>
          <a:p>
            <a:fld id="{DB65C57B-26E1-46E6-A861-585F6316666D}" type="slidenum">
              <a:rPr lang="en-US" smtClean="0"/>
              <a:pPr/>
              <a:t>24</a:t>
            </a:fld>
            <a:endParaRPr lang="en-US" dirty="0"/>
          </a:p>
        </p:txBody>
      </p:sp>
      <p:sp>
        <p:nvSpPr>
          <p:cNvPr id="2" name="Titel 1"/>
          <p:cNvSpPr>
            <a:spLocks noGrp="1"/>
          </p:cNvSpPr>
          <p:nvPr>
            <p:ph type="title"/>
          </p:nvPr>
        </p:nvSpPr>
        <p:spPr/>
        <p:txBody>
          <a:bodyPr/>
          <a:lstStyle/>
          <a:p>
            <a:r>
              <a:rPr lang="en-US" smtClean="0"/>
              <a:t>Outline</a:t>
            </a:r>
            <a:endParaRPr lang="en-US" dirty="0"/>
          </a:p>
        </p:txBody>
      </p:sp>
      <p:sp>
        <p:nvSpPr>
          <p:cNvPr id="8" name="AutoShape 15"/>
          <p:cNvSpPr>
            <a:spLocks noChangeArrowheads="1"/>
          </p:cNvSpPr>
          <p:nvPr/>
        </p:nvSpPr>
        <p:spPr bwMode="auto">
          <a:xfrm>
            <a:off x="76200" y="5561182"/>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extLst>
      <p:ext uri="{BB962C8B-B14F-4D97-AF65-F5344CB8AC3E}">
        <p14:creationId xmlns:p14="http://schemas.microsoft.com/office/powerpoint/2010/main" val="424571374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sz="quarter" idx="1"/>
          </p:nvPr>
        </p:nvSpPr>
        <p:spPr/>
        <p:txBody>
          <a:bodyPr>
            <a:normAutofit fontScale="92500"/>
          </a:bodyPr>
          <a:lstStyle/>
          <a:p>
            <a:pPr marL="447675" lvl="1" indent="-447675">
              <a:spcBef>
                <a:spcPts val="600"/>
              </a:spcBef>
              <a:buClr>
                <a:schemeClr val="accent1"/>
              </a:buClr>
              <a:buFont typeface="Wingdings" pitchFamily="2" charset="2"/>
              <a:buChar char="p"/>
            </a:pPr>
            <a:r>
              <a:rPr kumimoji="1" lang="en-US" altLang="ja-JP" sz="3200" dirty="0">
                <a:solidFill>
                  <a:schemeClr val="tx1"/>
                </a:solidFill>
              </a:rPr>
              <a:t>Transient bottlenecks in an n-tier system cause wide-range response time variations.</a:t>
            </a:r>
          </a:p>
          <a:p>
            <a:pPr lvl="1"/>
            <a:r>
              <a:rPr kumimoji="1" lang="en-US" altLang="ja-JP" dirty="0" smtClean="0"/>
              <a:t>Transient bottlenecks may be invisible for traditional monitoring tools with coarse granularity.</a:t>
            </a:r>
          </a:p>
          <a:p>
            <a:r>
              <a:rPr kumimoji="1" lang="en-US" altLang="ja-JP" dirty="0"/>
              <a:t>We proposed a transient bottleneck detection method through </a:t>
            </a:r>
            <a:r>
              <a:rPr kumimoji="1" lang="en-US" altLang="ja-JP" dirty="0">
                <a:solidFill>
                  <a:srgbClr val="FF0000"/>
                </a:solidFill>
              </a:rPr>
              <a:t>fine-grained load/throughput analysis</a:t>
            </a:r>
          </a:p>
          <a:p>
            <a:r>
              <a:rPr kumimoji="1" lang="en-US" altLang="ja-JP" dirty="0" smtClean="0"/>
              <a:t>Ongoing work: more analysis of different types of workloads and more system factors that cause transient bottlenecks. </a:t>
            </a:r>
            <a:endParaRPr kumimoji="1" lang="ja-JP" altLang="en-US" dirty="0"/>
          </a:p>
        </p:txBody>
      </p:sp>
      <p:sp>
        <p:nvSpPr>
          <p:cNvPr id="2" name="日付プレースホルダー 1"/>
          <p:cNvSpPr>
            <a:spLocks noGrp="1"/>
          </p:cNvSpPr>
          <p:nvPr>
            <p:ph type="dt" sz="half" idx="2"/>
          </p:nvPr>
        </p:nvSpPr>
        <p:spPr/>
        <p:txBody>
          <a:bodyPr/>
          <a:lstStyle/>
          <a:p>
            <a:pPr algn="r"/>
            <a:r>
              <a:rPr lang="en-US" altLang="ja-JP" smtClean="0"/>
              <a:t>April 16, 2013</a:t>
            </a:r>
            <a:endParaRPr lang="en-US" dirty="0"/>
          </a:p>
        </p:txBody>
      </p:sp>
      <p:sp>
        <p:nvSpPr>
          <p:cNvPr id="3" name="フッター プレースホルダー 2"/>
          <p:cNvSpPr>
            <a:spLocks noGrp="1"/>
          </p:cNvSpPr>
          <p:nvPr>
            <p:ph type="ftr" sz="quarter" idx="3"/>
          </p:nvPr>
        </p:nvSpPr>
        <p:spPr/>
        <p:txBody>
          <a:bodyPr/>
          <a:lstStyle/>
          <a:p>
            <a:r>
              <a:rPr lang="en-US" smtClean="0"/>
              <a:t>CERCS Industry Advisory Board (IAB) meeting</a:t>
            </a:r>
            <a:endParaRPr lang="en-US" dirty="0" smtClean="0"/>
          </a:p>
        </p:txBody>
      </p:sp>
      <p:sp>
        <p:nvSpPr>
          <p:cNvPr id="4" name="スライド番号プレースホルダー 3"/>
          <p:cNvSpPr>
            <a:spLocks noGrp="1"/>
          </p:cNvSpPr>
          <p:nvPr>
            <p:ph type="sldNum" sz="quarter" idx="12"/>
          </p:nvPr>
        </p:nvSpPr>
        <p:spPr/>
        <p:txBody>
          <a:bodyPr/>
          <a:lstStyle/>
          <a:p>
            <a:fld id="{1F253055-7263-2040-86A3-B4DE91530F8D}" type="slidenum">
              <a:rPr lang="en-US" smtClean="0"/>
              <a:pPr/>
              <a:t>25</a:t>
            </a:fld>
            <a:endParaRPr lang="en-US"/>
          </a:p>
        </p:txBody>
      </p:sp>
      <p:sp>
        <p:nvSpPr>
          <p:cNvPr id="5" name="タイトル 4"/>
          <p:cNvSpPr>
            <a:spLocks noGrp="1"/>
          </p:cNvSpPr>
          <p:nvPr>
            <p:ph type="title"/>
          </p:nvPr>
        </p:nvSpPr>
        <p:spPr>
          <a:xfrm>
            <a:off x="484044" y="61676"/>
            <a:ext cx="8172275" cy="990600"/>
          </a:xfrm>
        </p:spPr>
        <p:txBody>
          <a:bodyPr/>
          <a:lstStyle/>
          <a:p>
            <a:r>
              <a:rPr kumimoji="1" lang="en-US" altLang="ja-JP" dirty="0" smtClean="0"/>
              <a:t>Conclusion &amp; Future Work</a:t>
            </a:r>
            <a:endParaRPr kumimoji="1" lang="ja-JP" altLang="en-US" dirty="0"/>
          </a:p>
        </p:txBody>
      </p:sp>
    </p:spTree>
    <p:extLst>
      <p:ext uri="{BB962C8B-B14F-4D97-AF65-F5344CB8AC3E}">
        <p14:creationId xmlns:p14="http://schemas.microsoft.com/office/powerpoint/2010/main" val="849003179"/>
      </p:ext>
    </p:extLst>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6"/>
          <p:cNvSpPr/>
          <p:nvPr/>
        </p:nvSpPr>
        <p:spPr>
          <a:xfrm>
            <a:off x="191729" y="6017342"/>
            <a:ext cx="8657303" cy="704768"/>
          </a:xfrm>
          <a:prstGeom prst="rect">
            <a:avLst/>
          </a:prstGeom>
          <a:solidFill>
            <a:schemeClr val="l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itle 1"/>
          <p:cNvSpPr txBox="1">
            <a:spLocks/>
          </p:cNvSpPr>
          <p:nvPr/>
        </p:nvSpPr>
        <p:spPr>
          <a:xfrm>
            <a:off x="609600" y="1402080"/>
            <a:ext cx="8229600" cy="990600"/>
          </a:xfrm>
          <a:prstGeom prst="rect">
            <a:avLst/>
          </a:prstGeom>
        </p:spPr>
        <p:txBody>
          <a:bodyPr anchor="t"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6666"/>
                </a:solidFill>
                <a:effectLst/>
                <a:uLnTx/>
                <a:uFillTx/>
                <a:latin typeface="+mj-lt"/>
                <a:ea typeface="+mj-ea"/>
                <a:cs typeface="+mj-cs"/>
              </a:rPr>
              <a:t>Thank You. Any Questions?</a:t>
            </a:r>
            <a:endParaRPr kumimoji="0" lang="en-US" sz="4400" b="0" i="0" u="none" strike="noStrike" kern="1200" cap="none" spc="0" normalizeH="0" baseline="0" noProof="0" dirty="0">
              <a:ln>
                <a:noFill/>
              </a:ln>
              <a:solidFill>
                <a:srgbClr val="006666"/>
              </a:solidFill>
              <a:effectLst/>
              <a:uLnTx/>
              <a:uFillTx/>
              <a:latin typeface="+mj-lt"/>
              <a:ea typeface="+mj-ea"/>
              <a:cs typeface="+mj-cs"/>
            </a:endParaRPr>
          </a:p>
        </p:txBody>
      </p:sp>
      <p:sp>
        <p:nvSpPr>
          <p:cNvPr id="17" name="Content Placeholder 5"/>
          <p:cNvSpPr txBox="1">
            <a:spLocks/>
          </p:cNvSpPr>
          <p:nvPr/>
        </p:nvSpPr>
        <p:spPr>
          <a:xfrm>
            <a:off x="457200" y="2514600"/>
            <a:ext cx="8229600" cy="2186940"/>
          </a:xfrm>
          <a:prstGeom prst="rect">
            <a:avLst/>
          </a:prstGeom>
        </p:spPr>
        <p:txBody>
          <a:bodyPr/>
          <a:lstStyle/>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en-US" sz="28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3200" b="1" i="0" u="none" strike="noStrike" kern="1200" cap="none" spc="0" normalizeH="0" baseline="0" noProof="0" dirty="0" err="1" smtClean="0">
                <a:ln>
                  <a:noFill/>
                </a:ln>
                <a:solidFill>
                  <a:schemeClr val="tx2"/>
                </a:solidFill>
                <a:effectLst/>
                <a:uLnTx/>
                <a:uFillTx/>
                <a:latin typeface="+mj-lt"/>
                <a:ea typeface="+mj-ea"/>
                <a:cs typeface="+mj-cs"/>
              </a:rPr>
              <a:t>Qingyang</a:t>
            </a:r>
            <a:r>
              <a:rPr kumimoji="0" lang="en-US" sz="3200" b="1" i="0" u="none" strike="noStrike" kern="1200" cap="none" spc="0" normalizeH="0" baseline="0" noProof="0" dirty="0" smtClean="0">
                <a:ln>
                  <a:noFill/>
                </a:ln>
                <a:solidFill>
                  <a:schemeClr val="tx2"/>
                </a:solidFill>
                <a:effectLst/>
                <a:uLnTx/>
                <a:uFillTx/>
                <a:latin typeface="+mj-lt"/>
                <a:ea typeface="+mj-ea"/>
                <a:cs typeface="+mj-cs"/>
              </a:rPr>
              <a:t> Wang</a:t>
            </a:r>
          </a:p>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en-US" sz="3200" noProof="0" dirty="0" smtClean="0">
                <a:solidFill>
                  <a:schemeClr val="tx2"/>
                </a:solidFill>
                <a:latin typeface="+mj-lt"/>
                <a:ea typeface="+mj-ea"/>
                <a:cs typeface="+mj-cs"/>
              </a:rPr>
              <a:t>qywang</a:t>
            </a:r>
            <a:r>
              <a:rPr kumimoji="0" lang="en-US" sz="3200" b="0" i="0" u="none" strike="noStrike" kern="1200" cap="none" spc="0" normalizeH="0" baseline="0" noProof="0" dirty="0" smtClean="0">
                <a:ln>
                  <a:noFill/>
                </a:ln>
                <a:solidFill>
                  <a:schemeClr val="tx2"/>
                </a:solidFill>
                <a:effectLst/>
                <a:uLnTx/>
                <a:uFillTx/>
                <a:latin typeface="Courier New"/>
                <a:ea typeface="+mj-ea"/>
                <a:cs typeface="Courier New"/>
              </a:rPr>
              <a:t>@cc.gatech.edu</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11" name="Group 4"/>
          <p:cNvGrpSpPr>
            <a:grpSpLocks noChangeAspect="1"/>
          </p:cNvGrpSpPr>
          <p:nvPr/>
        </p:nvGrpSpPr>
        <p:grpSpPr>
          <a:xfrm>
            <a:off x="361960" y="5235414"/>
            <a:ext cx="4191000" cy="1402423"/>
            <a:chOff x="-655638" y="3084513"/>
            <a:chExt cx="7323689" cy="2298700"/>
          </a:xfrm>
        </p:grpSpPr>
        <p:pic>
          <p:nvPicPr>
            <p:cNvPr id="12" name="Picture 5" descr="GeorgiaTech-CollegeOfComputing-logo.jpg"/>
            <p:cNvPicPr>
              <a:picLocks noChangeAspect="1"/>
            </p:cNvPicPr>
            <p:nvPr userDrawn="1"/>
          </p:nvPicPr>
          <p:blipFill>
            <a:blip r:embed="rId2" cstate="print"/>
            <a:srcRect r="19907"/>
            <a:stretch>
              <a:fillRect/>
            </a:stretch>
          </p:blipFill>
          <p:spPr>
            <a:xfrm>
              <a:off x="-655638" y="3084513"/>
              <a:ext cx="7323689" cy="2298700"/>
            </a:xfrm>
            <a:prstGeom prst="rect">
              <a:avLst/>
            </a:prstGeom>
            <a:solidFill>
              <a:srgbClr val="FFFFFF"/>
            </a:solidFill>
          </p:spPr>
        </p:pic>
        <p:pic>
          <p:nvPicPr>
            <p:cNvPr id="13" name="Picture 6" descr="GeorgiaTech-CollegeOfComputing-logo.jpg"/>
            <p:cNvPicPr>
              <a:picLocks noChangeAspect="1"/>
            </p:cNvPicPr>
            <p:nvPr userDrawn="1"/>
          </p:nvPicPr>
          <p:blipFill>
            <a:blip r:embed="rId2" cstate="print"/>
            <a:srcRect l="37203" r="19755" b="83593"/>
            <a:stretch>
              <a:fillRect/>
            </a:stretch>
          </p:blipFill>
          <p:spPr>
            <a:xfrm>
              <a:off x="2732328" y="5006066"/>
              <a:ext cx="3935723" cy="377147"/>
            </a:xfrm>
            <a:prstGeom prst="rect">
              <a:avLst/>
            </a:prstGeom>
            <a:solidFill>
              <a:srgbClr val="FFFFFF"/>
            </a:solidFill>
          </p:spPr>
        </p:pic>
      </p:grpSp>
      <p:pic>
        <p:nvPicPr>
          <p:cNvPr id="18" name="Picture 7"/>
          <p:cNvPicPr>
            <a:picLocks noChangeAspect="1"/>
          </p:cNvPicPr>
          <p:nvPr/>
        </p:nvPicPr>
        <p:blipFill>
          <a:blip r:embed="rId3" cstate="print"/>
          <a:srcRect/>
          <a:stretch>
            <a:fillRect/>
          </a:stretch>
        </p:blipFill>
        <p:spPr bwMode="auto">
          <a:xfrm>
            <a:off x="4608093" y="5812970"/>
            <a:ext cx="1150647" cy="811921"/>
          </a:xfrm>
          <a:prstGeom prst="rect">
            <a:avLst/>
          </a:prstGeom>
          <a:noFill/>
          <a:ln w="9525">
            <a:noFill/>
            <a:miter lim="800000"/>
            <a:headEnd/>
            <a:tailEnd/>
          </a:ln>
        </p:spPr>
      </p:pic>
      <p:pic>
        <p:nvPicPr>
          <p:cNvPr id="10" name="Picture 2" descr="http://www-i.cbo.fujitsu.com/jp/download/jp_rgb_red_smwbr.gif"/>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6139377" y="5060325"/>
            <a:ext cx="2834640"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ltLang="ja-JP" smtClean="0"/>
              <a:t>April 16, 2013</a:t>
            </a:r>
            <a:endParaRPr lang="en-US" dirty="0" smtClean="0"/>
          </a:p>
        </p:txBody>
      </p:sp>
      <p:sp>
        <p:nvSpPr>
          <p:cNvPr id="3" name="Footer Placeholder 2"/>
          <p:cNvSpPr>
            <a:spLocks noGrp="1"/>
          </p:cNvSpPr>
          <p:nvPr>
            <p:ph type="ftr" sz="quarter" idx="11"/>
          </p:nvPr>
        </p:nvSpPr>
        <p:spPr/>
        <p:txBody>
          <a:bodyPr/>
          <a:lstStyle/>
          <a:p>
            <a:r>
              <a:rPr lang="en-US" smtClean="0"/>
              <a:t>CERCS Industry Advisory Board (IAB) meeting</a:t>
            </a:r>
            <a:endParaRPr lang="en-US" dirty="0" smtClean="0"/>
          </a:p>
        </p:txBody>
      </p:sp>
      <p:sp>
        <p:nvSpPr>
          <p:cNvPr id="4" name="Slide Number Placeholder 3"/>
          <p:cNvSpPr>
            <a:spLocks noGrp="1"/>
          </p:cNvSpPr>
          <p:nvPr>
            <p:ph type="sldNum" sz="quarter" idx="12"/>
          </p:nvPr>
        </p:nvSpPr>
        <p:spPr/>
        <p:txBody>
          <a:bodyPr/>
          <a:lstStyle/>
          <a:p>
            <a:fld id="{1F253055-7263-2040-86A3-B4DE91530F8D}" type="slidenum">
              <a:rPr lang="en-US" smtClean="0"/>
              <a:pPr/>
              <a:t>26</a:t>
            </a:fld>
            <a:endParaRPr lang="en-US"/>
          </a:p>
        </p:txBody>
      </p:sp>
    </p:spTree>
    <p:extLst>
      <p:ext uri="{BB962C8B-B14F-4D97-AF65-F5344CB8AC3E}">
        <p14:creationId xmlns:p14="http://schemas.microsoft.com/office/powerpoint/2010/main" val="3393313713"/>
      </p:ext>
    </p:extLst>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pPr>
              <a:spcBef>
                <a:spcPts val="1800"/>
              </a:spcBef>
            </a:pPr>
            <a:r>
              <a:rPr lang="en-US" altLang="ja-JP" dirty="0"/>
              <a:t>Transient bottlenecks may cause wide-range end-to-end response time </a:t>
            </a:r>
            <a:r>
              <a:rPr lang="en-US" altLang="ja-JP" dirty="0" smtClean="0"/>
              <a:t>fluctuations and lead to severe SLA violations.</a:t>
            </a:r>
            <a:endParaRPr lang="en-US" altLang="ja-JP" dirty="0"/>
          </a:p>
          <a:p>
            <a:pPr lvl="1"/>
            <a:r>
              <a:rPr lang="en-US" dirty="0" smtClean="0"/>
              <a:t>Traditional monitoring tools may not be able to detect transient bottlenecks due to their coarse granularity (e.g., one second).</a:t>
            </a:r>
            <a:endParaRPr lang="en-US" dirty="0"/>
          </a:p>
          <a:p>
            <a:pPr lvl="1"/>
            <a:r>
              <a:rPr lang="en-US" altLang="ja-JP" dirty="0"/>
              <a:t>We will show </a:t>
            </a:r>
            <a:r>
              <a:rPr lang="en-US" altLang="ja-JP" dirty="0" smtClean="0"/>
              <a:t>a motivational experiment of </a:t>
            </a:r>
            <a:r>
              <a:rPr lang="en-US" altLang="ja-JP" dirty="0"/>
              <a:t>this </a:t>
            </a:r>
            <a:r>
              <a:rPr lang="en-US" altLang="ja-JP" dirty="0" smtClean="0"/>
              <a:t>phenomenon.</a:t>
            </a:r>
            <a:endParaRPr lang="en-US" altLang="ja-JP" dirty="0"/>
          </a:p>
          <a:p>
            <a:pPr>
              <a:spcBef>
                <a:spcPts val="1800"/>
              </a:spcBef>
            </a:pPr>
            <a:r>
              <a:rPr lang="en-US" dirty="0" smtClean="0"/>
              <a:t>The goal </a:t>
            </a:r>
            <a:r>
              <a:rPr lang="en-US" dirty="0"/>
              <a:t>of this </a:t>
            </a:r>
            <a:r>
              <a:rPr lang="en-US" dirty="0" smtClean="0"/>
              <a:t>research is to propose a novel transient bottleneck </a:t>
            </a:r>
            <a:r>
              <a:rPr lang="en-US" dirty="0"/>
              <a:t>detection </a:t>
            </a:r>
            <a:r>
              <a:rPr lang="en-US" dirty="0" smtClean="0"/>
              <a:t>method.</a:t>
            </a:r>
            <a:endParaRPr lang="en-US" dirty="0"/>
          </a:p>
        </p:txBody>
      </p:sp>
      <p:sp>
        <p:nvSpPr>
          <p:cNvPr id="3" name="Date Placeholder 2"/>
          <p:cNvSpPr>
            <a:spLocks noGrp="1"/>
          </p:cNvSpPr>
          <p:nvPr>
            <p:ph type="dt" sz="half" idx="2"/>
          </p:nvPr>
        </p:nvSpPr>
        <p:spPr/>
        <p:txBody>
          <a:bodyPr/>
          <a:lstStyle/>
          <a:p>
            <a:r>
              <a:rPr lang="en-US" altLang="ja-JP" smtClean="0"/>
              <a:t>April 16, 2013</a:t>
            </a:r>
            <a:endParaRPr lang="en-US" dirty="0" smtClean="0"/>
          </a:p>
        </p:txBody>
      </p:sp>
      <p:sp>
        <p:nvSpPr>
          <p:cNvPr id="4" name="Footer Placeholder 3"/>
          <p:cNvSpPr>
            <a:spLocks noGrp="1"/>
          </p:cNvSpPr>
          <p:nvPr>
            <p:ph type="ftr" sz="quarter" idx="3"/>
          </p:nvPr>
        </p:nvSpPr>
        <p:spPr/>
        <p:txBody>
          <a:bodyPr/>
          <a:lstStyle/>
          <a:p>
            <a:r>
              <a:rPr lang="en-US" smtClean="0"/>
              <a:t>CERCS Industry Advisory Board (IAB) meeting</a:t>
            </a:r>
            <a:endParaRPr lang="en-US" dirty="0" smtClean="0"/>
          </a:p>
        </p:txBody>
      </p:sp>
      <p:sp>
        <p:nvSpPr>
          <p:cNvPr id="5" name="Slide Number Placeholder 4"/>
          <p:cNvSpPr>
            <a:spLocks noGrp="1"/>
          </p:cNvSpPr>
          <p:nvPr>
            <p:ph type="sldNum" sz="quarter" idx="12"/>
          </p:nvPr>
        </p:nvSpPr>
        <p:spPr/>
        <p:txBody>
          <a:bodyPr/>
          <a:lstStyle/>
          <a:p>
            <a:fld id="{1F253055-7263-2040-86A3-B4DE91530F8D}" type="slidenum">
              <a:rPr lang="en-US" smtClean="0"/>
              <a:pPr/>
              <a:t>3</a:t>
            </a:fld>
            <a:endParaRPr lang="en-US"/>
          </a:p>
        </p:txBody>
      </p:sp>
      <p:sp>
        <p:nvSpPr>
          <p:cNvPr id="6" name="Title 5"/>
          <p:cNvSpPr>
            <a:spLocks noGrp="1"/>
          </p:cNvSpPr>
          <p:nvPr>
            <p:ph type="title"/>
          </p:nvPr>
        </p:nvSpPr>
        <p:spPr/>
        <p:txBody>
          <a:bodyPr>
            <a:noAutofit/>
          </a:bodyPr>
          <a:lstStyle/>
          <a:p>
            <a:r>
              <a:rPr lang="en-US" sz="3200" dirty="0"/>
              <a:t>Transient Bottlenecks </a:t>
            </a:r>
            <a:r>
              <a:rPr lang="en-US" sz="3200" dirty="0" smtClean="0"/>
              <a:t/>
            </a:r>
            <a:br>
              <a:rPr lang="en-US" sz="3200" dirty="0" smtClean="0"/>
            </a:br>
            <a:r>
              <a:rPr lang="en-US" sz="3200" dirty="0" smtClean="0"/>
              <a:t>in n-Tier Web Applications</a:t>
            </a:r>
            <a:endParaRPr lang="en-US" sz="3200" dirty="0"/>
          </a:p>
        </p:txBody>
      </p:sp>
    </p:spTree>
    <p:extLst>
      <p:ext uri="{BB962C8B-B14F-4D97-AF65-F5344CB8AC3E}">
        <p14:creationId xmlns:p14="http://schemas.microsoft.com/office/powerpoint/2010/main" val="345742436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normAutofit lnSpcReduction="10000"/>
          </a:bodyPr>
          <a:lstStyle/>
          <a:p>
            <a:r>
              <a:rPr lang="en-US" dirty="0" smtClean="0"/>
              <a:t>Background &amp; Motivation</a:t>
            </a:r>
          </a:p>
          <a:p>
            <a:pPr lvl="1"/>
            <a:r>
              <a:rPr lang="en-US" dirty="0" smtClean="0"/>
              <a:t>Background</a:t>
            </a:r>
          </a:p>
          <a:p>
            <a:pPr lvl="1"/>
            <a:r>
              <a:rPr lang="en-US" dirty="0" smtClean="0"/>
              <a:t>Motivational experiment</a:t>
            </a:r>
          </a:p>
          <a:p>
            <a:r>
              <a:rPr lang="en-US" dirty="0" smtClean="0"/>
              <a:t>Method for Detecting Transient Bottlenecks</a:t>
            </a:r>
          </a:p>
          <a:p>
            <a:pPr lvl="1"/>
            <a:r>
              <a:rPr lang="en-US" altLang="ja-JP" dirty="0" smtClean="0"/>
              <a:t>Trace monitoring tool</a:t>
            </a:r>
          </a:p>
          <a:p>
            <a:pPr lvl="1"/>
            <a:r>
              <a:rPr lang="en-US" dirty="0" smtClean="0"/>
              <a:t>Fine-grained load/throughput analysis</a:t>
            </a:r>
          </a:p>
          <a:p>
            <a:r>
              <a:rPr lang="en-US" dirty="0" smtClean="0"/>
              <a:t>Two Case Studies</a:t>
            </a:r>
          </a:p>
          <a:p>
            <a:pPr lvl="1"/>
            <a:r>
              <a:rPr lang="en-US" dirty="0" smtClean="0"/>
              <a:t>Intel </a:t>
            </a:r>
            <a:r>
              <a:rPr lang="en-US" dirty="0" err="1" smtClean="0"/>
              <a:t>SpeedStep</a:t>
            </a:r>
            <a:endParaRPr lang="en-US" dirty="0" smtClean="0"/>
          </a:p>
          <a:p>
            <a:pPr lvl="1"/>
            <a:r>
              <a:rPr lang="en-US" dirty="0"/>
              <a:t>JVM garbage </a:t>
            </a:r>
            <a:r>
              <a:rPr lang="en-US" dirty="0" smtClean="0"/>
              <a:t>collection</a:t>
            </a:r>
          </a:p>
          <a:p>
            <a:r>
              <a:rPr lang="en-US" dirty="0" smtClean="0"/>
              <a:t>Conclusion &amp; Future Works</a:t>
            </a:r>
            <a:endParaRPr lang="en-US" dirty="0"/>
          </a:p>
        </p:txBody>
      </p:sp>
      <p:sp>
        <p:nvSpPr>
          <p:cNvPr id="19" name="日付プレースホルダー 18"/>
          <p:cNvSpPr>
            <a:spLocks noGrp="1"/>
          </p:cNvSpPr>
          <p:nvPr>
            <p:ph type="dt" sz="half" idx="2"/>
          </p:nvPr>
        </p:nvSpPr>
        <p:spPr/>
        <p:txBody>
          <a:bodyPr/>
          <a:lstStyle/>
          <a:p>
            <a:r>
              <a:rPr lang="en-US" altLang="ja-JP" smtClean="0"/>
              <a:t>April 16, 2013</a:t>
            </a:r>
            <a:endParaRPr lang="en-US" dirty="0" smtClean="0"/>
          </a:p>
        </p:txBody>
      </p:sp>
      <p:sp>
        <p:nvSpPr>
          <p:cNvPr id="20" name="フッター プレースホルダー 19"/>
          <p:cNvSpPr>
            <a:spLocks noGrp="1"/>
          </p:cNvSpPr>
          <p:nvPr>
            <p:ph type="ftr" sz="quarter" idx="3"/>
          </p:nvPr>
        </p:nvSpPr>
        <p:spPr/>
        <p:txBody>
          <a:bodyPr/>
          <a:lstStyle/>
          <a:p>
            <a:r>
              <a:rPr lang="en-US" dirty="0" smtClean="0"/>
              <a:t>CERCS Industry Advisory Board (IAB) meeting</a:t>
            </a:r>
          </a:p>
        </p:txBody>
      </p:sp>
      <p:sp>
        <p:nvSpPr>
          <p:cNvPr id="6" name="Foliennummernplatzhalter 5"/>
          <p:cNvSpPr>
            <a:spLocks noGrp="1"/>
          </p:cNvSpPr>
          <p:nvPr>
            <p:ph type="sldNum" sz="quarter" idx="12"/>
          </p:nvPr>
        </p:nvSpPr>
        <p:spPr/>
        <p:txBody>
          <a:bodyPr/>
          <a:lstStyle/>
          <a:p>
            <a:fld id="{DB65C57B-26E1-46E6-A861-585F6316666D}" type="slidenum">
              <a:rPr lang="en-US" smtClean="0"/>
              <a:pPr/>
              <a:t>4</a:t>
            </a:fld>
            <a:endParaRPr lang="en-US" dirty="0"/>
          </a:p>
        </p:txBody>
      </p:sp>
      <p:sp>
        <p:nvSpPr>
          <p:cNvPr id="2" name="Titel 1"/>
          <p:cNvSpPr>
            <a:spLocks noGrp="1"/>
          </p:cNvSpPr>
          <p:nvPr>
            <p:ph type="title"/>
          </p:nvPr>
        </p:nvSpPr>
        <p:spPr/>
        <p:txBody>
          <a:bodyPr/>
          <a:lstStyle/>
          <a:p>
            <a:r>
              <a:rPr lang="en-US" dirty="0" smtClean="0"/>
              <a:t>Outline</a:t>
            </a:r>
            <a:endParaRPr lang="en-US" dirty="0"/>
          </a:p>
        </p:txBody>
      </p:sp>
      <p:sp>
        <p:nvSpPr>
          <p:cNvPr id="8" name="AutoShape 15"/>
          <p:cNvSpPr>
            <a:spLocks noChangeArrowheads="1"/>
          </p:cNvSpPr>
          <p:nvPr/>
        </p:nvSpPr>
        <p:spPr bwMode="auto">
          <a:xfrm>
            <a:off x="316194" y="2275057"/>
            <a:ext cx="457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w="9525">
            <a:noFill/>
            <a:miter lim="800000"/>
            <a:headEnd/>
            <a:tailEnd/>
          </a:ln>
          <a:effectLst/>
        </p:spPr>
        <p:txBody>
          <a:bodyPr wrap="none" anchor="ctr"/>
          <a:lstStyle/>
          <a:p>
            <a:endParaRPr lang="en-US" dirty="0">
              <a:solidFill>
                <a:srgbClr val="FF0000"/>
              </a:solidFill>
            </a:endParaRPr>
          </a:p>
        </p:txBody>
      </p:sp>
    </p:spTree>
    <p:extLst>
      <p:ext uri="{BB962C8B-B14F-4D97-AF65-F5344CB8AC3E}">
        <p14:creationId xmlns:p14="http://schemas.microsoft.com/office/powerpoint/2010/main" val="370776933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p:cNvSpPr>
            <a:spLocks noGrp="1"/>
          </p:cNvSpPr>
          <p:nvPr>
            <p:ph type="dt" sz="half" idx="10"/>
          </p:nvPr>
        </p:nvSpPr>
        <p:spPr/>
        <p:txBody>
          <a:bodyPr/>
          <a:lstStyle/>
          <a:p>
            <a:r>
              <a:rPr lang="en-US" altLang="ja-JP" smtClean="0"/>
              <a:t>April 16, 2013</a:t>
            </a:r>
            <a:endParaRPr lang="en-US" dirty="0"/>
          </a:p>
        </p:txBody>
      </p:sp>
      <p:sp>
        <p:nvSpPr>
          <p:cNvPr id="20" name="フッター プレースホルダー 19"/>
          <p:cNvSpPr>
            <a:spLocks noGrp="1"/>
          </p:cNvSpPr>
          <p:nvPr>
            <p:ph type="ftr" sz="quarter" idx="11"/>
          </p:nvPr>
        </p:nvSpPr>
        <p:spPr/>
        <p:txBody>
          <a:bodyPr/>
          <a:lstStyle/>
          <a:p>
            <a:r>
              <a:rPr lang="en-US" smtClean="0"/>
              <a:t>CERCS Industry Advisory Board (IAB) meeting</a:t>
            </a:r>
            <a:endParaRPr lang="en-US" dirty="0" smtClean="0"/>
          </a:p>
        </p:txBody>
      </p:sp>
      <p:sp>
        <p:nvSpPr>
          <p:cNvPr id="5" name="スライド番号プレースホルダ 4"/>
          <p:cNvSpPr>
            <a:spLocks noGrp="1"/>
          </p:cNvSpPr>
          <p:nvPr>
            <p:ph type="sldNum" sz="quarter" idx="12"/>
          </p:nvPr>
        </p:nvSpPr>
        <p:spPr/>
        <p:txBody>
          <a:bodyPr/>
          <a:lstStyle/>
          <a:p>
            <a:fld id="{0FEC06C4-F478-4CB4-9218-913F2D9CBAF6}" type="slidenum">
              <a:rPr lang="ja-JP" altLang="de-DE" smtClean="0"/>
              <a:pPr/>
              <a:t>5</a:t>
            </a:fld>
            <a:endParaRPr lang="de-DE" altLang="ja-JP"/>
          </a:p>
        </p:txBody>
      </p:sp>
      <p:sp>
        <p:nvSpPr>
          <p:cNvPr id="7" name="コンテンツ プレースホルダー 6"/>
          <p:cNvSpPr>
            <a:spLocks noGrp="1"/>
          </p:cNvSpPr>
          <p:nvPr>
            <p:ph sz="quarter" idx="1"/>
          </p:nvPr>
        </p:nvSpPr>
        <p:spPr>
          <a:xfrm>
            <a:off x="210462" y="1219200"/>
            <a:ext cx="4041648" cy="4937760"/>
          </a:xfrm>
        </p:spPr>
        <p:txBody>
          <a:bodyPr>
            <a:normAutofit fontScale="92500"/>
          </a:bodyPr>
          <a:lstStyle/>
          <a:p>
            <a:r>
              <a:rPr lang="en-US" altLang="ja-JP" dirty="0" err="1" smtClean="0"/>
              <a:t>RUBBoS</a:t>
            </a:r>
            <a:r>
              <a:rPr lang="en-US" altLang="ja-JP" dirty="0" smtClean="0"/>
              <a:t> benchmark</a:t>
            </a:r>
          </a:p>
          <a:p>
            <a:pPr lvl="1"/>
            <a:r>
              <a:rPr lang="en-US" altLang="ja-JP" dirty="0" smtClean="0"/>
              <a:t>Bulletin board system like Slashdot (</a:t>
            </a:r>
            <a:r>
              <a:rPr lang="en-US" altLang="ja-JP" dirty="0" smtClean="0">
                <a:hlinkClick r:id="rId3"/>
              </a:rPr>
              <a:t>www.slashdot.org</a:t>
            </a:r>
            <a:r>
              <a:rPr lang="en-US" altLang="ja-JP" dirty="0" smtClean="0"/>
              <a:t>)</a:t>
            </a:r>
          </a:p>
          <a:p>
            <a:pPr lvl="1"/>
            <a:r>
              <a:rPr lang="en-US" altLang="ja-JP" dirty="0" smtClean="0"/>
              <a:t>Typical 3-tier or 4-tier architecture</a:t>
            </a:r>
          </a:p>
          <a:p>
            <a:pPr lvl="1"/>
            <a:r>
              <a:rPr lang="en-US" altLang="ja-JP" dirty="0" smtClean="0"/>
              <a:t>Two types of workload</a:t>
            </a:r>
          </a:p>
          <a:p>
            <a:pPr lvl="2"/>
            <a:r>
              <a:rPr lang="en-US" altLang="ja-JP" u="sng" dirty="0" smtClean="0">
                <a:solidFill>
                  <a:srgbClr val="00B050"/>
                </a:solidFill>
              </a:rPr>
              <a:t>Browsing only </a:t>
            </a:r>
            <a:r>
              <a:rPr lang="zh-CN" altLang="en-US" u="sng" dirty="0" smtClean="0">
                <a:solidFill>
                  <a:srgbClr val="00B050"/>
                </a:solidFill>
              </a:rPr>
              <a:t> </a:t>
            </a:r>
            <a:r>
              <a:rPr lang="en-US" altLang="zh-CN" u="sng" dirty="0" smtClean="0">
                <a:solidFill>
                  <a:srgbClr val="00B050"/>
                </a:solidFill>
              </a:rPr>
              <a:t>(CPU intensive)</a:t>
            </a:r>
            <a:endParaRPr lang="en-US" altLang="ja-JP" u="sng" dirty="0" smtClean="0">
              <a:solidFill>
                <a:srgbClr val="00B050"/>
              </a:solidFill>
            </a:endParaRPr>
          </a:p>
          <a:p>
            <a:pPr lvl="2"/>
            <a:r>
              <a:rPr lang="en-US" altLang="ja-JP" dirty="0" smtClean="0"/>
              <a:t>Read/Write mix</a:t>
            </a:r>
          </a:p>
          <a:p>
            <a:pPr lvl="1"/>
            <a:r>
              <a:rPr lang="en-US" altLang="ja-JP" dirty="0" smtClean="0"/>
              <a:t>24 web interactions</a:t>
            </a:r>
            <a:endParaRPr lang="en-US" altLang="ja-JP" dirty="0"/>
          </a:p>
        </p:txBody>
      </p:sp>
      <p:sp>
        <p:nvSpPr>
          <p:cNvPr id="2" name="タイトル 1"/>
          <p:cNvSpPr>
            <a:spLocks noGrp="1"/>
          </p:cNvSpPr>
          <p:nvPr>
            <p:ph type="title"/>
          </p:nvPr>
        </p:nvSpPr>
        <p:spPr>
          <a:xfrm>
            <a:off x="484044" y="61676"/>
            <a:ext cx="8172275" cy="990600"/>
          </a:xfrm>
        </p:spPr>
        <p:txBody>
          <a:bodyPr>
            <a:normAutofit fontScale="90000"/>
          </a:bodyPr>
          <a:lstStyle/>
          <a:p>
            <a:r>
              <a:rPr lang="en-US" altLang="ja-JP" dirty="0" smtClean="0"/>
              <a:t>Experimental Setup (1):</a:t>
            </a:r>
            <a:br>
              <a:rPr lang="en-US" altLang="ja-JP" dirty="0" smtClean="0"/>
            </a:br>
            <a:r>
              <a:rPr lang="en-US" altLang="ja-JP" dirty="0" smtClean="0"/>
              <a:t>Benchmark Application</a:t>
            </a:r>
            <a:endParaRPr lang="ja-JP" altLang="en-US" dirty="0"/>
          </a:p>
        </p:txBody>
      </p:sp>
      <p:pic>
        <p:nvPicPr>
          <p:cNvPr id="11" name="Picture 10"/>
          <p:cNvPicPr>
            <a:picLocks noChangeAspect="1" noChangeArrowheads="1"/>
          </p:cNvPicPr>
          <p:nvPr/>
        </p:nvPicPr>
        <p:blipFill>
          <a:blip r:embed="rId4" cstate="print"/>
          <a:srcRect/>
          <a:stretch>
            <a:fillRect/>
          </a:stretch>
        </p:blipFill>
        <p:spPr bwMode="auto">
          <a:xfrm>
            <a:off x="4402667" y="1677532"/>
            <a:ext cx="4513829" cy="4338630"/>
          </a:xfrm>
          <a:prstGeom prst="rect">
            <a:avLst/>
          </a:prstGeom>
          <a:noFill/>
          <a:ln w="9525">
            <a:noFill/>
            <a:miter lim="800000"/>
            <a:headEnd/>
            <a:tailEnd/>
          </a:ln>
        </p:spPr>
      </p:pic>
    </p:spTree>
    <p:extLst>
      <p:ext uri="{BB962C8B-B14F-4D97-AF65-F5344CB8AC3E}">
        <p14:creationId xmlns:p14="http://schemas.microsoft.com/office/powerpoint/2010/main" val="2050414103"/>
      </p:ext>
    </p:extLst>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r>
              <a:rPr lang="en-US" altLang="ja-JP" smtClean="0"/>
              <a:t>April 16, 2013</a:t>
            </a:r>
            <a:endParaRPr lang="en-US" dirty="0" smtClean="0"/>
          </a:p>
        </p:txBody>
      </p:sp>
      <p:sp>
        <p:nvSpPr>
          <p:cNvPr id="8" name="フッター プレースホルダー 7"/>
          <p:cNvSpPr>
            <a:spLocks noGrp="1"/>
          </p:cNvSpPr>
          <p:nvPr>
            <p:ph type="ftr" sz="quarter" idx="11"/>
          </p:nvPr>
        </p:nvSpPr>
        <p:spPr/>
        <p:txBody>
          <a:bodyPr/>
          <a:lstStyle/>
          <a:p>
            <a:r>
              <a:rPr lang="en-US" smtClean="0"/>
              <a:t>CERCS Industry Advisory Board (IAB) meeting</a:t>
            </a:r>
            <a:endParaRPr lang="en-US" dirty="0" smtClean="0"/>
          </a:p>
        </p:txBody>
      </p:sp>
      <p:sp>
        <p:nvSpPr>
          <p:cNvPr id="5" name="スライド番号プレースホルダ 4"/>
          <p:cNvSpPr>
            <a:spLocks noGrp="1"/>
          </p:cNvSpPr>
          <p:nvPr>
            <p:ph type="sldNum" sz="quarter" idx="12"/>
          </p:nvPr>
        </p:nvSpPr>
        <p:spPr/>
        <p:txBody>
          <a:bodyPr/>
          <a:lstStyle/>
          <a:p>
            <a:fld id="{0FEC06C4-F478-4CB4-9218-913F2D9CBAF6}" type="slidenum">
              <a:rPr lang="ja-JP" altLang="de-DE" smtClean="0"/>
              <a:pPr/>
              <a:t>6</a:t>
            </a:fld>
            <a:endParaRPr lang="de-DE" altLang="ja-JP"/>
          </a:p>
        </p:txBody>
      </p:sp>
      <p:sp>
        <p:nvSpPr>
          <p:cNvPr id="2" name="タイトル 1"/>
          <p:cNvSpPr>
            <a:spLocks noGrp="1"/>
          </p:cNvSpPr>
          <p:nvPr>
            <p:ph type="title"/>
          </p:nvPr>
        </p:nvSpPr>
        <p:spPr/>
        <p:txBody>
          <a:bodyPr>
            <a:normAutofit fontScale="90000"/>
          </a:bodyPr>
          <a:lstStyle/>
          <a:p>
            <a:r>
              <a:rPr lang="en-US" altLang="ja-JP" dirty="0" smtClean="0"/>
              <a:t>Experimental Setup (2):</a:t>
            </a:r>
            <a:r>
              <a:rPr lang="en-US" altLang="ja-JP" dirty="0"/>
              <a:t/>
            </a:r>
            <a:br>
              <a:rPr lang="en-US" altLang="ja-JP" dirty="0"/>
            </a:br>
            <a:r>
              <a:rPr lang="en-US" altLang="ja-JP" dirty="0" smtClean="0"/>
              <a:t>Software Configurations</a:t>
            </a:r>
            <a:endParaRPr lang="ja-JP" altLang="en-US" dirty="0"/>
          </a:p>
        </p:txBody>
      </p:sp>
      <p:graphicFrame>
        <p:nvGraphicFramePr>
          <p:cNvPr id="4" name="Table 3"/>
          <p:cNvGraphicFramePr>
            <a:graphicFrameLocks noGrp="1"/>
          </p:cNvGraphicFramePr>
          <p:nvPr>
            <p:extLst>
              <p:ext uri="{D42A27DB-BD31-4B8C-83A1-F6EECF244321}">
                <p14:modId xmlns:p14="http://schemas.microsoft.com/office/powerpoint/2010/main" val="2543046628"/>
              </p:ext>
            </p:extLst>
          </p:nvPr>
        </p:nvGraphicFramePr>
        <p:xfrm>
          <a:off x="265984" y="2057400"/>
          <a:ext cx="8683941" cy="3902200"/>
        </p:xfrm>
        <a:graphic>
          <a:graphicData uri="http://schemas.openxmlformats.org/drawingml/2006/table">
            <a:tbl>
              <a:tblPr firstRow="1" bandRow="1">
                <a:tableStyleId>{D7AC3CCA-C797-4891-BE02-D94E43425B78}</a:tableStyleId>
              </a:tblPr>
              <a:tblGrid>
                <a:gridCol w="2715341"/>
                <a:gridCol w="5968600"/>
              </a:tblGrid>
              <a:tr h="487775">
                <a:tc>
                  <a:txBody>
                    <a:bodyPr/>
                    <a:lstStyle/>
                    <a:p>
                      <a:r>
                        <a:rPr kumimoji="1" lang="en-US" altLang="ja-JP" sz="2200" b="0" dirty="0" smtClean="0"/>
                        <a:t>Hypervisor</a:t>
                      </a:r>
                      <a:endParaRPr kumimoji="1" lang="ja-JP" altLang="en-US" sz="2200" b="0" dirty="0"/>
                    </a:p>
                  </a:txBody>
                  <a:tcPr>
                    <a:lnT w="38100" cap="flat" cmpd="sng" algn="ctr">
                      <a:solidFill>
                        <a:schemeClr val="tx1"/>
                      </a:solidFill>
                      <a:prstDash val="solid"/>
                      <a:round/>
                      <a:headEnd type="none" w="med" len="med"/>
                      <a:tailEnd type="none" w="med" len="med"/>
                    </a:lnT>
                  </a:tcPr>
                </a:tc>
                <a:tc>
                  <a:txBody>
                    <a:bodyPr/>
                    <a:lstStyle/>
                    <a:p>
                      <a:r>
                        <a:rPr kumimoji="1" lang="en-US" altLang="ja-JP" sz="2200" b="0" dirty="0" smtClean="0">
                          <a:solidFill>
                            <a:srgbClr val="FF0000"/>
                          </a:solidFill>
                        </a:rPr>
                        <a:t>VMware </a:t>
                      </a:r>
                      <a:r>
                        <a:rPr kumimoji="1" lang="en-US" altLang="ja-JP" sz="2200" b="0" dirty="0" err="1" smtClean="0">
                          <a:solidFill>
                            <a:srgbClr val="FF0000"/>
                          </a:solidFill>
                        </a:rPr>
                        <a:t>ESXi</a:t>
                      </a:r>
                      <a:r>
                        <a:rPr kumimoji="1" lang="en-US" altLang="ja-JP" sz="2200" b="0" dirty="0" smtClean="0">
                          <a:solidFill>
                            <a:srgbClr val="FF0000"/>
                          </a:solidFill>
                        </a:rPr>
                        <a:t> v5.0</a:t>
                      </a:r>
                      <a:endParaRPr kumimoji="1" lang="ja-JP" altLang="en-US" sz="2200" b="0" dirty="0">
                        <a:solidFill>
                          <a:srgbClr val="FF0000"/>
                        </a:solidFill>
                      </a:endParaRPr>
                    </a:p>
                  </a:txBody>
                  <a:tcPr>
                    <a:lnT w="38100" cap="flat" cmpd="sng" algn="ctr">
                      <a:solidFill>
                        <a:schemeClr val="tx1"/>
                      </a:solidFill>
                      <a:prstDash val="solid"/>
                      <a:round/>
                      <a:headEnd type="none" w="med" len="med"/>
                      <a:tailEnd type="none" w="med" len="med"/>
                    </a:lnT>
                  </a:tcPr>
                </a:tc>
              </a:tr>
              <a:tr h="487775">
                <a:tc>
                  <a:txBody>
                    <a:bodyPr/>
                    <a:lstStyle/>
                    <a:p>
                      <a:r>
                        <a:rPr kumimoji="1" lang="en-US" altLang="ja-JP" sz="2200" dirty="0" smtClean="0"/>
                        <a:t>Guest OS</a:t>
                      </a:r>
                      <a:endParaRPr kumimoji="1" lang="ja-JP" altLang="en-US" sz="2200" dirty="0"/>
                    </a:p>
                  </a:txBody>
                  <a:tcPr/>
                </a:tc>
                <a:tc>
                  <a:txBody>
                    <a:bodyPr/>
                    <a:lstStyle/>
                    <a:p>
                      <a:r>
                        <a:rPr kumimoji="1" lang="en-US" altLang="ja-JP" sz="2200" dirty="0" smtClean="0"/>
                        <a:t>RHEL Server 6.2</a:t>
                      </a:r>
                      <a:r>
                        <a:rPr kumimoji="1" lang="en-US" altLang="ja-JP" sz="2200" baseline="0" dirty="0" smtClean="0"/>
                        <a:t> (64</a:t>
                      </a:r>
                      <a:r>
                        <a:rPr kumimoji="1" lang="en-US" altLang="ja-JP" sz="2200" dirty="0" smtClean="0"/>
                        <a:t>-bit, kernel 2.6.32)</a:t>
                      </a:r>
                      <a:endParaRPr kumimoji="1" lang="ja-JP" altLang="en-US" sz="2200" dirty="0"/>
                    </a:p>
                  </a:txBody>
                  <a:tcPr/>
                </a:tc>
              </a:tr>
              <a:tr h="487775">
                <a:tc>
                  <a:txBody>
                    <a:bodyPr/>
                    <a:lstStyle/>
                    <a:p>
                      <a:r>
                        <a:rPr kumimoji="1" lang="en-US" altLang="ja-JP" sz="2200" dirty="0" smtClean="0"/>
                        <a:t>Web Server</a:t>
                      </a:r>
                      <a:endParaRPr kumimoji="1" lang="ja-JP" altLang="en-US" sz="2200" dirty="0"/>
                    </a:p>
                  </a:txBody>
                  <a:tcPr/>
                </a:tc>
                <a:tc>
                  <a:txBody>
                    <a:bodyPr/>
                    <a:lstStyle/>
                    <a:p>
                      <a:r>
                        <a:rPr kumimoji="1" lang="en-US" altLang="ja-JP" sz="2200" b="1" dirty="0" smtClean="0">
                          <a:solidFill>
                            <a:srgbClr val="00B050"/>
                          </a:solidFill>
                        </a:rPr>
                        <a:t>Apache</a:t>
                      </a:r>
                      <a:r>
                        <a:rPr kumimoji="1" lang="en-US" altLang="ja-JP" sz="2200" b="1" baseline="0" dirty="0" smtClean="0">
                          <a:solidFill>
                            <a:srgbClr val="00B050"/>
                          </a:solidFill>
                        </a:rPr>
                        <a:t>-httpd</a:t>
                      </a:r>
                      <a:r>
                        <a:rPr kumimoji="1" lang="en-US" altLang="ja-JP" sz="2200" dirty="0" smtClean="0"/>
                        <a:t>-2.0.54</a:t>
                      </a:r>
                      <a:endParaRPr kumimoji="1" lang="ja-JP" altLang="en-US" sz="2200" b="0" dirty="0"/>
                    </a:p>
                  </a:txBody>
                  <a:tcPr/>
                </a:tc>
              </a:tr>
              <a:tr h="487775">
                <a:tc>
                  <a:txBody>
                    <a:bodyPr/>
                    <a:lstStyle/>
                    <a:p>
                      <a:r>
                        <a:rPr kumimoji="1" lang="en-US" altLang="ja-JP" sz="2200" dirty="0" smtClean="0"/>
                        <a:t>Application</a:t>
                      </a:r>
                      <a:r>
                        <a:rPr kumimoji="1" lang="en-US" altLang="ja-JP" sz="2200" baseline="0" dirty="0" smtClean="0"/>
                        <a:t> Server</a:t>
                      </a:r>
                      <a:endParaRPr kumimoji="1" lang="ja-JP" altLang="en-US" sz="2200" dirty="0"/>
                    </a:p>
                  </a:txBody>
                  <a:tcPr/>
                </a:tc>
                <a:tc>
                  <a:txBody>
                    <a:bodyPr/>
                    <a:lstStyle/>
                    <a:p>
                      <a:r>
                        <a:rPr kumimoji="1" lang="en-US" altLang="ja-JP" sz="2200" dirty="0" smtClean="0"/>
                        <a:t>Apache-</a:t>
                      </a:r>
                      <a:r>
                        <a:rPr kumimoji="1" lang="en-US" altLang="ja-JP" sz="2200" b="1" dirty="0" smtClean="0">
                          <a:solidFill>
                            <a:srgbClr val="00B050"/>
                          </a:solidFill>
                        </a:rPr>
                        <a:t>Tomcat</a:t>
                      </a:r>
                      <a:r>
                        <a:rPr kumimoji="1" lang="en-US" altLang="ja-JP" sz="2200" dirty="0" smtClean="0"/>
                        <a:t>-5.5.17</a:t>
                      </a:r>
                      <a:endParaRPr kumimoji="1" lang="ja-JP" altLang="en-US" sz="2200" dirty="0"/>
                    </a:p>
                  </a:txBody>
                  <a:tcPr/>
                </a:tc>
              </a:tr>
              <a:tr h="487775">
                <a:tc>
                  <a:txBody>
                    <a:bodyPr/>
                    <a:lstStyle/>
                    <a:p>
                      <a:r>
                        <a:rPr kumimoji="1" lang="en-US" altLang="ja-JP" sz="2200" dirty="0" smtClean="0"/>
                        <a:t>Cluster middleware</a:t>
                      </a:r>
                      <a:endParaRPr kumimoji="1" lang="ja-JP" altLang="en-US" sz="2200" dirty="0"/>
                    </a:p>
                  </a:txBody>
                  <a:tcPr/>
                </a:tc>
                <a:tc>
                  <a:txBody>
                    <a:bodyPr/>
                    <a:lstStyle/>
                    <a:p>
                      <a:r>
                        <a:rPr kumimoji="1" lang="en-US" altLang="ja-JP" sz="2200" b="1" kern="1200" dirty="0" smtClean="0">
                          <a:solidFill>
                            <a:srgbClr val="00B050"/>
                          </a:solidFill>
                          <a:latin typeface="+mn-lt"/>
                          <a:ea typeface="+mn-ea"/>
                          <a:cs typeface="+mn-cs"/>
                        </a:rPr>
                        <a:t>C-JDBC</a:t>
                      </a:r>
                      <a:r>
                        <a:rPr kumimoji="1" lang="en-US" altLang="ja-JP" sz="2200" dirty="0" smtClean="0"/>
                        <a:t> 2.0.2</a:t>
                      </a:r>
                      <a:endParaRPr kumimoji="1" lang="ja-JP" altLang="en-US" sz="2200" dirty="0"/>
                    </a:p>
                  </a:txBody>
                  <a:tcPr/>
                </a:tc>
              </a:tr>
              <a:tr h="487775">
                <a:tc>
                  <a:txBody>
                    <a:bodyPr/>
                    <a:lstStyle/>
                    <a:p>
                      <a:r>
                        <a:rPr kumimoji="1" lang="en-US" altLang="ja-JP" sz="2200" dirty="0" smtClean="0"/>
                        <a:t>Database</a:t>
                      </a:r>
                      <a:r>
                        <a:rPr kumimoji="1" lang="en-US" altLang="ja-JP" sz="2200" baseline="0" dirty="0" smtClean="0"/>
                        <a:t> Server</a:t>
                      </a:r>
                      <a:endParaRPr kumimoji="1" lang="ja-JP" altLang="en-US" sz="2200" dirty="0"/>
                    </a:p>
                  </a:txBody>
                  <a:tcPr/>
                </a:tc>
                <a:tc>
                  <a:txBody>
                    <a:bodyPr/>
                    <a:lstStyle/>
                    <a:p>
                      <a:r>
                        <a:rPr kumimoji="1" lang="en-US" altLang="ja-JP" sz="2200" b="1" dirty="0" smtClean="0">
                          <a:solidFill>
                            <a:srgbClr val="00B050"/>
                          </a:solidFill>
                        </a:rPr>
                        <a:t>MySQL</a:t>
                      </a:r>
                      <a:r>
                        <a:rPr kumimoji="1" lang="en-US" altLang="ja-JP" sz="2200" dirty="0" smtClean="0"/>
                        <a:t>-5.0.51a-Linux-i686-glibc23</a:t>
                      </a:r>
                      <a:endParaRPr kumimoji="1" lang="ja-JP" altLang="en-US" sz="2200" dirty="0"/>
                    </a:p>
                  </a:txBody>
                  <a:tcPr/>
                </a:tc>
              </a:tr>
              <a:tr h="487775">
                <a:tc>
                  <a:txBody>
                    <a:bodyPr/>
                    <a:lstStyle/>
                    <a:p>
                      <a:r>
                        <a:rPr kumimoji="1" lang="en-US" altLang="ja-JP" sz="2200" dirty="0" smtClean="0"/>
                        <a:t>Sun JDK</a:t>
                      </a:r>
                      <a:endParaRPr kumimoji="1" lang="ja-JP" altLang="en-US" sz="2200" dirty="0"/>
                    </a:p>
                  </a:txBody>
                  <a:tcPr/>
                </a:tc>
                <a:tc>
                  <a:txBody>
                    <a:bodyPr/>
                    <a:lstStyle/>
                    <a:p>
                      <a:r>
                        <a:rPr kumimoji="1" lang="en-US" altLang="ja-JP" sz="2200" dirty="0" smtClean="0"/>
                        <a:t>Jdk1.5.0_07, </a:t>
                      </a:r>
                      <a:r>
                        <a:rPr kumimoji="1" lang="en-US" altLang="ja-JP" sz="2200" dirty="0" err="1" smtClean="0"/>
                        <a:t>jdk</a:t>
                      </a:r>
                      <a:r>
                        <a:rPr kumimoji="1" lang="en-US" altLang="ja-JP" sz="2200" dirty="0" smtClean="0"/>
                        <a:t> 1.6.0_14</a:t>
                      </a:r>
                      <a:endParaRPr kumimoji="1" lang="ja-JP" altLang="en-US" sz="2200" dirty="0"/>
                    </a:p>
                  </a:txBody>
                  <a:tcPr/>
                </a:tc>
              </a:tr>
              <a:tr h="487775">
                <a:tc>
                  <a:txBody>
                    <a:bodyPr/>
                    <a:lstStyle/>
                    <a:p>
                      <a:r>
                        <a:rPr kumimoji="1" lang="en-US" altLang="ja-JP" sz="2200" dirty="0" smtClean="0"/>
                        <a:t>System monitor</a:t>
                      </a:r>
                      <a:endParaRPr kumimoji="1" lang="ja-JP" altLang="en-US" sz="2200" dirty="0"/>
                    </a:p>
                  </a:txBody>
                  <a:tcPr/>
                </a:tc>
                <a:tc>
                  <a:txBody>
                    <a:bodyPr/>
                    <a:lstStyle/>
                    <a:p>
                      <a:r>
                        <a:rPr kumimoji="1" lang="en-US" altLang="ja-JP" sz="2200" dirty="0" err="1" smtClean="0"/>
                        <a:t>Sysstat</a:t>
                      </a:r>
                      <a:r>
                        <a:rPr kumimoji="1" lang="en-US" altLang="ja-JP" sz="2200" baseline="0" dirty="0" smtClean="0"/>
                        <a:t> 10.0.0, </a:t>
                      </a:r>
                      <a:r>
                        <a:rPr kumimoji="1" lang="en-US" altLang="ja-JP" sz="2200" baseline="0" dirty="0" err="1" smtClean="0"/>
                        <a:t>esxtop</a:t>
                      </a:r>
                      <a:r>
                        <a:rPr kumimoji="1" lang="en-US" altLang="ja-JP" sz="2200" baseline="0" dirty="0" smtClean="0"/>
                        <a:t> 5.0</a:t>
                      </a:r>
                      <a:endParaRPr kumimoji="1" lang="ja-JP" altLang="en-US" sz="2200" dirty="0"/>
                    </a:p>
                  </a:txBody>
                  <a:tcPr/>
                </a:tc>
              </a:tr>
            </a:tbl>
          </a:graphicData>
        </a:graphic>
      </p:graphicFrame>
      <p:sp>
        <p:nvSpPr>
          <p:cNvPr id="6" name="TextBox 5"/>
          <p:cNvSpPr txBox="1"/>
          <p:nvPr/>
        </p:nvSpPr>
        <p:spPr>
          <a:xfrm>
            <a:off x="2971798" y="1381123"/>
            <a:ext cx="3667125" cy="584775"/>
          </a:xfrm>
          <a:prstGeom prst="rect">
            <a:avLst/>
          </a:prstGeom>
          <a:noFill/>
        </p:spPr>
        <p:txBody>
          <a:bodyPr wrap="square" rtlCol="0">
            <a:spAutoFit/>
          </a:bodyPr>
          <a:lstStyle/>
          <a:p>
            <a:r>
              <a:rPr lang="en-US" sz="3200" b="1" dirty="0" smtClean="0">
                <a:solidFill>
                  <a:schemeClr val="bg2">
                    <a:lumMod val="50000"/>
                  </a:schemeClr>
                </a:solidFill>
              </a:rPr>
              <a:t>Software Stack</a:t>
            </a:r>
            <a:endParaRPr lang="en-US" sz="3200" b="1" dirty="0">
              <a:solidFill>
                <a:schemeClr val="bg2">
                  <a:lumMod val="50000"/>
                </a:schemeClr>
              </a:solidFill>
            </a:endParaRPr>
          </a:p>
        </p:txBody>
      </p:sp>
    </p:spTree>
    <p:extLst>
      <p:ext uri="{BB962C8B-B14F-4D97-AF65-F5344CB8AC3E}">
        <p14:creationId xmlns:p14="http://schemas.microsoft.com/office/powerpoint/2010/main" val="3982711655"/>
      </p:ext>
    </p:extLst>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r>
              <a:rPr lang="en-US" altLang="ja-JP" smtClean="0"/>
              <a:t>April 16, 2013</a:t>
            </a:r>
            <a:endParaRPr lang="en-US" dirty="0" smtClean="0"/>
          </a:p>
        </p:txBody>
      </p:sp>
      <p:sp>
        <p:nvSpPr>
          <p:cNvPr id="8" name="フッター プレースホルダー 7"/>
          <p:cNvSpPr>
            <a:spLocks noGrp="1"/>
          </p:cNvSpPr>
          <p:nvPr>
            <p:ph type="ftr" sz="quarter" idx="11"/>
          </p:nvPr>
        </p:nvSpPr>
        <p:spPr/>
        <p:txBody>
          <a:bodyPr/>
          <a:lstStyle/>
          <a:p>
            <a:r>
              <a:rPr lang="en-US" smtClean="0"/>
              <a:t>CERCS Industry Advisory Board (IAB) meeting</a:t>
            </a:r>
            <a:endParaRPr lang="en-US" dirty="0" smtClean="0"/>
          </a:p>
        </p:txBody>
      </p:sp>
      <p:sp>
        <p:nvSpPr>
          <p:cNvPr id="5" name="スライド番号プレースホルダ 4"/>
          <p:cNvSpPr>
            <a:spLocks noGrp="1"/>
          </p:cNvSpPr>
          <p:nvPr>
            <p:ph type="sldNum" sz="quarter" idx="12"/>
          </p:nvPr>
        </p:nvSpPr>
        <p:spPr/>
        <p:txBody>
          <a:bodyPr/>
          <a:lstStyle/>
          <a:p>
            <a:fld id="{0FEC06C4-F478-4CB4-9218-913F2D9CBAF6}" type="slidenum">
              <a:rPr lang="ja-JP" altLang="de-DE" smtClean="0"/>
              <a:pPr/>
              <a:t>7</a:t>
            </a:fld>
            <a:endParaRPr lang="de-DE" altLang="ja-JP"/>
          </a:p>
        </p:txBody>
      </p:sp>
      <p:sp>
        <p:nvSpPr>
          <p:cNvPr id="2" name="タイトル 1"/>
          <p:cNvSpPr>
            <a:spLocks noGrp="1"/>
          </p:cNvSpPr>
          <p:nvPr>
            <p:ph type="title"/>
          </p:nvPr>
        </p:nvSpPr>
        <p:spPr/>
        <p:txBody>
          <a:bodyPr>
            <a:normAutofit fontScale="90000"/>
          </a:bodyPr>
          <a:lstStyle/>
          <a:p>
            <a:r>
              <a:rPr lang="en-US" altLang="ja-JP" dirty="0" smtClean="0"/>
              <a:t>Experimental Setup (3):</a:t>
            </a:r>
            <a:r>
              <a:rPr lang="en-US" altLang="ja-JP" dirty="0"/>
              <a:t/>
            </a:r>
            <a:br>
              <a:rPr lang="en-US" altLang="ja-JP" dirty="0"/>
            </a:br>
            <a:r>
              <a:rPr lang="en-US" altLang="ja-JP" dirty="0"/>
              <a:t>Hardware and </a:t>
            </a:r>
            <a:r>
              <a:rPr lang="en-US" altLang="ja-JP" dirty="0" smtClean="0"/>
              <a:t>VM Configurations</a:t>
            </a:r>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4159440536"/>
              </p:ext>
            </p:extLst>
          </p:nvPr>
        </p:nvGraphicFramePr>
        <p:xfrm>
          <a:off x="302848" y="1777893"/>
          <a:ext cx="8668800" cy="1851132"/>
        </p:xfrm>
        <a:graphic>
          <a:graphicData uri="http://schemas.openxmlformats.org/drawingml/2006/table">
            <a:tbl>
              <a:tblPr firstRow="1" bandRow="1">
                <a:tableStyleId>{D7AC3CCA-C797-4891-BE02-D94E43425B78}</a:tableStyleId>
              </a:tblPr>
              <a:tblGrid>
                <a:gridCol w="2539274"/>
                <a:gridCol w="6129526"/>
              </a:tblGrid>
              <a:tr h="462783">
                <a:tc>
                  <a:txBody>
                    <a:bodyPr/>
                    <a:lstStyle/>
                    <a:p>
                      <a:r>
                        <a:rPr kumimoji="1" lang="en-US" altLang="ja-JP" sz="2200" b="0" dirty="0" smtClean="0"/>
                        <a:t>Model</a:t>
                      </a:r>
                      <a:endParaRPr kumimoji="1" lang="ja-JP" altLang="en-US" sz="2200" b="0" dirty="0"/>
                    </a:p>
                  </a:txBody>
                  <a:tcPr>
                    <a:lnT w="38100" cap="flat" cmpd="sng" algn="ctr">
                      <a:solidFill>
                        <a:schemeClr val="tx1"/>
                      </a:solidFill>
                      <a:prstDash val="solid"/>
                      <a:round/>
                      <a:headEnd type="none" w="med" len="med"/>
                      <a:tailEnd type="none" w="med" len="med"/>
                    </a:lnT>
                  </a:tcPr>
                </a:tc>
                <a:tc>
                  <a:txBody>
                    <a:bodyPr/>
                    <a:lstStyle/>
                    <a:p>
                      <a:r>
                        <a:rPr kumimoji="1" lang="en-US" altLang="ja-JP" sz="2200" b="0" dirty="0" smtClean="0">
                          <a:solidFill>
                            <a:schemeClr val="tx1"/>
                          </a:solidFill>
                        </a:rPr>
                        <a:t>Dell</a:t>
                      </a:r>
                      <a:r>
                        <a:rPr kumimoji="1" lang="en-US" altLang="ja-JP" sz="2200" b="0" baseline="0" dirty="0" smtClean="0">
                          <a:solidFill>
                            <a:schemeClr val="tx1"/>
                          </a:solidFill>
                        </a:rPr>
                        <a:t> Power Edge T410</a:t>
                      </a:r>
                      <a:endParaRPr kumimoji="1" lang="ja-JP" altLang="en-US" sz="2200" b="0" dirty="0">
                        <a:solidFill>
                          <a:schemeClr val="tx1"/>
                        </a:solidFill>
                      </a:endParaRPr>
                    </a:p>
                  </a:txBody>
                  <a:tcPr>
                    <a:lnT w="38100" cap="flat" cmpd="sng" algn="ctr">
                      <a:solidFill>
                        <a:schemeClr val="tx1"/>
                      </a:solidFill>
                      <a:prstDash val="solid"/>
                      <a:round/>
                      <a:headEnd type="none" w="med" len="med"/>
                      <a:tailEnd type="none" w="med" len="med"/>
                    </a:lnT>
                  </a:tcPr>
                </a:tc>
              </a:tr>
              <a:tr h="462783">
                <a:tc>
                  <a:txBody>
                    <a:bodyPr/>
                    <a:lstStyle/>
                    <a:p>
                      <a:r>
                        <a:rPr kumimoji="1" lang="en-US" altLang="ja-JP" sz="2200" b="0" dirty="0" smtClean="0"/>
                        <a:t>CPU</a:t>
                      </a:r>
                      <a:endParaRPr kumimoji="1" lang="ja-JP" altLang="en-US" sz="2200" b="0" dirty="0"/>
                    </a:p>
                  </a:txBody>
                  <a:tcPr/>
                </a:tc>
                <a:tc>
                  <a:txBody>
                    <a:bodyPr/>
                    <a:lstStyle/>
                    <a:p>
                      <a:r>
                        <a:rPr kumimoji="1" lang="en-US" altLang="ja-JP" sz="2200" b="0" dirty="0" smtClean="0">
                          <a:solidFill>
                            <a:schemeClr val="tx1"/>
                          </a:solidFill>
                        </a:rPr>
                        <a:t>Quad-core Xeon 2.27GHz * 2 CPU</a:t>
                      </a:r>
                      <a:endParaRPr kumimoji="1" lang="ja-JP" altLang="en-US" sz="2200" b="0" dirty="0">
                        <a:solidFill>
                          <a:schemeClr val="tx1"/>
                        </a:solidFill>
                      </a:endParaRPr>
                    </a:p>
                  </a:txBody>
                  <a:tcPr/>
                </a:tc>
              </a:tr>
              <a:tr h="462783">
                <a:tc>
                  <a:txBody>
                    <a:bodyPr/>
                    <a:lstStyle/>
                    <a:p>
                      <a:r>
                        <a:rPr kumimoji="1" lang="en-US" altLang="ja-JP" sz="2200" dirty="0" smtClean="0"/>
                        <a:t>Memory</a:t>
                      </a:r>
                      <a:endParaRPr kumimoji="1" lang="ja-JP" altLang="en-US" sz="2200" dirty="0"/>
                    </a:p>
                  </a:txBody>
                  <a:tcPr/>
                </a:tc>
                <a:tc>
                  <a:txBody>
                    <a:bodyPr/>
                    <a:lstStyle/>
                    <a:p>
                      <a:r>
                        <a:rPr kumimoji="1" lang="en-US" altLang="ja-JP" sz="2200" dirty="0" smtClean="0"/>
                        <a:t>16GB</a:t>
                      </a:r>
                      <a:endParaRPr kumimoji="1" lang="ja-JP" altLang="en-US" sz="2200" dirty="0"/>
                    </a:p>
                  </a:txBody>
                  <a:tcPr/>
                </a:tc>
              </a:tr>
              <a:tr h="462783">
                <a:tc>
                  <a:txBody>
                    <a:bodyPr/>
                    <a:lstStyle/>
                    <a:p>
                      <a:r>
                        <a:rPr kumimoji="1" lang="en-US" altLang="ja-JP" sz="2200" dirty="0" smtClean="0"/>
                        <a:t>Storage</a:t>
                      </a:r>
                      <a:endParaRPr kumimoji="1" lang="ja-JP" altLang="en-US" sz="2200" dirty="0"/>
                    </a:p>
                  </a:txBody>
                  <a:tcPr/>
                </a:tc>
                <a:tc>
                  <a:txBody>
                    <a:bodyPr/>
                    <a:lstStyle/>
                    <a:p>
                      <a:r>
                        <a:rPr kumimoji="1" lang="en-US" altLang="ja-JP" sz="2200" dirty="0" smtClean="0"/>
                        <a:t>7200rpm</a:t>
                      </a:r>
                      <a:r>
                        <a:rPr kumimoji="1" lang="en-US" altLang="ja-JP" sz="2200" baseline="0" dirty="0" smtClean="0"/>
                        <a:t> SATA local disk</a:t>
                      </a:r>
                      <a:endParaRPr kumimoji="1" lang="ja-JP" altLang="en-US" sz="220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91258394"/>
              </p:ext>
            </p:extLst>
          </p:nvPr>
        </p:nvGraphicFramePr>
        <p:xfrm>
          <a:off x="302848" y="4578000"/>
          <a:ext cx="8668799" cy="1317975"/>
        </p:xfrm>
        <a:graphic>
          <a:graphicData uri="http://schemas.openxmlformats.org/drawingml/2006/table">
            <a:tbl>
              <a:tblPr firstRow="1" bandRow="1">
                <a:tableStyleId>{D7AC3CCA-C797-4891-BE02-D94E43425B78}</a:tableStyleId>
              </a:tblPr>
              <a:tblGrid>
                <a:gridCol w="1312158"/>
                <a:gridCol w="1194868"/>
                <a:gridCol w="1743225"/>
                <a:gridCol w="1873153"/>
                <a:gridCol w="1568885"/>
                <a:gridCol w="976510"/>
              </a:tblGrid>
              <a:tr h="439325">
                <a:tc>
                  <a:txBody>
                    <a:bodyPr/>
                    <a:lstStyle/>
                    <a:p>
                      <a:pPr algn="ctr"/>
                      <a:r>
                        <a:rPr kumimoji="1" lang="en-US" altLang="ja-JP" sz="2200" b="0" dirty="0" smtClean="0"/>
                        <a:t>Type</a:t>
                      </a:r>
                      <a:endParaRPr kumimoji="1" lang="ja-JP" altLang="en-US" sz="2200" b="0" dirty="0"/>
                    </a:p>
                  </a:txBody>
                  <a:tcPr>
                    <a:lnT w="38100" cap="flat" cmpd="sng" algn="ctr">
                      <a:solidFill>
                        <a:schemeClr val="tx1"/>
                      </a:solidFill>
                      <a:prstDash val="solid"/>
                      <a:round/>
                      <a:headEnd type="none" w="med" len="med"/>
                      <a:tailEnd type="none" w="med" len="med"/>
                    </a:lnT>
                  </a:tcPr>
                </a:tc>
                <a:tc>
                  <a:txBody>
                    <a:bodyPr/>
                    <a:lstStyle/>
                    <a:p>
                      <a:pPr algn="ctr"/>
                      <a:r>
                        <a:rPr kumimoji="1" lang="en-US" altLang="ja-JP" sz="2200" b="0" dirty="0" smtClean="0">
                          <a:solidFill>
                            <a:schemeClr val="tx1"/>
                          </a:solidFill>
                        </a:rPr>
                        <a:t>#</a:t>
                      </a:r>
                      <a:r>
                        <a:rPr kumimoji="1" lang="en-US" altLang="ja-JP" sz="2200" b="0" baseline="0" dirty="0" smtClean="0">
                          <a:solidFill>
                            <a:schemeClr val="tx1"/>
                          </a:solidFill>
                        </a:rPr>
                        <a:t> </a:t>
                      </a:r>
                      <a:r>
                        <a:rPr kumimoji="1" lang="en-US" altLang="ja-JP" sz="2200" b="0" baseline="0" dirty="0" err="1" smtClean="0">
                          <a:solidFill>
                            <a:schemeClr val="tx1"/>
                          </a:solidFill>
                        </a:rPr>
                        <a:t>vCPU</a:t>
                      </a:r>
                      <a:endParaRPr kumimoji="1" lang="ja-JP" altLang="en-US" sz="2200" b="0" dirty="0">
                        <a:solidFill>
                          <a:schemeClr val="tx1"/>
                        </a:solidFill>
                      </a:endParaRPr>
                    </a:p>
                  </a:txBody>
                  <a:tcPr>
                    <a:lnT w="38100" cap="flat" cmpd="sng" algn="ctr">
                      <a:solidFill>
                        <a:schemeClr val="tx1"/>
                      </a:solidFill>
                      <a:prstDash val="solid"/>
                      <a:round/>
                      <a:headEnd type="none" w="med" len="med"/>
                      <a:tailEnd type="none" w="med" len="med"/>
                    </a:lnT>
                  </a:tcPr>
                </a:tc>
                <a:tc>
                  <a:txBody>
                    <a:bodyPr/>
                    <a:lstStyle/>
                    <a:p>
                      <a:pPr algn="ctr"/>
                      <a:r>
                        <a:rPr kumimoji="1" lang="en-US" altLang="ja-JP" sz="2200" b="0" dirty="0" smtClean="0">
                          <a:solidFill>
                            <a:schemeClr val="tx1"/>
                          </a:solidFill>
                        </a:rPr>
                        <a:t>CPU limit</a:t>
                      </a:r>
                      <a:endParaRPr kumimoji="1" lang="ja-JP" altLang="en-US" sz="2200" b="0" dirty="0">
                        <a:solidFill>
                          <a:schemeClr val="tx1"/>
                        </a:solidFill>
                      </a:endParaRPr>
                    </a:p>
                  </a:txBody>
                  <a:tcPr>
                    <a:lnT w="38100" cap="flat" cmpd="sng" algn="ctr">
                      <a:solidFill>
                        <a:schemeClr val="tx1"/>
                      </a:solidFill>
                      <a:prstDash val="solid"/>
                      <a:round/>
                      <a:headEnd type="none" w="med" len="med"/>
                      <a:tailEnd type="none" w="med" len="med"/>
                    </a:lnT>
                  </a:tcPr>
                </a:tc>
                <a:tc>
                  <a:txBody>
                    <a:bodyPr/>
                    <a:lstStyle/>
                    <a:p>
                      <a:pPr algn="ctr"/>
                      <a:r>
                        <a:rPr kumimoji="1" lang="en-US" altLang="ja-JP" sz="2200" b="0" dirty="0" smtClean="0">
                          <a:solidFill>
                            <a:schemeClr val="tx1"/>
                          </a:solidFill>
                        </a:rPr>
                        <a:t>CPU shares</a:t>
                      </a:r>
                      <a:endParaRPr kumimoji="1" lang="ja-JP" altLang="en-US" sz="2200" b="0" dirty="0">
                        <a:solidFill>
                          <a:schemeClr val="tx1"/>
                        </a:solidFill>
                      </a:endParaRPr>
                    </a:p>
                  </a:txBody>
                  <a:tcPr>
                    <a:lnT w="38100" cap="flat" cmpd="sng" algn="ctr">
                      <a:solidFill>
                        <a:schemeClr val="tx1"/>
                      </a:solidFill>
                      <a:prstDash val="solid"/>
                      <a:round/>
                      <a:headEnd type="none" w="med" len="med"/>
                      <a:tailEnd type="none" w="med" len="med"/>
                    </a:lnT>
                  </a:tcPr>
                </a:tc>
                <a:tc>
                  <a:txBody>
                    <a:bodyPr/>
                    <a:lstStyle/>
                    <a:p>
                      <a:pPr algn="ctr"/>
                      <a:r>
                        <a:rPr lang="en-US" sz="2200" b="0" dirty="0" err="1" smtClean="0"/>
                        <a:t>vRAM</a:t>
                      </a:r>
                      <a:endParaRPr lang="en-US" sz="2200" b="0" dirty="0"/>
                    </a:p>
                  </a:txBody>
                  <a:tcPr>
                    <a:lnT w="38100" cap="flat" cmpd="sng" algn="ctr">
                      <a:solidFill>
                        <a:schemeClr val="tx1"/>
                      </a:solidFill>
                      <a:prstDash val="solid"/>
                      <a:round/>
                      <a:headEnd type="none" w="med" len="med"/>
                      <a:tailEnd type="none" w="med" len="med"/>
                    </a:lnT>
                  </a:tcPr>
                </a:tc>
                <a:tc>
                  <a:txBody>
                    <a:bodyPr/>
                    <a:lstStyle/>
                    <a:p>
                      <a:pPr algn="ctr"/>
                      <a:r>
                        <a:rPr lang="en-US" sz="2200" b="0" dirty="0" err="1" smtClean="0"/>
                        <a:t>vDisk</a:t>
                      </a:r>
                      <a:endParaRPr lang="en-US" sz="2200" b="0" dirty="0"/>
                    </a:p>
                  </a:txBody>
                  <a:tcPr>
                    <a:lnT w="38100" cap="flat" cmpd="sng" algn="ctr">
                      <a:solidFill>
                        <a:schemeClr val="tx1"/>
                      </a:solidFill>
                      <a:prstDash val="solid"/>
                      <a:round/>
                      <a:headEnd type="none" w="med" len="med"/>
                      <a:tailEnd type="none" w="med" len="med"/>
                    </a:lnT>
                  </a:tcPr>
                </a:tc>
              </a:tr>
              <a:tr h="439325">
                <a:tc>
                  <a:txBody>
                    <a:bodyPr/>
                    <a:lstStyle/>
                    <a:p>
                      <a:pPr algn="ctr"/>
                      <a:r>
                        <a:rPr kumimoji="1" lang="en-US" altLang="ja-JP" sz="2200" dirty="0" smtClean="0"/>
                        <a:t>Large</a:t>
                      </a:r>
                      <a:r>
                        <a:rPr kumimoji="1" lang="en-US" altLang="ja-JP" sz="2200" baseline="0" dirty="0" smtClean="0"/>
                        <a:t> (L)</a:t>
                      </a:r>
                      <a:endParaRPr kumimoji="1" lang="ja-JP" altLang="en-US" sz="2200" dirty="0"/>
                    </a:p>
                  </a:txBody>
                  <a:tcPr/>
                </a:tc>
                <a:tc>
                  <a:txBody>
                    <a:bodyPr/>
                    <a:lstStyle/>
                    <a:p>
                      <a:pPr algn="ctr"/>
                      <a:r>
                        <a:rPr kumimoji="1" lang="en-US" altLang="ja-JP" sz="2200" dirty="0" smtClean="0"/>
                        <a:t>2</a:t>
                      </a:r>
                      <a:endParaRPr kumimoji="1" lang="ja-JP" altLang="en-US" sz="2200" dirty="0"/>
                    </a:p>
                  </a:txBody>
                  <a:tcPr/>
                </a:tc>
                <a:tc>
                  <a:txBody>
                    <a:bodyPr/>
                    <a:lstStyle/>
                    <a:p>
                      <a:pPr algn="ctr"/>
                      <a:r>
                        <a:rPr kumimoji="1" lang="en-US" altLang="ja-JP" sz="2200" dirty="0" smtClean="0"/>
                        <a:t>4.52GHz</a:t>
                      </a:r>
                      <a:endParaRPr kumimoji="1" lang="ja-JP" altLang="en-US" sz="2200" dirty="0"/>
                    </a:p>
                  </a:txBody>
                  <a:tcPr/>
                </a:tc>
                <a:tc>
                  <a:txBody>
                    <a:bodyPr/>
                    <a:lstStyle/>
                    <a:p>
                      <a:pPr algn="ctr"/>
                      <a:r>
                        <a:rPr kumimoji="1" lang="en-US" altLang="ja-JP" sz="2200" dirty="0" smtClean="0"/>
                        <a:t>Normal</a:t>
                      </a:r>
                      <a:endParaRPr kumimoji="1" lang="ja-JP" altLang="en-US" sz="2200" dirty="0"/>
                    </a:p>
                  </a:txBody>
                  <a:tcPr/>
                </a:tc>
                <a:tc>
                  <a:txBody>
                    <a:bodyPr/>
                    <a:lstStyle/>
                    <a:p>
                      <a:pPr algn="ctr"/>
                      <a:r>
                        <a:rPr lang="en-US" sz="2200" dirty="0" smtClean="0"/>
                        <a:t>2GB</a:t>
                      </a:r>
                      <a:endParaRPr lang="en-US" sz="2200" dirty="0"/>
                    </a:p>
                  </a:txBody>
                  <a:tcPr/>
                </a:tc>
                <a:tc>
                  <a:txBody>
                    <a:bodyPr/>
                    <a:lstStyle/>
                    <a:p>
                      <a:pPr algn="ctr"/>
                      <a:r>
                        <a:rPr lang="en-US" sz="2200" dirty="0" smtClean="0"/>
                        <a:t>20GB</a:t>
                      </a:r>
                      <a:endParaRPr lang="en-US" sz="2200" dirty="0"/>
                    </a:p>
                  </a:txBody>
                  <a:tcPr/>
                </a:tc>
              </a:tr>
              <a:tr h="439325">
                <a:tc>
                  <a:txBody>
                    <a:bodyPr/>
                    <a:lstStyle/>
                    <a:p>
                      <a:pPr algn="ctr"/>
                      <a:r>
                        <a:rPr kumimoji="1" lang="en-US" altLang="ja-JP" sz="2200" dirty="0" smtClean="0"/>
                        <a:t>Small (S)</a:t>
                      </a:r>
                      <a:endParaRPr kumimoji="1" lang="ja-JP" altLang="en-US" sz="2200" dirty="0"/>
                    </a:p>
                  </a:txBody>
                  <a:tcPr/>
                </a:tc>
                <a:tc>
                  <a:txBody>
                    <a:bodyPr/>
                    <a:lstStyle/>
                    <a:p>
                      <a:pPr algn="ctr"/>
                      <a:r>
                        <a:rPr kumimoji="1" lang="en-US" altLang="ja-JP" sz="2200" b="0" dirty="0" smtClean="0"/>
                        <a:t>1</a:t>
                      </a:r>
                      <a:endParaRPr kumimoji="1" lang="ja-JP" altLang="en-US" sz="2200" b="0" dirty="0"/>
                    </a:p>
                  </a:txBody>
                  <a:tcPr/>
                </a:tc>
                <a:tc>
                  <a:txBody>
                    <a:bodyPr/>
                    <a:lstStyle/>
                    <a:p>
                      <a:pPr algn="ctr"/>
                      <a:r>
                        <a:rPr kumimoji="1" lang="en-US" altLang="ja-JP" sz="2200" b="0" dirty="0" smtClean="0"/>
                        <a:t>2.26GHz</a:t>
                      </a:r>
                      <a:endParaRPr kumimoji="1" lang="ja-JP" altLang="en-US" sz="2200" b="0" dirty="0"/>
                    </a:p>
                  </a:txBody>
                  <a:tcPr/>
                </a:tc>
                <a:tc>
                  <a:txBody>
                    <a:bodyPr/>
                    <a:lstStyle/>
                    <a:p>
                      <a:pPr algn="ctr"/>
                      <a:r>
                        <a:rPr kumimoji="1" lang="en-US" altLang="ja-JP" sz="2200" b="0" dirty="0" smtClean="0"/>
                        <a:t>Normal</a:t>
                      </a:r>
                      <a:endParaRPr kumimoji="1" lang="ja-JP" altLang="en-US" sz="2200" b="0" dirty="0"/>
                    </a:p>
                  </a:txBody>
                  <a:tcPr/>
                </a:tc>
                <a:tc>
                  <a:txBody>
                    <a:bodyPr/>
                    <a:lstStyle/>
                    <a:p>
                      <a:pPr algn="ctr"/>
                      <a:r>
                        <a:rPr lang="en-US" sz="2200" dirty="0" smtClean="0"/>
                        <a:t>2GB</a:t>
                      </a:r>
                      <a:endParaRPr lang="en-US" sz="2200" dirty="0"/>
                    </a:p>
                  </a:txBody>
                  <a:tcPr/>
                </a:tc>
                <a:tc>
                  <a:txBody>
                    <a:bodyPr/>
                    <a:lstStyle/>
                    <a:p>
                      <a:pPr algn="ctr"/>
                      <a:r>
                        <a:rPr lang="en-US" sz="2200" dirty="0" smtClean="0"/>
                        <a:t>20GB</a:t>
                      </a:r>
                      <a:endParaRPr lang="en-US" sz="2200" dirty="0"/>
                    </a:p>
                  </a:txBody>
                  <a:tcPr/>
                </a:tc>
              </a:tr>
            </a:tbl>
          </a:graphicData>
        </a:graphic>
      </p:graphicFrame>
      <p:sp>
        <p:nvSpPr>
          <p:cNvPr id="9" name="TextBox 8"/>
          <p:cNvSpPr txBox="1"/>
          <p:nvPr/>
        </p:nvSpPr>
        <p:spPr>
          <a:xfrm>
            <a:off x="2362200" y="1216573"/>
            <a:ext cx="4448175" cy="523220"/>
          </a:xfrm>
          <a:prstGeom prst="rect">
            <a:avLst/>
          </a:prstGeom>
          <a:noFill/>
        </p:spPr>
        <p:txBody>
          <a:bodyPr wrap="square" rtlCol="0">
            <a:spAutoFit/>
          </a:bodyPr>
          <a:lstStyle/>
          <a:p>
            <a:r>
              <a:rPr lang="en-US" sz="2800" b="1" dirty="0" err="1" smtClean="0">
                <a:solidFill>
                  <a:schemeClr val="bg2">
                    <a:lumMod val="50000"/>
                  </a:schemeClr>
                </a:solidFill>
              </a:rPr>
              <a:t>ESXi</a:t>
            </a:r>
            <a:r>
              <a:rPr lang="en-US" sz="2800" b="1" dirty="0" smtClean="0">
                <a:solidFill>
                  <a:schemeClr val="bg2">
                    <a:lumMod val="50000"/>
                  </a:schemeClr>
                </a:solidFill>
              </a:rPr>
              <a:t> Host Configuration</a:t>
            </a:r>
            <a:endParaRPr lang="en-US" sz="2800" b="1" dirty="0">
              <a:solidFill>
                <a:schemeClr val="bg2">
                  <a:lumMod val="50000"/>
                </a:schemeClr>
              </a:solidFill>
            </a:endParaRPr>
          </a:p>
        </p:txBody>
      </p:sp>
      <p:sp>
        <p:nvSpPr>
          <p:cNvPr id="10" name="TextBox 9"/>
          <p:cNvSpPr txBox="1"/>
          <p:nvPr/>
        </p:nvSpPr>
        <p:spPr>
          <a:xfrm>
            <a:off x="2809875" y="4006046"/>
            <a:ext cx="3848099" cy="523220"/>
          </a:xfrm>
          <a:prstGeom prst="rect">
            <a:avLst/>
          </a:prstGeom>
          <a:noFill/>
        </p:spPr>
        <p:txBody>
          <a:bodyPr wrap="square" rtlCol="0">
            <a:spAutoFit/>
          </a:bodyPr>
          <a:lstStyle/>
          <a:p>
            <a:r>
              <a:rPr lang="en-US" sz="2800" b="1" dirty="0" smtClean="0">
                <a:solidFill>
                  <a:schemeClr val="bg2">
                    <a:lumMod val="50000"/>
                  </a:schemeClr>
                </a:solidFill>
              </a:rPr>
              <a:t>VM Configuration</a:t>
            </a:r>
            <a:endParaRPr lang="en-US" sz="2800" b="1" dirty="0">
              <a:solidFill>
                <a:schemeClr val="bg2">
                  <a:lumMod val="50000"/>
                </a:schemeClr>
              </a:solidFill>
            </a:endParaRPr>
          </a:p>
        </p:txBody>
      </p:sp>
    </p:spTree>
    <p:extLst>
      <p:ext uri="{BB962C8B-B14F-4D97-AF65-F5344CB8AC3E}">
        <p14:creationId xmlns:p14="http://schemas.microsoft.com/office/powerpoint/2010/main" val="2541689390"/>
      </p:ext>
    </p:extLst>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r>
              <a:rPr lang="en-US" altLang="ja-JP" smtClean="0"/>
              <a:t>April 16, 2013</a:t>
            </a:r>
            <a:endParaRPr lang="en-US" dirty="0" smtClean="0"/>
          </a:p>
        </p:txBody>
      </p:sp>
      <p:sp>
        <p:nvSpPr>
          <p:cNvPr id="8" name="フッター プレースホルダー 7"/>
          <p:cNvSpPr>
            <a:spLocks noGrp="1"/>
          </p:cNvSpPr>
          <p:nvPr>
            <p:ph type="ftr" sz="quarter" idx="11"/>
          </p:nvPr>
        </p:nvSpPr>
        <p:spPr/>
        <p:txBody>
          <a:bodyPr/>
          <a:lstStyle/>
          <a:p>
            <a:r>
              <a:rPr lang="en-US" smtClean="0"/>
              <a:t>CERCS Industry Advisory Board (IAB) meeting</a:t>
            </a:r>
            <a:endParaRPr lang="en-US" dirty="0" smtClean="0"/>
          </a:p>
        </p:txBody>
      </p:sp>
      <p:sp>
        <p:nvSpPr>
          <p:cNvPr id="5" name="スライド番号プレースホルダ 4"/>
          <p:cNvSpPr>
            <a:spLocks noGrp="1"/>
          </p:cNvSpPr>
          <p:nvPr>
            <p:ph type="sldNum" sz="quarter" idx="12"/>
          </p:nvPr>
        </p:nvSpPr>
        <p:spPr/>
        <p:txBody>
          <a:bodyPr/>
          <a:lstStyle/>
          <a:p>
            <a:fld id="{0FEC06C4-F478-4CB4-9218-913F2D9CBAF6}" type="slidenum">
              <a:rPr lang="ja-JP" altLang="de-DE" smtClean="0"/>
              <a:pPr/>
              <a:t>8</a:t>
            </a:fld>
            <a:endParaRPr lang="de-DE" altLang="ja-JP"/>
          </a:p>
        </p:txBody>
      </p:sp>
      <p:sp>
        <p:nvSpPr>
          <p:cNvPr id="2" name="タイトル 1"/>
          <p:cNvSpPr>
            <a:spLocks noGrp="1"/>
          </p:cNvSpPr>
          <p:nvPr>
            <p:ph type="title"/>
          </p:nvPr>
        </p:nvSpPr>
        <p:spPr/>
        <p:txBody>
          <a:bodyPr>
            <a:noAutofit/>
          </a:bodyPr>
          <a:lstStyle/>
          <a:p>
            <a:r>
              <a:rPr lang="en-US" altLang="ja-JP" sz="3200" dirty="0" smtClean="0"/>
              <a:t>Experimental Setup (4):</a:t>
            </a:r>
            <a:r>
              <a:rPr lang="en-US" altLang="ja-JP" sz="3200" dirty="0"/>
              <a:t/>
            </a:r>
            <a:br>
              <a:rPr lang="en-US" altLang="ja-JP" sz="3200" dirty="0"/>
            </a:br>
            <a:r>
              <a:rPr lang="en-US" altLang="ja-JP" sz="3200" dirty="0" smtClean="0"/>
              <a:t>System Topology</a:t>
            </a:r>
            <a:endParaRPr lang="ja-JP" altLang="en-US" sz="3200" dirty="0"/>
          </a:p>
        </p:txBody>
      </p:sp>
      <p:sp>
        <p:nvSpPr>
          <p:cNvPr id="12" name="TextBox 11"/>
          <p:cNvSpPr txBox="1"/>
          <p:nvPr/>
        </p:nvSpPr>
        <p:spPr>
          <a:xfrm>
            <a:off x="2128020" y="1309919"/>
            <a:ext cx="5663430" cy="584775"/>
          </a:xfrm>
          <a:prstGeom prst="rect">
            <a:avLst/>
          </a:prstGeom>
          <a:noFill/>
        </p:spPr>
        <p:txBody>
          <a:bodyPr wrap="square" rtlCol="0">
            <a:spAutoFit/>
          </a:bodyPr>
          <a:lstStyle/>
          <a:p>
            <a:r>
              <a:rPr lang="en-US" sz="3200" b="1" dirty="0">
                <a:solidFill>
                  <a:schemeClr val="bg2">
                    <a:lumMod val="50000"/>
                  </a:schemeClr>
                </a:solidFill>
              </a:rPr>
              <a:t>Sample topology (1/2/1/2)</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5" y="2018518"/>
            <a:ext cx="6852285" cy="3867931"/>
          </a:xfrm>
          <a:prstGeom prst="rect">
            <a:avLst/>
          </a:prstGeom>
        </p:spPr>
      </p:pic>
    </p:spTree>
    <p:extLst>
      <p:ext uri="{BB962C8B-B14F-4D97-AF65-F5344CB8AC3E}">
        <p14:creationId xmlns:p14="http://schemas.microsoft.com/office/powerpoint/2010/main" val="1137977034"/>
      </p:ext>
    </p:extLst>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p:cNvSpPr>
            <a:spLocks noGrp="1"/>
          </p:cNvSpPr>
          <p:nvPr>
            <p:ph sz="quarter" idx="1"/>
          </p:nvPr>
        </p:nvSpPr>
        <p:spPr>
          <a:xfrm>
            <a:off x="457199" y="1219200"/>
            <a:ext cx="8635601" cy="1557618"/>
          </a:xfrm>
        </p:spPr>
        <p:txBody>
          <a:bodyPr>
            <a:noAutofit/>
          </a:bodyPr>
          <a:lstStyle/>
          <a:p>
            <a:r>
              <a:rPr kumimoji="1" lang="en-US" altLang="ja-JP" sz="2700" dirty="0" smtClean="0"/>
              <a:t>Response time &amp; throughput of a 10 minute benchmark on the 4-tier application with increasing workloads.</a:t>
            </a:r>
          </a:p>
          <a:p>
            <a:r>
              <a:rPr kumimoji="1" lang="en-US" altLang="ja-JP" sz="2700" dirty="0" smtClean="0"/>
              <a:t>How does the system actually behave at workload 8,000?</a:t>
            </a:r>
            <a:endParaRPr kumimoji="1" lang="ja-JP" altLang="en-US" sz="2700" dirty="0"/>
          </a:p>
        </p:txBody>
      </p:sp>
      <p:sp>
        <p:nvSpPr>
          <p:cNvPr id="3" name="日付プレースホルダー 2"/>
          <p:cNvSpPr>
            <a:spLocks noGrp="1"/>
          </p:cNvSpPr>
          <p:nvPr>
            <p:ph type="dt" sz="half" idx="2"/>
          </p:nvPr>
        </p:nvSpPr>
        <p:spPr/>
        <p:txBody>
          <a:bodyPr/>
          <a:lstStyle/>
          <a:p>
            <a:r>
              <a:rPr lang="en-US" altLang="ja-JP" smtClean="0"/>
              <a:t>April 16, 2013</a:t>
            </a:r>
            <a:endParaRPr lang="en-US" dirty="0" smtClean="0"/>
          </a:p>
        </p:txBody>
      </p:sp>
      <p:sp>
        <p:nvSpPr>
          <p:cNvPr id="4" name="フッター プレースホルダー 3"/>
          <p:cNvSpPr>
            <a:spLocks noGrp="1"/>
          </p:cNvSpPr>
          <p:nvPr>
            <p:ph type="ftr" sz="quarter" idx="3"/>
          </p:nvPr>
        </p:nvSpPr>
        <p:spPr/>
        <p:txBody>
          <a:bodyPr/>
          <a:lstStyle/>
          <a:p>
            <a:r>
              <a:rPr lang="en-US" smtClean="0"/>
              <a:t>CERCS Industry Advisory Board (IAB) meeting</a:t>
            </a:r>
            <a:endParaRPr lang="en-US" dirty="0" smtClean="0"/>
          </a:p>
        </p:txBody>
      </p:sp>
      <p:sp>
        <p:nvSpPr>
          <p:cNvPr id="5" name="スライド番号プレースホルダー 4"/>
          <p:cNvSpPr>
            <a:spLocks noGrp="1"/>
          </p:cNvSpPr>
          <p:nvPr>
            <p:ph type="sldNum" sz="quarter" idx="12"/>
          </p:nvPr>
        </p:nvSpPr>
        <p:spPr/>
        <p:txBody>
          <a:bodyPr/>
          <a:lstStyle/>
          <a:p>
            <a:fld id="{1F253055-7263-2040-86A3-B4DE91530F8D}" type="slidenum">
              <a:rPr lang="en-US" smtClean="0"/>
              <a:pPr/>
              <a:t>9</a:t>
            </a:fld>
            <a:endParaRPr lang="en-US"/>
          </a:p>
        </p:txBody>
      </p:sp>
      <p:sp>
        <p:nvSpPr>
          <p:cNvPr id="6" name="タイトル 5"/>
          <p:cNvSpPr>
            <a:spLocks noGrp="1"/>
          </p:cNvSpPr>
          <p:nvPr>
            <p:ph type="title"/>
          </p:nvPr>
        </p:nvSpPr>
        <p:spPr/>
        <p:txBody>
          <a:bodyPr>
            <a:normAutofit/>
          </a:bodyPr>
          <a:lstStyle/>
          <a:p>
            <a:r>
              <a:rPr lang="en-US" altLang="ja-JP" dirty="0" smtClean="0"/>
              <a:t>Motivational Example</a:t>
            </a:r>
            <a:endParaRPr lang="ja-JP" alt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053" y="2776818"/>
            <a:ext cx="4937197" cy="3440898"/>
          </a:xfrm>
          <a:prstGeom prst="rect">
            <a:avLst/>
          </a:prstGeom>
        </p:spPr>
      </p:pic>
    </p:spTree>
    <p:extLst>
      <p:ext uri="{BB962C8B-B14F-4D97-AF65-F5344CB8AC3E}">
        <p14:creationId xmlns:p14="http://schemas.microsoft.com/office/powerpoint/2010/main" val="3706392201"/>
      </p:ext>
    </p:extLst>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17602</TotalTime>
  <Words>2259</Words>
  <Application>Microsoft Office PowerPoint</Application>
  <PresentationFormat>On-screen Show (4:3)</PresentationFormat>
  <Paragraphs>345</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Origin</vt:lpstr>
      <vt:lpstr>Detecting Transient Bottlenecks in n-Tier Applications through Fine-Grained Analysis</vt:lpstr>
      <vt:lpstr>Response Time is Important</vt:lpstr>
      <vt:lpstr>Transient Bottlenecks  in n-Tier Web Applications</vt:lpstr>
      <vt:lpstr>Outline</vt:lpstr>
      <vt:lpstr>Experimental Setup (1): Benchmark Application</vt:lpstr>
      <vt:lpstr>Experimental Setup (2): Software Configurations</vt:lpstr>
      <vt:lpstr>Experimental Setup (3): Hardware and VM Configurations</vt:lpstr>
      <vt:lpstr>Experimental Setup (4): System Topology</vt:lpstr>
      <vt:lpstr>Motivational Example</vt:lpstr>
      <vt:lpstr>Motivational Example</vt:lpstr>
      <vt:lpstr>Motivational Example</vt:lpstr>
      <vt:lpstr>Motivational Example</vt:lpstr>
      <vt:lpstr>Focus of This Research</vt:lpstr>
      <vt:lpstr>Outline</vt:lpstr>
      <vt:lpstr>Our Hypothesis of Detecting Transient Bottlenecks</vt:lpstr>
      <vt:lpstr>Trace Monitoring Tool</vt:lpstr>
      <vt:lpstr>Fine-Grained  Load/Throughput Measurement</vt:lpstr>
      <vt:lpstr>How Do We Detect Transient Bottlenecks of a Server ? </vt:lpstr>
      <vt:lpstr>Fine-Grained Load/Throughput Analysis for MySQL at WL 7,000</vt:lpstr>
      <vt:lpstr>Outline</vt:lpstr>
      <vt:lpstr>Transient bottlenecks  Caused by Intel SpeedStep</vt:lpstr>
      <vt:lpstr>Transient bottlenecks  of MySQL at Workload 8,000</vt:lpstr>
      <vt:lpstr>Transient bottlenecks  of MySQL at Workload 10,000</vt:lpstr>
      <vt:lpstr>Outline</vt:lpstr>
      <vt:lpstr>Conclusion &amp; Future Work</vt:lpstr>
      <vt:lpstr>PowerPoint Presentation</vt:lpstr>
    </vt:vector>
  </TitlesOfParts>
  <Company>self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Empirical Analysis of Distributed Database Server Scalability in n-Tier Systems</dc:title>
  <dc:creator>zmon</dc:creator>
  <cp:lastModifiedBy>qingyang</cp:lastModifiedBy>
  <cp:revision>1178</cp:revision>
  <cp:lastPrinted>2012-06-22T01:14:38Z</cp:lastPrinted>
  <dcterms:created xsi:type="dcterms:W3CDTF">2010-04-19T20:56:15Z</dcterms:created>
  <dcterms:modified xsi:type="dcterms:W3CDTF">2013-04-17T19:46:37Z</dcterms:modified>
</cp:coreProperties>
</file>