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2" r:id="rId3"/>
    <p:sldId id="268" r:id="rId4"/>
    <p:sldId id="270" r:id="rId5"/>
    <p:sldId id="269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73" r:id="rId14"/>
    <p:sldId id="264" r:id="rId15"/>
    <p:sldId id="266" r:id="rId16"/>
    <p:sldId id="267" r:id="rId17"/>
    <p:sldId id="271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-1505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&#53685;&#54633;%20&#47928;&#49436;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Sheet1!$C$25</c:f>
              <c:strCache>
                <c:ptCount val="1"/>
                <c:pt idx="0">
                  <c:v>Structured data</c:v>
                </c:pt>
              </c:strCache>
            </c:strRef>
          </c:tx>
          <c:spPr>
            <a:gradFill flip="none" rotWithShape="1">
              <a:gsLst>
                <a:gs pos="0">
                  <a:schemeClr val="accent1">
                    <a:lumMod val="75000"/>
                    <a:shade val="30000"/>
                    <a:satMod val="115000"/>
                  </a:schemeClr>
                </a:gs>
                <a:gs pos="50000">
                  <a:schemeClr val="accent1">
                    <a:lumMod val="75000"/>
                    <a:shade val="67500"/>
                    <a:satMod val="115000"/>
                  </a:schemeClr>
                </a:gs>
                <a:gs pos="100000">
                  <a:schemeClr val="accent1">
                    <a:lumMod val="75000"/>
                    <a:shade val="100000"/>
                    <a:satMod val="115000"/>
                  </a:schemeClr>
                </a:gs>
              </a:gsLst>
              <a:lin ang="10800000" scaled="1"/>
              <a:tileRect/>
            </a:gradFill>
          </c:spPr>
          <c:invertIfNegative val="0"/>
          <c:cat>
            <c:numRef>
              <c:f>Sheet1!$B$26:$B$40</c:f>
              <c:numCache>
                <c:formatCode>General</c:formatCode>
                <c:ptCount val="15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  <c:pt idx="11">
                  <c:v>2017</c:v>
                </c:pt>
                <c:pt idx="12">
                  <c:v>2018</c:v>
                </c:pt>
                <c:pt idx="13">
                  <c:v>2019</c:v>
                </c:pt>
                <c:pt idx="14">
                  <c:v>2020</c:v>
                </c:pt>
              </c:numCache>
            </c:numRef>
          </c:cat>
          <c:val>
            <c:numRef>
              <c:f>Sheet1!$C$26:$C$40</c:f>
              <c:numCache>
                <c:formatCode>General</c:formatCode>
                <c:ptCount val="15"/>
                <c:pt idx="0">
                  <c:v>1</c:v>
                </c:pt>
                <c:pt idx="1">
                  <c:v>2</c:v>
                </c:pt>
                <c:pt idx="2">
                  <c:v>10</c:v>
                </c:pt>
                <c:pt idx="3">
                  <c:v>50</c:v>
                </c:pt>
                <c:pt idx="4">
                  <c:v>100</c:v>
                </c:pt>
                <c:pt idx="5">
                  <c:v>200</c:v>
                </c:pt>
                <c:pt idx="6">
                  <c:v>350</c:v>
                </c:pt>
                <c:pt idx="7">
                  <c:v>500</c:v>
                </c:pt>
                <c:pt idx="8">
                  <c:v>700</c:v>
                </c:pt>
                <c:pt idx="9">
                  <c:v>1000</c:v>
                </c:pt>
                <c:pt idx="10">
                  <c:v>1500</c:v>
                </c:pt>
                <c:pt idx="11">
                  <c:v>2600</c:v>
                </c:pt>
                <c:pt idx="12">
                  <c:v>3700</c:v>
                </c:pt>
                <c:pt idx="13">
                  <c:v>5200</c:v>
                </c:pt>
                <c:pt idx="14">
                  <c:v>7200</c:v>
                </c:pt>
              </c:numCache>
            </c:numRef>
          </c:val>
        </c:ser>
        <c:ser>
          <c:idx val="1"/>
          <c:order val="1"/>
          <c:tx>
            <c:strRef>
              <c:f>Sheet1!$D$25</c:f>
              <c:strCache>
                <c:ptCount val="1"/>
                <c:pt idx="0">
                  <c:v>Unstructured text</c:v>
                </c:pt>
              </c:strCache>
            </c:strRef>
          </c:tx>
          <c:spPr>
            <a:gradFill flip="none" rotWithShape="1">
              <a:gsLst>
                <a:gs pos="0">
                  <a:srgbClr val="FFC000">
                    <a:shade val="30000"/>
                    <a:satMod val="115000"/>
                  </a:srgbClr>
                </a:gs>
                <a:gs pos="50000">
                  <a:srgbClr val="FFC000">
                    <a:shade val="67500"/>
                    <a:satMod val="115000"/>
                  </a:srgbClr>
                </a:gs>
                <a:gs pos="100000">
                  <a:srgbClr val="FFC000">
                    <a:shade val="100000"/>
                    <a:satMod val="115000"/>
                  </a:srgbClr>
                </a:gs>
              </a:gsLst>
              <a:lin ang="10800000" scaled="1"/>
              <a:tileRect/>
            </a:gradFill>
          </c:spPr>
          <c:invertIfNegative val="0"/>
          <c:cat>
            <c:numRef>
              <c:f>Sheet1!$B$26:$B$40</c:f>
              <c:numCache>
                <c:formatCode>General</c:formatCode>
                <c:ptCount val="15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  <c:pt idx="11">
                  <c:v>2017</c:v>
                </c:pt>
                <c:pt idx="12">
                  <c:v>2018</c:v>
                </c:pt>
                <c:pt idx="13">
                  <c:v>2019</c:v>
                </c:pt>
                <c:pt idx="14">
                  <c:v>2020</c:v>
                </c:pt>
              </c:numCache>
            </c:numRef>
          </c:cat>
          <c:val>
            <c:numRef>
              <c:f>Sheet1!$D$26:$D$40</c:f>
              <c:numCache>
                <c:formatCode>General</c:formatCode>
                <c:ptCount val="15"/>
                <c:pt idx="0">
                  <c:v>99</c:v>
                </c:pt>
                <c:pt idx="1">
                  <c:v>198</c:v>
                </c:pt>
                <c:pt idx="2">
                  <c:v>390</c:v>
                </c:pt>
                <c:pt idx="3">
                  <c:v>550</c:v>
                </c:pt>
                <c:pt idx="4">
                  <c:v>1400</c:v>
                </c:pt>
                <c:pt idx="5">
                  <c:v>2300</c:v>
                </c:pt>
                <c:pt idx="6">
                  <c:v>2650</c:v>
                </c:pt>
                <c:pt idx="7">
                  <c:v>4000</c:v>
                </c:pt>
                <c:pt idx="8">
                  <c:v>4600</c:v>
                </c:pt>
                <c:pt idx="9">
                  <c:v>6500</c:v>
                </c:pt>
                <c:pt idx="10">
                  <c:v>8800</c:v>
                </c:pt>
                <c:pt idx="11">
                  <c:v>11900</c:v>
                </c:pt>
                <c:pt idx="12">
                  <c:v>14800</c:v>
                </c:pt>
                <c:pt idx="13">
                  <c:v>20500</c:v>
                </c:pt>
                <c:pt idx="14">
                  <c:v>28500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36824704"/>
        <c:axId val="136826240"/>
      </c:barChart>
      <c:catAx>
        <c:axId val="1368247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 b="1">
                <a:solidFill>
                  <a:srgbClr val="002060"/>
                </a:solidFill>
              </a:defRPr>
            </a:pPr>
            <a:endParaRPr lang="en-US"/>
          </a:p>
        </c:txPr>
        <c:crossAx val="136826240"/>
        <c:crosses val="autoZero"/>
        <c:auto val="1"/>
        <c:lblAlgn val="ctr"/>
        <c:lblOffset val="100"/>
        <c:noMultiLvlLbl val="0"/>
      </c:catAx>
      <c:valAx>
        <c:axId val="13682624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 b="1">
                <a:solidFill>
                  <a:srgbClr val="002060"/>
                </a:solidFill>
              </a:defRPr>
            </a:pPr>
            <a:endParaRPr lang="en-US"/>
          </a:p>
        </c:txPr>
        <c:crossAx val="13682470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Dedicated Cluster</c:v>
          </c:tx>
          <c:invertIfNegative val="0"/>
          <c:cat>
            <c:numRef>
              <c:f>Sheet1!$D$4:$D$8</c:f>
              <c:numCache>
                <c:formatCode>General</c:formatCode>
                <c:ptCount val="5"/>
                <c:pt idx="0">
                  <c:v>200</c:v>
                </c:pt>
                <c:pt idx="1">
                  <c:v>400</c:v>
                </c:pt>
                <c:pt idx="2">
                  <c:v>600</c:v>
                </c:pt>
                <c:pt idx="3">
                  <c:v>800</c:v>
                </c:pt>
                <c:pt idx="4">
                  <c:v>1000</c:v>
                </c:pt>
              </c:numCache>
            </c:numRef>
          </c:cat>
          <c:val>
            <c:numRef>
              <c:f>Sheet1!$E$4:$E$8</c:f>
              <c:numCache>
                <c:formatCode>General</c:formatCode>
                <c:ptCount val="5"/>
                <c:pt idx="0">
                  <c:v>11000</c:v>
                </c:pt>
                <c:pt idx="1">
                  <c:v>9200</c:v>
                </c:pt>
                <c:pt idx="2">
                  <c:v>7500</c:v>
                </c:pt>
                <c:pt idx="3">
                  <c:v>7000</c:v>
                </c:pt>
                <c:pt idx="4">
                  <c:v>6300</c:v>
                </c:pt>
              </c:numCache>
            </c:numRef>
          </c:val>
        </c:ser>
        <c:ser>
          <c:idx val="1"/>
          <c:order val="1"/>
          <c:tx>
            <c:v>Per-job Cluster</c:v>
          </c:tx>
          <c:invertIfNegative val="0"/>
          <c:cat>
            <c:numRef>
              <c:f>Sheet1!$D$4:$D$8</c:f>
              <c:numCache>
                <c:formatCode>General</c:formatCode>
                <c:ptCount val="5"/>
                <c:pt idx="0">
                  <c:v>200</c:v>
                </c:pt>
                <c:pt idx="1">
                  <c:v>400</c:v>
                </c:pt>
                <c:pt idx="2">
                  <c:v>600</c:v>
                </c:pt>
                <c:pt idx="3">
                  <c:v>800</c:v>
                </c:pt>
                <c:pt idx="4">
                  <c:v>1000</c:v>
                </c:pt>
              </c:numCache>
            </c:numRef>
          </c:cat>
          <c:val>
            <c:numRef>
              <c:f>Sheet1!$F$4:$F$8</c:f>
              <c:numCache>
                <c:formatCode>General</c:formatCode>
                <c:ptCount val="5"/>
                <c:pt idx="0">
                  <c:v>2800</c:v>
                </c:pt>
                <c:pt idx="1">
                  <c:v>2300</c:v>
                </c:pt>
                <c:pt idx="2">
                  <c:v>2175</c:v>
                </c:pt>
                <c:pt idx="3">
                  <c:v>1970</c:v>
                </c:pt>
                <c:pt idx="4">
                  <c:v>1820</c:v>
                </c:pt>
              </c:numCache>
            </c:numRef>
          </c:val>
        </c:ser>
        <c:ser>
          <c:idx val="2"/>
          <c:order val="2"/>
          <c:tx>
            <c:v>Cura</c:v>
          </c:tx>
          <c:invertIfNegative val="0"/>
          <c:cat>
            <c:numRef>
              <c:f>Sheet1!$D$4:$D$8</c:f>
              <c:numCache>
                <c:formatCode>General</c:formatCode>
                <c:ptCount val="5"/>
                <c:pt idx="0">
                  <c:v>200</c:v>
                </c:pt>
                <c:pt idx="1">
                  <c:v>400</c:v>
                </c:pt>
                <c:pt idx="2">
                  <c:v>600</c:v>
                </c:pt>
                <c:pt idx="3">
                  <c:v>800</c:v>
                </c:pt>
                <c:pt idx="4">
                  <c:v>1000</c:v>
                </c:pt>
              </c:numCache>
            </c:numRef>
          </c:cat>
          <c:val>
            <c:numRef>
              <c:f>Sheet1!$G$4:$G$8</c:f>
              <c:numCache>
                <c:formatCode>General</c:formatCode>
                <c:ptCount val="5"/>
                <c:pt idx="0">
                  <c:v>435</c:v>
                </c:pt>
                <c:pt idx="1">
                  <c:v>410</c:v>
                </c:pt>
                <c:pt idx="2">
                  <c:v>365</c:v>
                </c:pt>
                <c:pt idx="3">
                  <c:v>325</c:v>
                </c:pt>
                <c:pt idx="4">
                  <c:v>295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06849152"/>
        <c:axId val="206851072"/>
      </c:barChart>
      <c:catAx>
        <c:axId val="20684915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Deadline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206851072"/>
        <c:crosses val="autoZero"/>
        <c:auto val="1"/>
        <c:lblAlgn val="ctr"/>
        <c:lblOffset val="100"/>
        <c:noMultiLvlLbl val="0"/>
      </c:catAx>
      <c:valAx>
        <c:axId val="206851072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No of Servers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206849152"/>
        <c:crosses val="autoZero"/>
        <c:crossBetween val="between"/>
      </c:valAx>
    </c:plotArea>
    <c:legend>
      <c:legendPos val="t"/>
      <c:layout/>
      <c:overlay val="0"/>
    </c:legend>
    <c:plotVisOnly val="1"/>
    <c:dispBlanksAs val="gap"/>
    <c:showDLblsOverMax val="0"/>
  </c:chart>
  <c:txPr>
    <a:bodyPr/>
    <a:lstStyle/>
    <a:p>
      <a:pPr>
        <a:defRPr sz="14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Dedicated Cluster</c:v>
          </c:tx>
          <c:invertIfNegative val="0"/>
          <c:cat>
            <c:numRef>
              <c:f>Sheet1!$D$19:$D$23</c:f>
              <c:numCache>
                <c:formatCode>General</c:formatCode>
                <c:ptCount val="5"/>
                <c:pt idx="0">
                  <c:v>200</c:v>
                </c:pt>
                <c:pt idx="1">
                  <c:v>400</c:v>
                </c:pt>
                <c:pt idx="2">
                  <c:v>600</c:v>
                </c:pt>
                <c:pt idx="3">
                  <c:v>800</c:v>
                </c:pt>
                <c:pt idx="4">
                  <c:v>1000</c:v>
                </c:pt>
              </c:numCache>
            </c:numRef>
          </c:cat>
          <c:val>
            <c:numRef>
              <c:f>Sheet1!$E$19:$E$23</c:f>
              <c:numCache>
                <c:formatCode>General</c:formatCode>
                <c:ptCount val="5"/>
                <c:pt idx="0">
                  <c:v>1.7802908999999999E-2</c:v>
                </c:pt>
                <c:pt idx="1">
                  <c:v>2.03675E-2</c:v>
                </c:pt>
                <c:pt idx="2">
                  <c:v>2.3840900000000002E-2</c:v>
                </c:pt>
                <c:pt idx="3">
                  <c:v>2.5117500000000001E-2</c:v>
                </c:pt>
                <c:pt idx="4">
                  <c:v>2.7126667E-2</c:v>
                </c:pt>
              </c:numCache>
            </c:numRef>
          </c:val>
        </c:ser>
        <c:ser>
          <c:idx val="1"/>
          <c:order val="1"/>
          <c:tx>
            <c:v>Per-job Cluster</c:v>
          </c:tx>
          <c:invertIfNegative val="0"/>
          <c:cat>
            <c:numRef>
              <c:f>Sheet1!$D$19:$D$23</c:f>
              <c:numCache>
                <c:formatCode>General</c:formatCode>
                <c:ptCount val="5"/>
                <c:pt idx="0">
                  <c:v>200</c:v>
                </c:pt>
                <c:pt idx="1">
                  <c:v>400</c:v>
                </c:pt>
                <c:pt idx="2">
                  <c:v>600</c:v>
                </c:pt>
                <c:pt idx="3">
                  <c:v>800</c:v>
                </c:pt>
                <c:pt idx="4">
                  <c:v>1000</c:v>
                </c:pt>
              </c:numCache>
            </c:numRef>
          </c:cat>
          <c:val>
            <c:numRef>
              <c:f>Sheet1!$F$19:$F$23</c:f>
              <c:numCache>
                <c:formatCode>General</c:formatCode>
                <c:ptCount val="5"/>
                <c:pt idx="0">
                  <c:v>6.9940000000000002E-2</c:v>
                </c:pt>
                <c:pt idx="1">
                  <c:v>8.1470000000000001E-2</c:v>
                </c:pt>
                <c:pt idx="2">
                  <c:v>8.2210000000000005E-2</c:v>
                </c:pt>
                <c:pt idx="3">
                  <c:v>8.9249999999999996E-2</c:v>
                </c:pt>
                <c:pt idx="4">
                  <c:v>9.3899999999999997E-2</c:v>
                </c:pt>
              </c:numCache>
            </c:numRef>
          </c:val>
        </c:ser>
        <c:ser>
          <c:idx val="2"/>
          <c:order val="2"/>
          <c:tx>
            <c:v>Cura</c:v>
          </c:tx>
          <c:invertIfNegative val="0"/>
          <c:cat>
            <c:numRef>
              <c:f>Sheet1!$D$19:$D$23</c:f>
              <c:numCache>
                <c:formatCode>General</c:formatCode>
                <c:ptCount val="5"/>
                <c:pt idx="0">
                  <c:v>200</c:v>
                </c:pt>
                <c:pt idx="1">
                  <c:v>400</c:v>
                </c:pt>
                <c:pt idx="2">
                  <c:v>600</c:v>
                </c:pt>
                <c:pt idx="3">
                  <c:v>800</c:v>
                </c:pt>
                <c:pt idx="4">
                  <c:v>1000</c:v>
                </c:pt>
              </c:numCache>
            </c:numRef>
          </c:cat>
          <c:val>
            <c:numRef>
              <c:f>Sheet1!$G$19:$G$23</c:f>
              <c:numCache>
                <c:formatCode>General</c:formatCode>
                <c:ptCount val="5"/>
                <c:pt idx="0">
                  <c:v>0.50980000000000003</c:v>
                </c:pt>
                <c:pt idx="1">
                  <c:v>0.5615</c:v>
                </c:pt>
                <c:pt idx="2">
                  <c:v>0.59670000000000001</c:v>
                </c:pt>
                <c:pt idx="3">
                  <c:v>0.60399999999999998</c:v>
                </c:pt>
                <c:pt idx="4">
                  <c:v>0.68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06803712"/>
        <c:axId val="206805632"/>
      </c:barChart>
      <c:catAx>
        <c:axId val="20680371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Deadline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206805632"/>
        <c:crosses val="autoZero"/>
        <c:auto val="1"/>
        <c:lblAlgn val="ctr"/>
        <c:lblOffset val="100"/>
        <c:noMultiLvlLbl val="0"/>
      </c:catAx>
      <c:valAx>
        <c:axId val="206805632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Effective Utilization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206803712"/>
        <c:crosses val="autoZero"/>
        <c:crossBetween val="between"/>
      </c:valAx>
    </c:plotArea>
    <c:legend>
      <c:legendPos val="t"/>
      <c:layout/>
      <c:overlay val="0"/>
    </c:legend>
    <c:plotVisOnly val="1"/>
    <c:dispBlanksAs val="gap"/>
    <c:showDLblsOverMax val="0"/>
  </c:chart>
  <c:txPr>
    <a:bodyPr/>
    <a:lstStyle/>
    <a:p>
      <a:pPr>
        <a:defRPr sz="14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Dedicated Cluster</c:v>
          </c:tx>
          <c:invertIfNegative val="0"/>
          <c:cat>
            <c:numRef>
              <c:f>Sheet1!$D$38:$D$42</c:f>
              <c:numCache>
                <c:formatCode>General</c:formatCode>
                <c:ptCount val="5"/>
                <c:pt idx="0">
                  <c:v>200</c:v>
                </c:pt>
                <c:pt idx="1">
                  <c:v>400</c:v>
                </c:pt>
                <c:pt idx="2">
                  <c:v>600</c:v>
                </c:pt>
                <c:pt idx="3">
                  <c:v>800</c:v>
                </c:pt>
                <c:pt idx="4">
                  <c:v>1000</c:v>
                </c:pt>
              </c:numCache>
            </c:numRef>
          </c:cat>
          <c:val>
            <c:numRef>
              <c:f>Sheet1!$E$38:$E$42</c:f>
              <c:numCache>
                <c:formatCode>General</c:formatCode>
                <c:ptCount val="5"/>
                <c:pt idx="0">
                  <c:v>73.599999999999994</c:v>
                </c:pt>
                <c:pt idx="1">
                  <c:v>96.4</c:v>
                </c:pt>
                <c:pt idx="2">
                  <c:v>115</c:v>
                </c:pt>
                <c:pt idx="3">
                  <c:v>132</c:v>
                </c:pt>
                <c:pt idx="4">
                  <c:v>155</c:v>
                </c:pt>
              </c:numCache>
            </c:numRef>
          </c:val>
        </c:ser>
        <c:ser>
          <c:idx val="1"/>
          <c:order val="1"/>
          <c:tx>
            <c:v>Per-job Cluster</c:v>
          </c:tx>
          <c:invertIfNegative val="0"/>
          <c:cat>
            <c:numRef>
              <c:f>Sheet1!$D$38:$D$42</c:f>
              <c:numCache>
                <c:formatCode>General</c:formatCode>
                <c:ptCount val="5"/>
                <c:pt idx="0">
                  <c:v>200</c:v>
                </c:pt>
                <c:pt idx="1">
                  <c:v>400</c:v>
                </c:pt>
                <c:pt idx="2">
                  <c:v>600</c:v>
                </c:pt>
                <c:pt idx="3">
                  <c:v>800</c:v>
                </c:pt>
                <c:pt idx="4">
                  <c:v>1000</c:v>
                </c:pt>
              </c:numCache>
            </c:numRef>
          </c:cat>
          <c:val>
            <c:numRef>
              <c:f>Sheet1!$F$38:$F$42</c:f>
              <c:numCache>
                <c:formatCode>General</c:formatCode>
                <c:ptCount val="5"/>
                <c:pt idx="0">
                  <c:v>252.2</c:v>
                </c:pt>
                <c:pt idx="1">
                  <c:v>276</c:v>
                </c:pt>
                <c:pt idx="2">
                  <c:v>294</c:v>
                </c:pt>
                <c:pt idx="3">
                  <c:v>315</c:v>
                </c:pt>
                <c:pt idx="4">
                  <c:v>335</c:v>
                </c:pt>
              </c:numCache>
            </c:numRef>
          </c:val>
        </c:ser>
        <c:ser>
          <c:idx val="2"/>
          <c:order val="2"/>
          <c:tx>
            <c:v>Cura</c:v>
          </c:tx>
          <c:invertIfNegative val="0"/>
          <c:cat>
            <c:numRef>
              <c:f>Sheet1!$D$38:$D$42</c:f>
              <c:numCache>
                <c:formatCode>General</c:formatCode>
                <c:ptCount val="5"/>
                <c:pt idx="0">
                  <c:v>200</c:v>
                </c:pt>
                <c:pt idx="1">
                  <c:v>400</c:v>
                </c:pt>
                <c:pt idx="2">
                  <c:v>600</c:v>
                </c:pt>
                <c:pt idx="3">
                  <c:v>800</c:v>
                </c:pt>
                <c:pt idx="4">
                  <c:v>1000</c:v>
                </c:pt>
              </c:numCache>
            </c:numRef>
          </c:cat>
          <c:val>
            <c:numRef>
              <c:f>Sheet1!$G$38:$G$42</c:f>
              <c:numCache>
                <c:formatCode>General</c:formatCode>
                <c:ptCount val="5"/>
                <c:pt idx="0">
                  <c:v>60.4</c:v>
                </c:pt>
                <c:pt idx="1">
                  <c:v>83</c:v>
                </c:pt>
                <c:pt idx="2">
                  <c:v>97</c:v>
                </c:pt>
                <c:pt idx="3">
                  <c:v>116.6</c:v>
                </c:pt>
                <c:pt idx="4">
                  <c:v>141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07952512"/>
        <c:axId val="207966976"/>
      </c:barChart>
      <c:catAx>
        <c:axId val="20795251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Deadline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207966976"/>
        <c:crosses val="autoZero"/>
        <c:auto val="1"/>
        <c:lblAlgn val="ctr"/>
        <c:lblOffset val="100"/>
        <c:noMultiLvlLbl val="0"/>
      </c:catAx>
      <c:valAx>
        <c:axId val="207966976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Response time (sec)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207952512"/>
        <c:crosses val="autoZero"/>
        <c:crossBetween val="between"/>
      </c:valAx>
    </c:plotArea>
    <c:legend>
      <c:legendPos val="t"/>
      <c:layout/>
      <c:overlay val="0"/>
    </c:legend>
    <c:plotVisOnly val="1"/>
    <c:dispBlanksAs val="gap"/>
    <c:showDLblsOverMax val="0"/>
  </c:chart>
  <c:txPr>
    <a:bodyPr/>
    <a:lstStyle/>
    <a:p>
      <a:pPr>
        <a:defRPr sz="1400"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Dedicated Cluster</c:v>
          </c:tx>
          <c:invertIfNegative val="0"/>
          <c:cat>
            <c:numRef>
              <c:f>Sheet1!$D$56:$D$60</c:f>
              <c:numCache>
                <c:formatCode>General</c:formatCode>
                <c:ptCount val="5"/>
                <c:pt idx="0">
                  <c:v>200</c:v>
                </c:pt>
                <c:pt idx="1">
                  <c:v>400</c:v>
                </c:pt>
                <c:pt idx="2">
                  <c:v>600</c:v>
                </c:pt>
                <c:pt idx="3">
                  <c:v>800</c:v>
                </c:pt>
                <c:pt idx="4">
                  <c:v>1000</c:v>
                </c:pt>
              </c:numCache>
            </c:numRef>
          </c:cat>
          <c:val>
            <c:numRef>
              <c:f>Sheet1!$E$56:$E$60</c:f>
              <c:numCache>
                <c:formatCode>General</c:formatCode>
                <c:ptCount val="5"/>
                <c:pt idx="0">
                  <c:v>1.54</c:v>
                </c:pt>
                <c:pt idx="1">
                  <c:v>1.27</c:v>
                </c:pt>
                <c:pt idx="2">
                  <c:v>1.03</c:v>
                </c:pt>
                <c:pt idx="3">
                  <c:v>0.88</c:v>
                </c:pt>
                <c:pt idx="4">
                  <c:v>0.87</c:v>
                </c:pt>
              </c:numCache>
            </c:numRef>
          </c:val>
        </c:ser>
        <c:ser>
          <c:idx val="1"/>
          <c:order val="1"/>
          <c:tx>
            <c:v>Per-job Cluster</c:v>
          </c:tx>
          <c:invertIfNegative val="0"/>
          <c:cat>
            <c:numRef>
              <c:f>Sheet1!$D$56:$D$60</c:f>
              <c:numCache>
                <c:formatCode>General</c:formatCode>
                <c:ptCount val="5"/>
                <c:pt idx="0">
                  <c:v>200</c:v>
                </c:pt>
                <c:pt idx="1">
                  <c:v>400</c:v>
                </c:pt>
                <c:pt idx="2">
                  <c:v>600</c:v>
                </c:pt>
                <c:pt idx="3">
                  <c:v>800</c:v>
                </c:pt>
                <c:pt idx="4">
                  <c:v>1000</c:v>
                </c:pt>
              </c:numCache>
            </c:numRef>
          </c:cat>
          <c:val>
            <c:numRef>
              <c:f>Sheet1!$F$56:$F$60</c:f>
              <c:numCache>
                <c:formatCode>General</c:formatCode>
                <c:ptCount val="5"/>
                <c:pt idx="0">
                  <c:v>0.41</c:v>
                </c:pt>
                <c:pt idx="1">
                  <c:v>0.32</c:v>
                </c:pt>
                <c:pt idx="2">
                  <c:v>0.29299999999999998</c:v>
                </c:pt>
                <c:pt idx="3">
                  <c:v>0.27</c:v>
                </c:pt>
                <c:pt idx="4">
                  <c:v>0.253</c:v>
                </c:pt>
              </c:numCache>
            </c:numRef>
          </c:val>
        </c:ser>
        <c:ser>
          <c:idx val="2"/>
          <c:order val="2"/>
          <c:tx>
            <c:v>Cura</c:v>
          </c:tx>
          <c:invertIfNegative val="0"/>
          <c:cat>
            <c:numRef>
              <c:f>Sheet1!$D$56:$D$60</c:f>
              <c:numCache>
                <c:formatCode>General</c:formatCode>
                <c:ptCount val="5"/>
                <c:pt idx="0">
                  <c:v>200</c:v>
                </c:pt>
                <c:pt idx="1">
                  <c:v>400</c:v>
                </c:pt>
                <c:pt idx="2">
                  <c:v>600</c:v>
                </c:pt>
                <c:pt idx="3">
                  <c:v>800</c:v>
                </c:pt>
                <c:pt idx="4">
                  <c:v>1000</c:v>
                </c:pt>
              </c:numCache>
            </c:numRef>
          </c:cat>
          <c:val>
            <c:numRef>
              <c:f>Sheet1!$G$56:$G$60</c:f>
              <c:numCache>
                <c:formatCode>General</c:formatCode>
                <c:ptCount val="5"/>
                <c:pt idx="0">
                  <c:v>6.1400000000000003E-2</c:v>
                </c:pt>
                <c:pt idx="1">
                  <c:v>5.7000000000000002E-2</c:v>
                </c:pt>
                <c:pt idx="2">
                  <c:v>5.0700000000000002E-2</c:v>
                </c:pt>
                <c:pt idx="3">
                  <c:v>4.58E-2</c:v>
                </c:pt>
                <c:pt idx="4">
                  <c:v>4.0099999999999997E-2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08095488"/>
        <c:axId val="208118144"/>
      </c:barChart>
      <c:catAx>
        <c:axId val="20809548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Deadline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208118144"/>
        <c:crosses val="autoZero"/>
        <c:auto val="1"/>
        <c:lblAlgn val="ctr"/>
        <c:lblOffset val="100"/>
        <c:noMultiLvlLbl val="0"/>
      </c:catAx>
      <c:valAx>
        <c:axId val="208118144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Cost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208095488"/>
        <c:crosses val="autoZero"/>
        <c:crossBetween val="between"/>
      </c:valAx>
    </c:plotArea>
    <c:legend>
      <c:legendPos val="t"/>
      <c:layout/>
      <c:overlay val="0"/>
    </c:legend>
    <c:plotVisOnly val="1"/>
    <c:dispBlanksAs val="gap"/>
    <c:showDLblsOverMax val="0"/>
  </c:chart>
  <c:txPr>
    <a:bodyPr/>
    <a:lstStyle/>
    <a:p>
      <a:pPr>
        <a:defRPr sz="1400"/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D058E-5FE3-4E21-85A9-1576439F4BBD}" type="datetimeFigureOut">
              <a:rPr lang="en-US" smtClean="0"/>
              <a:t>4/15/2013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C98D6-9926-4670-AC88-A96DACB7C4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9501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D058E-5FE3-4E21-85A9-1576439F4BBD}" type="datetimeFigureOut">
              <a:rPr lang="en-US" smtClean="0"/>
              <a:t>4/15/2013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C98D6-9926-4670-AC88-A96DACB7C4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14739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D058E-5FE3-4E21-85A9-1576439F4BBD}" type="datetimeFigureOut">
              <a:rPr lang="en-US" smtClean="0"/>
              <a:t>4/15/2013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C98D6-9926-4670-AC88-A96DACB7C4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00831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D058E-5FE3-4E21-85A9-1576439F4BBD}" type="datetimeFigureOut">
              <a:rPr lang="en-US" smtClean="0"/>
              <a:t>4/15/2013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C98D6-9926-4670-AC88-A96DACB7C4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21131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D058E-5FE3-4E21-85A9-1576439F4BBD}" type="datetimeFigureOut">
              <a:rPr lang="en-US" smtClean="0"/>
              <a:t>4/15/2013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C98D6-9926-4670-AC88-A96DACB7C4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66648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D058E-5FE3-4E21-85A9-1576439F4BBD}" type="datetimeFigureOut">
              <a:rPr lang="en-US" smtClean="0"/>
              <a:t>4/15/2013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C98D6-9926-4670-AC88-A96DACB7C4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78415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D058E-5FE3-4E21-85A9-1576439F4BBD}" type="datetimeFigureOut">
              <a:rPr lang="en-US" smtClean="0"/>
              <a:t>4/15/2013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C98D6-9926-4670-AC88-A96DACB7C4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5962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D058E-5FE3-4E21-85A9-1576439F4BBD}" type="datetimeFigureOut">
              <a:rPr lang="en-US" smtClean="0"/>
              <a:t>4/15/2013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C98D6-9926-4670-AC88-A96DACB7C4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6497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D058E-5FE3-4E21-85A9-1576439F4BBD}" type="datetimeFigureOut">
              <a:rPr lang="en-US" smtClean="0"/>
              <a:t>4/15/2013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C98D6-9926-4670-AC88-A96DACB7C4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6808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D058E-5FE3-4E21-85A9-1576439F4BBD}" type="datetimeFigureOut">
              <a:rPr lang="en-US" smtClean="0"/>
              <a:t>4/15/2013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C98D6-9926-4670-AC88-A96DACB7C4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62491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D058E-5FE3-4E21-85A9-1576439F4BBD}" type="datetimeFigureOut">
              <a:rPr lang="en-US" smtClean="0"/>
              <a:t>4/15/2013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C98D6-9926-4670-AC88-A96DACB7C4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0496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AD058E-5FE3-4E21-85A9-1576439F4BBD}" type="datetimeFigureOut">
              <a:rPr lang="en-US" smtClean="0"/>
              <a:t>4/15/2013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2C98D6-9926-4670-AC88-A96DACB7C4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2244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cc.gatech.edu/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Cura</a:t>
            </a:r>
            <a:r>
              <a:rPr lang="en-US" dirty="0" smtClean="0"/>
              <a:t>: A Cost-optimized Model for </a:t>
            </a:r>
            <a:r>
              <a:rPr lang="en-US" dirty="0" err="1" smtClean="0"/>
              <a:t>MapReduce</a:t>
            </a:r>
            <a:r>
              <a:rPr lang="en-US" dirty="0" smtClean="0"/>
              <a:t> in a Cloud</a:t>
            </a:r>
            <a:endParaRPr lang="en-US" dirty="0"/>
          </a:p>
        </p:txBody>
      </p:sp>
      <p:pic>
        <p:nvPicPr>
          <p:cNvPr id="5" name="Picture 2" descr="Home">
            <a:hlinkClick r:id="rId2" tooltip="Home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5218400"/>
            <a:ext cx="3114675" cy="742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609600" y="3957313"/>
            <a:ext cx="7772400" cy="430861"/>
          </a:xfrm>
          <a:prstGeom prst="rect">
            <a:avLst/>
          </a:prstGeom>
          <a:noFill/>
        </p:spPr>
        <p:txBody>
          <a:bodyPr wrap="square" lIns="91413" tIns="45707" rIns="91413" bIns="45707" rtlCol="0">
            <a:spAutoFit/>
          </a:bodyPr>
          <a:lstStyle/>
          <a:p>
            <a:r>
              <a:rPr lang="en-US" sz="2200" b="1" dirty="0" err="1" smtClean="0">
                <a:solidFill>
                  <a:srgbClr val="0070C0"/>
                </a:solidFill>
              </a:rPr>
              <a:t>Balaji</a:t>
            </a:r>
            <a:r>
              <a:rPr lang="en-US" sz="2200" b="1" dirty="0" smtClean="0">
                <a:solidFill>
                  <a:srgbClr val="0070C0"/>
                </a:solidFill>
              </a:rPr>
              <a:t> </a:t>
            </a:r>
            <a:r>
              <a:rPr lang="en-US" sz="2200" b="1" dirty="0" err="1" smtClean="0">
                <a:solidFill>
                  <a:srgbClr val="0070C0"/>
                </a:solidFill>
              </a:rPr>
              <a:t>Palanisamy</a:t>
            </a:r>
            <a:r>
              <a:rPr lang="en-US" sz="2200" b="1" dirty="0" smtClean="0">
                <a:solidFill>
                  <a:srgbClr val="0070C0"/>
                </a:solidFill>
              </a:rPr>
              <a:t>, </a:t>
            </a:r>
            <a:r>
              <a:rPr lang="en-US" sz="2200" dirty="0" err="1" smtClean="0">
                <a:solidFill>
                  <a:srgbClr val="0070C0"/>
                </a:solidFill>
              </a:rPr>
              <a:t>Aameek</a:t>
            </a:r>
            <a:r>
              <a:rPr lang="en-US" sz="2200" dirty="0" smtClean="0">
                <a:solidFill>
                  <a:srgbClr val="0070C0"/>
                </a:solidFill>
              </a:rPr>
              <a:t> Singh,</a:t>
            </a:r>
            <a:r>
              <a:rPr lang="en-US" sz="2200" dirty="0" smtClean="0">
                <a:solidFill>
                  <a:srgbClr val="0070C0"/>
                </a:solidFill>
              </a:rPr>
              <a:t> Ling Liu </a:t>
            </a:r>
            <a:r>
              <a:rPr lang="en-US" sz="2200" dirty="0" smtClean="0">
                <a:solidFill>
                  <a:srgbClr val="0070C0"/>
                </a:solidFill>
              </a:rPr>
              <a:t> and Bryan Langston</a:t>
            </a:r>
            <a:endParaRPr lang="en-US" sz="2200" dirty="0">
              <a:solidFill>
                <a:srgbClr val="0070C0"/>
              </a:solidFill>
            </a:endParaRPr>
          </a:p>
        </p:txBody>
      </p:sp>
      <p:pic>
        <p:nvPicPr>
          <p:cNvPr id="7" name="Content Placeholder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0246" y="5332700"/>
            <a:ext cx="3886200" cy="514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4433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Static Partitioning </a:t>
            </a:r>
            <a:r>
              <a:rPr lang="en-US" dirty="0" smtClean="0"/>
              <a:t>of Virtual Machine sets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304800" y="2318530"/>
            <a:ext cx="2663190" cy="369748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80975" y="1591258"/>
            <a:ext cx="29108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Cluster of physical machines</a:t>
            </a:r>
            <a:endParaRPr lang="en-US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555284"/>
            <a:ext cx="609600" cy="7368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6825" y="2514505"/>
            <a:ext cx="609600" cy="7368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9300" y="2514506"/>
            <a:ext cx="609600" cy="7368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3475460"/>
            <a:ext cx="609600" cy="7368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3025" y="3434681"/>
            <a:ext cx="609600" cy="7368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5500" y="3434682"/>
            <a:ext cx="609600" cy="7368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4329318"/>
            <a:ext cx="609600" cy="7368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3025" y="4288539"/>
            <a:ext cx="609600" cy="7368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5500" y="4288540"/>
            <a:ext cx="609600" cy="7368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075" y="5126739"/>
            <a:ext cx="609600" cy="7368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9700" y="5117956"/>
            <a:ext cx="609600" cy="7368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2175" y="5117957"/>
            <a:ext cx="609600" cy="7368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4222" y="2882945"/>
            <a:ext cx="311915" cy="3770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9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3743" y="2874344"/>
            <a:ext cx="311915" cy="3770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8924" y="2874344"/>
            <a:ext cx="311915" cy="3770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1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5255" y="3280560"/>
            <a:ext cx="311915" cy="3770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2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4776" y="3271959"/>
            <a:ext cx="311915" cy="3770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3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9957" y="3271959"/>
            <a:ext cx="311915" cy="3770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5438" y="3737760"/>
            <a:ext cx="311915" cy="3770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5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4959" y="3729159"/>
            <a:ext cx="311915" cy="3770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0140" y="3729159"/>
            <a:ext cx="311915" cy="3770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7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5438" y="4194960"/>
            <a:ext cx="311915" cy="3770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4959" y="4186359"/>
            <a:ext cx="311915" cy="3770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9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0140" y="4186359"/>
            <a:ext cx="311915" cy="3770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0" name="Oval 29"/>
          <p:cNvSpPr/>
          <p:nvPr/>
        </p:nvSpPr>
        <p:spPr>
          <a:xfrm>
            <a:off x="3505200" y="2493261"/>
            <a:ext cx="3048000" cy="2532157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6586" y="2682563"/>
            <a:ext cx="470571" cy="5688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2815" y="2667000"/>
            <a:ext cx="470571" cy="5688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215" y="2631579"/>
            <a:ext cx="470571" cy="5688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9415" y="3317379"/>
            <a:ext cx="470571" cy="5688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9015" y="3317379"/>
            <a:ext cx="470571" cy="5688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5786" y="3317379"/>
            <a:ext cx="470571" cy="5688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2786" y="3977963"/>
            <a:ext cx="470571" cy="5688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9015" y="3962400"/>
            <a:ext cx="470571" cy="5688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32415" y="3926979"/>
            <a:ext cx="470571" cy="5688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0" name="Oval 39"/>
          <p:cNvSpPr/>
          <p:nvPr/>
        </p:nvSpPr>
        <p:spPr>
          <a:xfrm>
            <a:off x="6629400" y="1960590"/>
            <a:ext cx="2362200" cy="341932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7570" y="5647578"/>
            <a:ext cx="609600" cy="7368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2272" y="5647578"/>
            <a:ext cx="609600" cy="7368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5647578"/>
            <a:ext cx="609600" cy="7368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9394" y="5647577"/>
            <a:ext cx="609600" cy="7368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5" name="Oval 44"/>
          <p:cNvSpPr/>
          <p:nvPr/>
        </p:nvSpPr>
        <p:spPr>
          <a:xfrm>
            <a:off x="4114800" y="5334000"/>
            <a:ext cx="3460415" cy="13716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5069" y="2895600"/>
            <a:ext cx="311915" cy="3770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7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6102" y="3293215"/>
            <a:ext cx="311915" cy="3770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6285" y="3750415"/>
            <a:ext cx="311915" cy="3770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9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6285" y="4207615"/>
            <a:ext cx="311915" cy="3770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9069" y="2882945"/>
            <a:ext cx="311915" cy="3770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30102" y="3280560"/>
            <a:ext cx="311915" cy="3770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2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0285" y="3737760"/>
            <a:ext cx="311915" cy="3770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3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0285" y="4194960"/>
            <a:ext cx="311915" cy="3770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2882945"/>
            <a:ext cx="311915" cy="3770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5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3433" y="3280560"/>
            <a:ext cx="311915" cy="3770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3616" y="3737760"/>
            <a:ext cx="311915" cy="3770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7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3616" y="4194960"/>
            <a:ext cx="311915" cy="3770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58" name="Curved Connector 57"/>
          <p:cNvCxnSpPr/>
          <p:nvPr/>
        </p:nvCxnSpPr>
        <p:spPr>
          <a:xfrm flipV="1">
            <a:off x="2967990" y="2682563"/>
            <a:ext cx="1146810" cy="799172"/>
          </a:xfrm>
          <a:prstGeom prst="curvedConnector3">
            <a:avLst/>
          </a:prstGeom>
          <a:ln w="25400">
            <a:solidFill>
              <a:srgbClr val="00B05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Curved Connector 58"/>
          <p:cNvCxnSpPr/>
          <p:nvPr/>
        </p:nvCxnSpPr>
        <p:spPr>
          <a:xfrm>
            <a:off x="2967990" y="5025419"/>
            <a:ext cx="1368295" cy="622159"/>
          </a:xfrm>
          <a:prstGeom prst="curvedConnector3">
            <a:avLst/>
          </a:prstGeom>
          <a:ln w="25400">
            <a:solidFill>
              <a:srgbClr val="7030A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Curved Connector 59"/>
          <p:cNvCxnSpPr>
            <a:endCxn id="40" idx="1"/>
          </p:cNvCxnSpPr>
          <p:nvPr/>
        </p:nvCxnSpPr>
        <p:spPr>
          <a:xfrm flipV="1">
            <a:off x="2967990" y="2461339"/>
            <a:ext cx="4007346" cy="221224"/>
          </a:xfrm>
          <a:prstGeom prst="curvedConnector4">
            <a:avLst>
              <a:gd name="adj1" fmla="val 31388"/>
              <a:gd name="adj2" fmla="val 434668"/>
            </a:avLst>
          </a:prstGeom>
          <a:ln w="25400">
            <a:solidFill>
              <a:srgbClr val="C000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Box 60"/>
          <p:cNvSpPr txBox="1"/>
          <p:nvPr/>
        </p:nvSpPr>
        <p:spPr>
          <a:xfrm>
            <a:off x="4502341" y="1846930"/>
            <a:ext cx="15621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Pool of small instances</a:t>
            </a:r>
            <a:endParaRPr lang="en-US" dirty="0"/>
          </a:p>
        </p:txBody>
      </p:sp>
      <p:sp>
        <p:nvSpPr>
          <p:cNvPr id="62" name="TextBox 61"/>
          <p:cNvSpPr txBox="1"/>
          <p:nvPr/>
        </p:nvSpPr>
        <p:spPr>
          <a:xfrm>
            <a:off x="7200900" y="1268092"/>
            <a:ext cx="15621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Pool of Large instances</a:t>
            </a:r>
            <a:endParaRPr lang="en-US" dirty="0"/>
          </a:p>
        </p:txBody>
      </p:sp>
      <p:sp>
        <p:nvSpPr>
          <p:cNvPr id="63" name="TextBox 62"/>
          <p:cNvSpPr txBox="1"/>
          <p:nvPr/>
        </p:nvSpPr>
        <p:spPr>
          <a:xfrm>
            <a:off x="7581900" y="5738125"/>
            <a:ext cx="15621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Pool of extra large instances</a:t>
            </a:r>
            <a:endParaRPr lang="en-US" dirty="0"/>
          </a:p>
        </p:txBody>
      </p:sp>
      <p:sp>
        <p:nvSpPr>
          <p:cNvPr id="3" name="Oval 2"/>
          <p:cNvSpPr/>
          <p:nvPr/>
        </p:nvSpPr>
        <p:spPr>
          <a:xfrm>
            <a:off x="3847984" y="2725963"/>
            <a:ext cx="1288516" cy="1026553"/>
          </a:xfrm>
          <a:prstGeom prst="ellipse">
            <a:avLst/>
          </a:prstGeom>
          <a:solidFill>
            <a:schemeClr val="accent1">
              <a:alpha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Oval 63"/>
          <p:cNvSpPr/>
          <p:nvPr/>
        </p:nvSpPr>
        <p:spPr>
          <a:xfrm>
            <a:off x="4926778" y="2760388"/>
            <a:ext cx="1288516" cy="1474829"/>
          </a:xfrm>
          <a:prstGeom prst="ellipse">
            <a:avLst/>
          </a:prstGeom>
          <a:solidFill>
            <a:srgbClr val="C00000">
              <a:alpha val="3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Oval 64"/>
          <p:cNvSpPr/>
          <p:nvPr/>
        </p:nvSpPr>
        <p:spPr>
          <a:xfrm>
            <a:off x="3816483" y="3633794"/>
            <a:ext cx="1371716" cy="1147641"/>
          </a:xfrm>
          <a:prstGeom prst="ellipse">
            <a:avLst/>
          </a:prstGeom>
          <a:solidFill>
            <a:srgbClr val="0070C0">
              <a:alpha val="37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Oval 65"/>
          <p:cNvSpPr/>
          <p:nvPr/>
        </p:nvSpPr>
        <p:spPr>
          <a:xfrm>
            <a:off x="6687499" y="2555284"/>
            <a:ext cx="1371716" cy="1383651"/>
          </a:xfrm>
          <a:prstGeom prst="ellipse">
            <a:avLst/>
          </a:prstGeom>
          <a:solidFill>
            <a:srgbClr val="FFC000">
              <a:alpha val="37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Oval 66"/>
          <p:cNvSpPr/>
          <p:nvPr/>
        </p:nvSpPr>
        <p:spPr>
          <a:xfrm>
            <a:off x="7940297" y="2170095"/>
            <a:ext cx="781050" cy="2527662"/>
          </a:xfrm>
          <a:prstGeom prst="ellipse">
            <a:avLst/>
          </a:prstGeom>
          <a:solidFill>
            <a:schemeClr val="tx1">
              <a:lumMod val="50000"/>
              <a:lumOff val="50000"/>
              <a:alpha val="4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Oval 67"/>
          <p:cNvSpPr/>
          <p:nvPr/>
        </p:nvSpPr>
        <p:spPr>
          <a:xfrm>
            <a:off x="4375694" y="5486395"/>
            <a:ext cx="2203602" cy="1030221"/>
          </a:xfrm>
          <a:prstGeom prst="ellipse">
            <a:avLst/>
          </a:prstGeom>
          <a:solidFill>
            <a:srgbClr val="92D050">
              <a:alpha val="49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Slide Number Placeholder 6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B6B40-333C-4396-92FE-0B4C8BAAAFFA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035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Statements</a:t>
            </a:r>
            <a:endParaRPr lang="en-US" dirty="0"/>
          </a:p>
        </p:txBody>
      </p:sp>
      <p:sp>
        <p:nvSpPr>
          <p:cNvPr id="4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Resource Provisioning and Scheduling</a:t>
            </a:r>
            <a:endParaRPr lang="en-US" dirty="0">
              <a:solidFill>
                <a:srgbClr val="C00000"/>
              </a:solidFill>
            </a:endParaRPr>
          </a:p>
          <a:p>
            <a:pPr lvl="1"/>
            <a:r>
              <a:rPr lang="en-US" dirty="0" smtClean="0"/>
              <a:t>Optimal scheduling</a:t>
            </a:r>
            <a:endParaRPr lang="en-US" dirty="0"/>
          </a:p>
          <a:p>
            <a:pPr lvl="1"/>
            <a:r>
              <a:rPr lang="en-US" dirty="0" smtClean="0"/>
              <a:t>Optimal Cluster Configuration </a:t>
            </a:r>
          </a:p>
          <a:p>
            <a:pPr lvl="1"/>
            <a:r>
              <a:rPr lang="en-US" dirty="0" smtClean="0"/>
              <a:t>Optimal </a:t>
            </a:r>
            <a:r>
              <a:rPr lang="en-US" dirty="0" err="1" smtClean="0"/>
              <a:t>Hadoop</a:t>
            </a:r>
            <a:r>
              <a:rPr lang="en-US" dirty="0" smtClean="0"/>
              <a:t> Configuration</a:t>
            </a:r>
          </a:p>
          <a:p>
            <a:pPr lvl="1"/>
            <a:endParaRPr lang="en-US" dirty="0" smtClean="0"/>
          </a:p>
          <a:p>
            <a:r>
              <a:rPr lang="en-US" dirty="0" smtClean="0">
                <a:solidFill>
                  <a:srgbClr val="C00000"/>
                </a:solidFill>
              </a:rPr>
              <a:t>Virtual Machine Management</a:t>
            </a:r>
            <a:endParaRPr lang="en-US" dirty="0">
              <a:solidFill>
                <a:srgbClr val="C00000"/>
              </a:solidFill>
            </a:endParaRPr>
          </a:p>
          <a:p>
            <a:pPr lvl="1"/>
            <a:r>
              <a:rPr lang="en-US" dirty="0" smtClean="0"/>
              <a:t>Optimal </a:t>
            </a:r>
            <a:r>
              <a:rPr lang="en-US" dirty="0"/>
              <a:t>capacity </a:t>
            </a:r>
            <a:r>
              <a:rPr lang="en-US" dirty="0" smtClean="0"/>
              <a:t>planning</a:t>
            </a:r>
          </a:p>
          <a:p>
            <a:pPr lvl="1"/>
            <a:r>
              <a:rPr lang="en-US" dirty="0" smtClean="0"/>
              <a:t>Right set </a:t>
            </a:r>
            <a:r>
              <a:rPr lang="en-US" dirty="0"/>
              <a:t>of VMs(VM types) </a:t>
            </a:r>
            <a:r>
              <a:rPr lang="en-US" dirty="0" smtClean="0"/>
              <a:t>for current workload?</a:t>
            </a:r>
            <a:endParaRPr lang="en-US" dirty="0"/>
          </a:p>
          <a:p>
            <a:pPr lvl="1"/>
            <a:r>
              <a:rPr lang="en-US" dirty="0" smtClean="0"/>
              <a:t>Minimize Capital </a:t>
            </a:r>
            <a:r>
              <a:rPr lang="en-US" dirty="0"/>
              <a:t>expenditure and Operational </a:t>
            </a:r>
            <a:r>
              <a:rPr lang="en-US" dirty="0" smtClean="0"/>
              <a:t>expenses</a:t>
            </a:r>
          </a:p>
          <a:p>
            <a:pPr lvl="1"/>
            <a:endParaRPr lang="en-US" dirty="0" smtClean="0"/>
          </a:p>
          <a:p>
            <a:r>
              <a:rPr lang="en-US" dirty="0" smtClean="0">
                <a:solidFill>
                  <a:srgbClr val="C00000"/>
                </a:solidFill>
              </a:rPr>
              <a:t>Resource Pricing</a:t>
            </a:r>
          </a:p>
          <a:p>
            <a:pPr lvl="1"/>
            <a:r>
              <a:rPr lang="en-US" dirty="0" smtClean="0"/>
              <a:t>What is the price </a:t>
            </a:r>
            <a:r>
              <a:rPr lang="en-US" dirty="0"/>
              <a:t>of each job</a:t>
            </a:r>
            <a:r>
              <a:rPr lang="en-US" dirty="0" smtClean="0"/>
              <a:t> based on its service quality and job characteristics?</a:t>
            </a:r>
            <a:endParaRPr lang="en-US" dirty="0"/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B6B40-333C-4396-92FE-0B4C8BAAAFFA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447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4628465"/>
            <a:ext cx="7408333" cy="1828800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Scheduler needs to decide on which instance type to use for the jobs</a:t>
            </a:r>
          </a:p>
          <a:p>
            <a:endParaRPr lang="en-US" dirty="0" smtClean="0"/>
          </a:p>
          <a:p>
            <a:r>
              <a:rPr lang="en-US" dirty="0"/>
              <a:t>The job scheduler has two major goals:</a:t>
            </a:r>
          </a:p>
          <a:p>
            <a:pPr lvl="1"/>
            <a:r>
              <a:rPr lang="en-US" dirty="0"/>
              <a:t>(i) complete all job execution within the deadlines</a:t>
            </a:r>
          </a:p>
          <a:p>
            <a:pPr lvl="1"/>
            <a:r>
              <a:rPr lang="en-US" dirty="0"/>
              <a:t>(ii) minimize </a:t>
            </a:r>
            <a:r>
              <a:rPr lang="en-US" dirty="0" smtClean="0"/>
              <a:t>operating expense </a:t>
            </a:r>
            <a:r>
              <a:rPr lang="en-US" dirty="0"/>
              <a:t>by minimizing resource usage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VM-aware Job Scheduling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351864"/>
            <a:ext cx="5638800" cy="32766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7086600" y="2667000"/>
            <a:ext cx="1905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Multi-bin backfilling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B6B40-333C-4396-92FE-0B4C8BAAAFFA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9330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VM-aware Scheduling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Goal:</a:t>
            </a:r>
          </a:p>
          <a:p>
            <a:pPr lvl="1"/>
            <a:r>
              <a:rPr lang="en-US" dirty="0" smtClean="0"/>
              <a:t>VM-aware </a:t>
            </a:r>
            <a:r>
              <a:rPr lang="en-US" dirty="0"/>
              <a:t>scheduler decides (a) when to schedule each </a:t>
            </a:r>
            <a:r>
              <a:rPr lang="en-US" dirty="0" smtClean="0"/>
              <a:t>job in </a:t>
            </a:r>
            <a:r>
              <a:rPr lang="en-US" dirty="0"/>
              <a:t>the job queue, (b) which VM instance pool to use and (c</a:t>
            </a:r>
            <a:r>
              <a:rPr lang="en-US" dirty="0" smtClean="0"/>
              <a:t>) how </a:t>
            </a:r>
            <a:r>
              <a:rPr lang="en-US" dirty="0"/>
              <a:t>many VMs to use for the jobs</a:t>
            </a:r>
            <a:r>
              <a:rPr lang="en-US" dirty="0" smtClean="0"/>
              <a:t>.</a:t>
            </a:r>
          </a:p>
          <a:p>
            <a:r>
              <a:rPr lang="en-US" dirty="0" smtClean="0"/>
              <a:t>Minimum reservations without </a:t>
            </a:r>
            <a:r>
              <a:rPr lang="en-US" dirty="0"/>
              <a:t>under-utilizing any resources</a:t>
            </a:r>
            <a:r>
              <a:rPr lang="en-US" dirty="0" smtClean="0"/>
              <a:t>.</a:t>
            </a:r>
          </a:p>
          <a:p>
            <a:r>
              <a:rPr lang="en-US" dirty="0" smtClean="0"/>
              <a:t>Job </a:t>
            </a:r>
            <a:r>
              <a:rPr lang="en-US" i="1" dirty="0" smtClean="0"/>
              <a:t>J</a:t>
            </a:r>
            <a:r>
              <a:rPr lang="en-US" i="1" baseline="-25000" dirty="0" smtClean="0"/>
              <a:t>i</a:t>
            </a:r>
            <a:r>
              <a:rPr lang="en-US" baseline="-25000" dirty="0" smtClean="0"/>
              <a:t> </a:t>
            </a:r>
            <a:r>
              <a:rPr lang="en-US" dirty="0" smtClean="0"/>
              <a:t>has higher priority over Job </a:t>
            </a:r>
            <a:r>
              <a:rPr lang="en-US" i="1" dirty="0" smtClean="0"/>
              <a:t>J</a:t>
            </a:r>
            <a:r>
              <a:rPr lang="en-US" i="1" baseline="-25000" dirty="0" smtClean="0"/>
              <a:t>j</a:t>
            </a:r>
            <a:r>
              <a:rPr lang="en-US" dirty="0" smtClean="0"/>
              <a:t> if the cost of scheduling </a:t>
            </a:r>
            <a:r>
              <a:rPr lang="en-US" i="1" dirty="0" smtClean="0"/>
              <a:t>J</a:t>
            </a:r>
            <a:r>
              <a:rPr lang="en-US" i="1" baseline="-25000" dirty="0" smtClean="0"/>
              <a:t>i</a:t>
            </a:r>
            <a:r>
              <a:rPr lang="en-US" dirty="0" smtClean="0"/>
              <a:t> is higher.</a:t>
            </a:r>
          </a:p>
          <a:p>
            <a:r>
              <a:rPr lang="en-US" dirty="0"/>
              <a:t>For each VM </a:t>
            </a:r>
            <a:r>
              <a:rPr lang="en-US" dirty="0" smtClean="0"/>
              <a:t>pool picks </a:t>
            </a:r>
            <a:r>
              <a:rPr lang="en-US" dirty="0"/>
              <a:t>the highest </a:t>
            </a:r>
            <a:r>
              <a:rPr lang="en-US" dirty="0" smtClean="0"/>
              <a:t>priority job</a:t>
            </a:r>
            <a:r>
              <a:rPr lang="en-US" dirty="0"/>
              <a:t>, </a:t>
            </a:r>
            <a:r>
              <a:rPr lang="en-US" i="1" dirty="0"/>
              <a:t>J</a:t>
            </a:r>
            <a:r>
              <a:rPr lang="en-US" i="1" baseline="-25000" dirty="0"/>
              <a:t>prior</a:t>
            </a:r>
            <a:r>
              <a:rPr lang="en-US" dirty="0"/>
              <a:t> in the job queue and makes a </a:t>
            </a:r>
            <a:r>
              <a:rPr lang="en-US" dirty="0" smtClean="0"/>
              <a:t>reservation.</a:t>
            </a:r>
          </a:p>
          <a:p>
            <a:r>
              <a:rPr lang="en-US" dirty="0"/>
              <a:t>Subsequently, the scheduler picks the </a:t>
            </a:r>
            <a:r>
              <a:rPr lang="en-US" dirty="0" smtClean="0"/>
              <a:t>next highest </a:t>
            </a:r>
            <a:r>
              <a:rPr lang="en-US" dirty="0"/>
              <a:t>priority </a:t>
            </a:r>
            <a:r>
              <a:rPr lang="en-US" dirty="0" smtClean="0"/>
              <a:t>jobs </a:t>
            </a:r>
            <a:r>
              <a:rPr lang="en-US" dirty="0"/>
              <a:t>in the job queue by considering </a:t>
            </a:r>
            <a:r>
              <a:rPr lang="en-US" dirty="0" smtClean="0"/>
              <a:t>priority only </a:t>
            </a:r>
            <a:r>
              <a:rPr lang="en-US" dirty="0"/>
              <a:t>with respect to the reservations that are possible </a:t>
            </a:r>
            <a:r>
              <a:rPr lang="en-US" dirty="0" smtClean="0"/>
              <a:t>within the </a:t>
            </a:r>
            <a:r>
              <a:rPr lang="en-US" dirty="0"/>
              <a:t>current reservation time windows of the VM pools</a:t>
            </a:r>
            <a:r>
              <a:rPr lang="en-US" dirty="0" smtClean="0"/>
              <a:t>.</a:t>
            </a:r>
          </a:p>
          <a:p>
            <a:r>
              <a:rPr lang="en-US" dirty="0" smtClean="0"/>
              <a:t>Runs in </a:t>
            </a:r>
            <a:r>
              <a:rPr lang="en-US" i="1" dirty="0" smtClean="0"/>
              <a:t>O(n</a:t>
            </a:r>
            <a:r>
              <a:rPr lang="en-US" i="1" baseline="30000" dirty="0" smtClean="0"/>
              <a:t>2</a:t>
            </a:r>
            <a:r>
              <a:rPr lang="en-US" i="1" dirty="0" smtClean="0"/>
              <a:t>)</a:t>
            </a:r>
            <a:r>
              <a:rPr lang="en-US" dirty="0" smtClean="0"/>
              <a:t> time</a:t>
            </a:r>
          </a:p>
          <a:p>
            <a:r>
              <a:rPr lang="en-US" dirty="0" smtClean="0"/>
              <a:t>Straight </a:t>
            </a:r>
            <a:r>
              <a:rPr lang="en-US" dirty="0"/>
              <a:t>forward to obtain a distributed </a:t>
            </a:r>
            <a:r>
              <a:rPr lang="en-US" dirty="0" smtClean="0"/>
              <a:t>implementation to </a:t>
            </a:r>
            <a:r>
              <a:rPr lang="en-US" dirty="0"/>
              <a:t>scale further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41501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Reconfiguration-aware Scheduler</a:t>
            </a:r>
            <a:endParaRPr lang="en-US" dirty="0"/>
          </a:p>
        </p:txBody>
      </p:sp>
      <p:sp>
        <p:nvSpPr>
          <p:cNvPr id="53" name="TextBox 64"/>
          <p:cNvSpPr txBox="1"/>
          <p:nvPr/>
        </p:nvSpPr>
        <p:spPr>
          <a:xfrm>
            <a:off x="304800" y="1502688"/>
            <a:ext cx="34290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When two new </a:t>
            </a:r>
            <a:r>
              <a:rPr lang="en-US" dirty="0" smtClean="0"/>
              <a:t>jobs need a cluster of 9 small instances and 4 large instances </a:t>
            </a:r>
            <a:r>
              <a:rPr lang="en-US" dirty="0" smtClean="0"/>
              <a:t>respectively, the </a:t>
            </a:r>
            <a:r>
              <a:rPr lang="en-US" dirty="0" smtClean="0"/>
              <a:t>scheduler has the following options</a:t>
            </a:r>
            <a:r>
              <a:rPr lang="en-US" dirty="0" smtClean="0"/>
              <a:t>:</a:t>
            </a:r>
          </a:p>
          <a:p>
            <a:endParaRPr lang="en-US" dirty="0" smtClean="0"/>
          </a:p>
          <a:p>
            <a:pPr marL="342900" indent="-342900">
              <a:buAutoNum type="arabicParenR"/>
            </a:pPr>
            <a:r>
              <a:rPr lang="en-US" dirty="0" smtClean="0"/>
              <a:t>Wait for some other clusters of small instances to complete execution</a:t>
            </a:r>
          </a:p>
          <a:p>
            <a:pPr marL="342900" indent="-342900">
              <a:buFontTx/>
              <a:buAutoNum type="arabicParenR"/>
            </a:pPr>
            <a:r>
              <a:rPr lang="en-US" dirty="0"/>
              <a:t>Run the job in a cluster </a:t>
            </a:r>
            <a:r>
              <a:rPr lang="en-US" dirty="0" smtClean="0"/>
              <a:t>available of extra </a:t>
            </a:r>
            <a:r>
              <a:rPr lang="en-US" dirty="0"/>
              <a:t>large instances</a:t>
            </a:r>
          </a:p>
          <a:p>
            <a:pPr marL="342900" indent="-342900">
              <a:buAutoNum type="arabicParenR"/>
            </a:pPr>
            <a:r>
              <a:rPr lang="en-US" dirty="0" smtClean="0"/>
              <a:t>Convert some large or extra large instances into multiple  small instances</a:t>
            </a:r>
          </a:p>
          <a:p>
            <a:pPr marL="342900" indent="-342900">
              <a:buAutoNum type="arabicParenR"/>
            </a:pP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9246" y="1236922"/>
            <a:ext cx="4185781" cy="25347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9246" y="4121528"/>
            <a:ext cx="4382022" cy="22179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419600" y="3718679"/>
            <a:ext cx="39049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Reconfiguration-unaware Scheduler</a:t>
            </a:r>
            <a:endParaRPr lang="en-US" dirty="0"/>
          </a:p>
        </p:txBody>
      </p:sp>
      <p:sp>
        <p:nvSpPr>
          <p:cNvPr id="56" name="TextBox 55"/>
          <p:cNvSpPr txBox="1"/>
          <p:nvPr/>
        </p:nvSpPr>
        <p:spPr>
          <a:xfrm>
            <a:off x="4449871" y="6304002"/>
            <a:ext cx="39049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Reconfiguration-aware Scheduler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B6B40-333C-4396-92FE-0B4C8BAAAFFA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989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Number of servers and Effective Utilization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5257800"/>
            <a:ext cx="8229600" cy="1020763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Cura requires 80% lower resources than conventional cloud models</a:t>
            </a:r>
          </a:p>
          <a:p>
            <a:r>
              <a:rPr lang="en-US" dirty="0" smtClean="0"/>
              <a:t>Cura achieves significantly higher resource utilization</a:t>
            </a:r>
            <a:endParaRPr lang="en-US" dirty="0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86474374"/>
              </p:ext>
            </p:extLst>
          </p:nvPr>
        </p:nvGraphicFramePr>
        <p:xfrm>
          <a:off x="609600" y="1524000"/>
          <a:ext cx="3762703" cy="30670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45460513"/>
              </p:ext>
            </p:extLst>
          </p:nvPr>
        </p:nvGraphicFramePr>
        <p:xfrm>
          <a:off x="4495800" y="1524000"/>
          <a:ext cx="3962400" cy="304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598579" y="4495800"/>
            <a:ext cx="259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Fig 5. No. of Servers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181600" y="4495800"/>
            <a:ext cx="259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Fig 6. Effective Utilization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B6B40-333C-4396-92FE-0B4C8BAAAFFA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394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Response time and Cost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257800"/>
            <a:ext cx="8229600" cy="1020763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With lower number of servers, Cura provides short response times</a:t>
            </a:r>
          </a:p>
          <a:p>
            <a:r>
              <a:rPr lang="en-US" dirty="0" smtClean="0"/>
              <a:t>Cura incurs much lower infrastructure cost</a:t>
            </a:r>
            <a:endParaRPr lang="en-US" dirty="0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13717635"/>
              </p:ext>
            </p:extLst>
          </p:nvPr>
        </p:nvGraphicFramePr>
        <p:xfrm>
          <a:off x="533400" y="1447800"/>
          <a:ext cx="3886200" cy="2895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34629006"/>
              </p:ext>
            </p:extLst>
          </p:nvPr>
        </p:nvGraphicFramePr>
        <p:xfrm>
          <a:off x="4648200" y="1447800"/>
          <a:ext cx="4038600" cy="2895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598579" y="4495800"/>
            <a:ext cx="259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Fig </a:t>
            </a:r>
            <a:r>
              <a:rPr lang="en-US" dirty="0"/>
              <a:t>7</a:t>
            </a:r>
            <a:r>
              <a:rPr lang="en-US" dirty="0" smtClean="0"/>
              <a:t>. Response time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334000" y="4495800"/>
            <a:ext cx="259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Fig 8. Cost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B6B40-333C-4396-92FE-0B4C8BAAAFFA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0946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rgbClr val="C00000"/>
                </a:solidFill>
              </a:rPr>
              <a:t>More results in our IPDPS 2013 paper:</a:t>
            </a:r>
          </a:p>
          <a:p>
            <a:pPr marL="400050" lvl="1" indent="0">
              <a:buNone/>
            </a:pPr>
            <a:r>
              <a:rPr lang="en-US" i="1" dirty="0" smtClean="0"/>
              <a:t>B. </a:t>
            </a:r>
            <a:r>
              <a:rPr lang="en-US" i="1" dirty="0" err="1" smtClean="0"/>
              <a:t>Palanisamy</a:t>
            </a:r>
            <a:r>
              <a:rPr lang="en-US" i="1" dirty="0" smtClean="0"/>
              <a:t>, A. Singh, L. Liu and B. Langston, “</a:t>
            </a:r>
            <a:r>
              <a:rPr lang="en-US" i="1" dirty="0" err="1" smtClean="0"/>
              <a:t>Cura</a:t>
            </a:r>
            <a:r>
              <a:rPr lang="en-US" i="1" dirty="0" smtClean="0"/>
              <a:t>: A Cost-optimized Model for </a:t>
            </a:r>
            <a:r>
              <a:rPr lang="en-US" i="1" dirty="0" err="1" smtClean="0"/>
              <a:t>MapReduce</a:t>
            </a:r>
            <a:r>
              <a:rPr lang="en-US" i="1" dirty="0" smtClean="0"/>
              <a:t> in a Cloud”, IPDPS 2013</a:t>
            </a:r>
            <a:endParaRPr lang="en-US" i="1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		Thank you &amp; Questions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2733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Data Growth</a:t>
            </a:r>
            <a:endParaRPr lang="en-US" sz="4000" dirty="0"/>
          </a:p>
        </p:txBody>
      </p:sp>
      <p:graphicFrame>
        <p:nvGraphicFramePr>
          <p:cNvPr id="5" name="차트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4640319"/>
              </p:ext>
            </p:extLst>
          </p:nvPr>
        </p:nvGraphicFramePr>
        <p:xfrm>
          <a:off x="800819" y="1939319"/>
          <a:ext cx="7772400" cy="41481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 rot="16200000">
            <a:off x="50974" y="3815402"/>
            <a:ext cx="10293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err="1" smtClean="0">
                <a:solidFill>
                  <a:srgbClr val="002060"/>
                </a:solidFill>
                <a:cs typeface="Arial" pitchFamily="34" charset="0"/>
              </a:rPr>
              <a:t>Exabytes</a:t>
            </a:r>
            <a:endParaRPr lang="ko-KR" altLang="en-US" b="1" dirty="0">
              <a:solidFill>
                <a:srgbClr val="002060"/>
              </a:solidFill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708463" y="1447800"/>
            <a:ext cx="40977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Worldwide Corporate Data Growth</a:t>
            </a:r>
          </a:p>
        </p:txBody>
      </p:sp>
      <p:grpSp>
        <p:nvGrpSpPr>
          <p:cNvPr id="16" name="그룹 15"/>
          <p:cNvGrpSpPr/>
          <p:nvPr/>
        </p:nvGrpSpPr>
        <p:grpSpPr>
          <a:xfrm>
            <a:off x="4968389" y="2599551"/>
            <a:ext cx="3048000" cy="838200"/>
            <a:chOff x="5029200" y="2667000"/>
            <a:chExt cx="3048000" cy="838200"/>
          </a:xfrm>
        </p:grpSpPr>
        <p:sp>
          <p:nvSpPr>
            <p:cNvPr id="11" name="모서리가 둥근 직사각형 10"/>
            <p:cNvSpPr/>
            <p:nvPr/>
          </p:nvSpPr>
          <p:spPr>
            <a:xfrm>
              <a:off x="5029200" y="2667000"/>
              <a:ext cx="2362200" cy="838200"/>
            </a:xfrm>
            <a:prstGeom prst="roundRect">
              <a:avLst/>
            </a:prstGeom>
            <a:solidFill>
              <a:schemeClr val="bg1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400" dirty="0" smtClean="0">
                  <a:solidFill>
                    <a:srgbClr val="D2A000"/>
                  </a:solidFill>
                </a:rPr>
                <a:t/>
              </a:r>
              <a:br>
                <a:rPr lang="en-US" altLang="ko-KR" sz="1400" dirty="0" smtClean="0">
                  <a:solidFill>
                    <a:srgbClr val="D2A000"/>
                  </a:solidFill>
                </a:rPr>
              </a:br>
              <a:r>
                <a:rPr lang="en-US" altLang="ko-KR" sz="1400" dirty="0" smtClean="0">
                  <a:solidFill>
                    <a:srgbClr val="D2A000"/>
                  </a:solidFill>
                </a:rPr>
                <a:t> </a:t>
              </a:r>
              <a:r>
                <a:rPr lang="en-US" altLang="ko-KR" sz="2400" b="1" dirty="0" smtClean="0">
                  <a:solidFill>
                    <a:srgbClr val="D2A000"/>
                  </a:solidFill>
                </a:rPr>
                <a:t>80</a:t>
              </a:r>
              <a:r>
                <a:rPr lang="en-US" altLang="ko-KR" sz="1400" dirty="0" smtClean="0">
                  <a:solidFill>
                    <a:srgbClr val="D2A000"/>
                  </a:solidFill>
                </a:rPr>
                <a:t>% of data growth:</a:t>
              </a:r>
            </a:p>
            <a:p>
              <a:pPr algn="ctr"/>
              <a:endParaRPr lang="en-US" altLang="ko-KR" sz="1400" dirty="0" smtClean="0">
                <a:solidFill>
                  <a:srgbClr val="D2A000"/>
                </a:solidFill>
              </a:endParaRPr>
            </a:p>
          </p:txBody>
        </p:sp>
        <p:sp>
          <p:nvSpPr>
            <p:cNvPr id="12" name="오른쪽 화살표 11"/>
            <p:cNvSpPr/>
            <p:nvPr/>
          </p:nvSpPr>
          <p:spPr>
            <a:xfrm>
              <a:off x="7315200" y="2790825"/>
              <a:ext cx="762000" cy="604496"/>
            </a:xfrm>
            <a:prstGeom prst="rightArrow">
              <a:avLst/>
            </a:prstGeom>
            <a:solidFill>
              <a:schemeClr val="bg1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3" name="직사각형 12"/>
            <p:cNvSpPr/>
            <p:nvPr/>
          </p:nvSpPr>
          <p:spPr>
            <a:xfrm>
              <a:off x="7191375" y="2895600"/>
              <a:ext cx="190500" cy="381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5181600" y="2711648"/>
              <a:ext cx="160159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400" dirty="0">
                  <a:solidFill>
                    <a:srgbClr val="D2A000"/>
                  </a:solidFill>
                </a:rPr>
                <a:t>IT.com analyses the</a:t>
              </a:r>
              <a:endParaRPr lang="ko-KR" altLang="en-US" sz="1400" dirty="0">
                <a:solidFill>
                  <a:srgbClr val="D2A000"/>
                </a:solidFill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5476875" y="3168848"/>
              <a:ext cx="152381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400" b="1" dirty="0">
                  <a:solidFill>
                    <a:srgbClr val="D2A000"/>
                  </a:solidFill>
                </a:rPr>
                <a:t>unstructured </a:t>
              </a:r>
              <a:r>
                <a:rPr lang="en-US" altLang="ko-KR" sz="1400" b="1" dirty="0" smtClean="0">
                  <a:solidFill>
                    <a:srgbClr val="D2A000"/>
                  </a:solidFill>
                </a:rPr>
                <a:t>data</a:t>
              </a:r>
              <a:endParaRPr lang="ko-KR" altLang="en-US" sz="1400" b="1" dirty="0">
                <a:solidFill>
                  <a:srgbClr val="D2A000"/>
                </a:solidFill>
              </a:endParaRPr>
            </a:p>
          </p:txBody>
        </p:sp>
      </p:grpSp>
      <p:sp>
        <p:nvSpPr>
          <p:cNvPr id="18" name="TextBox 17"/>
          <p:cNvSpPr txBox="1"/>
          <p:nvPr/>
        </p:nvSpPr>
        <p:spPr>
          <a:xfrm>
            <a:off x="550811" y="5999976"/>
            <a:ext cx="264437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dirty="0" smtClean="0">
                <a:solidFill>
                  <a:srgbClr val="002060"/>
                </a:solidFill>
              </a:rPr>
              <a:t>Source: IDC, The Digital Universe 2010</a:t>
            </a:r>
            <a:endParaRPr lang="ko-KR" altLang="en-US" sz="1200" dirty="0">
              <a:solidFill>
                <a:srgbClr val="002060"/>
              </a:solidFill>
            </a:endParaRPr>
          </a:p>
        </p:txBody>
      </p:sp>
      <p:sp>
        <p:nvSpPr>
          <p:cNvPr id="19" name="직사각형 18"/>
          <p:cNvSpPr/>
          <p:nvPr/>
        </p:nvSpPr>
        <p:spPr>
          <a:xfrm>
            <a:off x="6780760" y="6138475"/>
            <a:ext cx="227904" cy="214700"/>
          </a:xfrm>
          <a:prstGeom prst="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0" name="직사각형 19"/>
          <p:cNvSpPr/>
          <p:nvPr/>
        </p:nvSpPr>
        <p:spPr>
          <a:xfrm>
            <a:off x="6780760" y="6429375"/>
            <a:ext cx="227904" cy="21470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75000"/>
                  <a:shade val="30000"/>
                  <a:satMod val="115000"/>
                </a:schemeClr>
              </a:gs>
              <a:gs pos="50000">
                <a:schemeClr val="accent1">
                  <a:lumMod val="75000"/>
                  <a:shade val="67500"/>
                  <a:satMod val="115000"/>
                </a:schemeClr>
              </a:gs>
              <a:gs pos="100000">
                <a:schemeClr val="accent1">
                  <a:lumMod val="75000"/>
                  <a:shade val="100000"/>
                  <a:satMod val="115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1" name="TextBox 20"/>
          <p:cNvSpPr txBox="1"/>
          <p:nvPr/>
        </p:nvSpPr>
        <p:spPr>
          <a:xfrm>
            <a:off x="6952210" y="6397823"/>
            <a:ext cx="132459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/>
              <a:t>Structured data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952210" y="6093023"/>
            <a:ext cx="152137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/>
              <a:t>Unstructured data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B6B40-333C-4396-92FE-0B4C8BAAAFF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5118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MapReduce</a:t>
            </a:r>
            <a:r>
              <a:rPr lang="en-US" dirty="0" smtClean="0"/>
              <a:t> in </a:t>
            </a:r>
            <a:r>
              <a:rPr lang="en-US" dirty="0" smtClean="0"/>
              <a:t>a Cloud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05400"/>
          </a:xfrm>
        </p:spPr>
        <p:txBody>
          <a:bodyPr>
            <a:normAutofit fontScale="62500" lnSpcReduction="20000"/>
          </a:bodyPr>
          <a:lstStyle/>
          <a:p>
            <a:pPr marL="0" lvl="1" indent="0">
              <a:buNone/>
            </a:pPr>
            <a:endParaRPr lang="en-US" dirty="0"/>
          </a:p>
          <a:p>
            <a:pPr marL="457200" lvl="1" indent="-457200">
              <a:buFont typeface="Arial" pitchFamily="34" charset="0"/>
              <a:buChar char="•"/>
            </a:pPr>
            <a:r>
              <a:rPr lang="en-US" dirty="0" smtClean="0">
                <a:solidFill>
                  <a:srgbClr val="C00000"/>
                </a:solidFill>
              </a:rPr>
              <a:t>MapReduce and Big Data Processing</a:t>
            </a:r>
          </a:p>
          <a:p>
            <a:pPr lvl="1"/>
            <a:r>
              <a:rPr lang="en-US" dirty="0" smtClean="0">
                <a:ea typeface="ＭＳ Ｐゴシック" pitchFamily="34" charset="-128"/>
              </a:rPr>
              <a:t>Programming </a:t>
            </a:r>
            <a:r>
              <a:rPr lang="en-US" dirty="0">
                <a:ea typeface="ＭＳ Ｐゴシック" pitchFamily="34" charset="-128"/>
              </a:rPr>
              <a:t>model for data-intensive computing on commodity </a:t>
            </a:r>
            <a:r>
              <a:rPr lang="en-US" dirty="0" smtClean="0">
                <a:ea typeface="ＭＳ Ｐゴシック" pitchFamily="34" charset="-128"/>
              </a:rPr>
              <a:t>clusters</a:t>
            </a:r>
          </a:p>
          <a:p>
            <a:pPr lvl="1"/>
            <a:endParaRPr lang="en-US" dirty="0">
              <a:ea typeface="ＭＳ Ｐゴシック" pitchFamily="34" charset="-128"/>
            </a:endParaRPr>
          </a:p>
          <a:p>
            <a:pPr lvl="1"/>
            <a:r>
              <a:rPr lang="en-US" dirty="0">
                <a:ea typeface="ＭＳ Ｐゴシック" pitchFamily="34" charset="-128"/>
              </a:rPr>
              <a:t>Pioneered by Google</a:t>
            </a:r>
          </a:p>
          <a:p>
            <a:pPr lvl="2"/>
            <a:r>
              <a:rPr lang="en-US" dirty="0">
                <a:ea typeface="ＭＳ Ｐゴシック" pitchFamily="34" charset="-128"/>
              </a:rPr>
              <a:t>Processes 20 PB of data per </a:t>
            </a:r>
            <a:r>
              <a:rPr lang="en-US" dirty="0" smtClean="0">
                <a:ea typeface="ＭＳ Ｐゴシック" pitchFamily="34" charset="-128"/>
              </a:rPr>
              <a:t>day </a:t>
            </a:r>
          </a:p>
          <a:p>
            <a:pPr lvl="2"/>
            <a:endParaRPr lang="en-US" dirty="0" smtClean="0">
              <a:ea typeface="ＭＳ Ｐゴシック" pitchFamily="34" charset="-128"/>
            </a:endParaRPr>
          </a:p>
          <a:p>
            <a:pPr lvl="1"/>
            <a:r>
              <a:rPr lang="en-US" b="1" dirty="0" smtClean="0"/>
              <a:t>Scalability </a:t>
            </a:r>
            <a:r>
              <a:rPr lang="en-US" dirty="0"/>
              <a:t>to large data </a:t>
            </a:r>
            <a:r>
              <a:rPr lang="en-US" dirty="0" smtClean="0"/>
              <a:t>volumes</a:t>
            </a:r>
            <a:endParaRPr lang="en-US" dirty="0"/>
          </a:p>
          <a:p>
            <a:pPr lvl="2">
              <a:buFont typeface="Arial"/>
              <a:buChar char="–"/>
              <a:defRPr/>
            </a:pPr>
            <a:r>
              <a:rPr lang="en-US" dirty="0"/>
              <a:t>Scan 100 TB on 1 node @ 50 MB/s = 24 days</a:t>
            </a:r>
          </a:p>
          <a:p>
            <a:pPr lvl="2">
              <a:buFont typeface="Arial"/>
              <a:buChar char="–"/>
              <a:defRPr/>
            </a:pPr>
            <a:r>
              <a:rPr lang="en-US" dirty="0"/>
              <a:t>Scan on 1000-node cluster = 35 </a:t>
            </a:r>
            <a:r>
              <a:rPr lang="en-US" dirty="0" smtClean="0"/>
              <a:t>minutes</a:t>
            </a:r>
          </a:p>
          <a:p>
            <a:pPr lvl="2">
              <a:buFont typeface="Arial"/>
              <a:buChar char="–"/>
              <a:defRPr/>
            </a:pPr>
            <a:endParaRPr lang="en-US" dirty="0"/>
          </a:p>
          <a:p>
            <a:pPr lvl="1">
              <a:buFont typeface="Arial"/>
              <a:buChar char="–"/>
              <a:defRPr/>
            </a:pPr>
            <a:r>
              <a:rPr lang="en-US" dirty="0"/>
              <a:t>It is estimated that, by 2015, more </a:t>
            </a:r>
            <a:r>
              <a:rPr lang="en-US" dirty="0" smtClean="0"/>
              <a:t>than half </a:t>
            </a:r>
            <a:r>
              <a:rPr lang="en-US" dirty="0"/>
              <a:t>the world's data will be processed by </a:t>
            </a:r>
            <a:r>
              <a:rPr lang="en-US" dirty="0" err="1" smtClean="0"/>
              <a:t>Hadoop</a:t>
            </a:r>
            <a:r>
              <a:rPr lang="en-US" dirty="0" smtClean="0"/>
              <a:t> – </a:t>
            </a:r>
            <a:r>
              <a:rPr lang="en-US" dirty="0" err="1" smtClean="0"/>
              <a:t>Hortonworks</a:t>
            </a:r>
            <a:endParaRPr lang="en-US" dirty="0" smtClean="0"/>
          </a:p>
          <a:p>
            <a:pPr lvl="1">
              <a:buFont typeface="Arial"/>
              <a:buChar char="–"/>
              <a:defRPr/>
            </a:pPr>
            <a:endParaRPr lang="en-US" dirty="0" smtClean="0"/>
          </a:p>
          <a:p>
            <a:pPr marL="342900" lvl="1" indent="-342900">
              <a:buFont typeface="Arial"/>
              <a:buChar char="•"/>
              <a:defRPr/>
            </a:pPr>
            <a:r>
              <a:rPr lang="en-US" sz="2900" dirty="0" err="1" smtClean="0">
                <a:solidFill>
                  <a:srgbClr val="C00000"/>
                </a:solidFill>
              </a:rPr>
              <a:t>MapReduce</a:t>
            </a:r>
            <a:r>
              <a:rPr lang="en-US" sz="2900" dirty="0" smtClean="0">
                <a:solidFill>
                  <a:srgbClr val="C00000"/>
                </a:solidFill>
              </a:rPr>
              <a:t> Applications</a:t>
            </a:r>
            <a:endParaRPr lang="en-US" sz="2900" dirty="0">
              <a:solidFill>
                <a:srgbClr val="C00000"/>
              </a:solidFill>
            </a:endParaRP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/>
              <a:t>At </a:t>
            </a:r>
            <a:r>
              <a:rPr lang="en-US" dirty="0" smtClean="0"/>
              <a:t>Google, Yahoo, Facebook:</a:t>
            </a:r>
            <a:endParaRPr lang="en-US" dirty="0"/>
          </a:p>
          <a:p>
            <a:pPr lvl="2">
              <a:buFont typeface="Arial"/>
              <a:buChar char="–"/>
              <a:defRPr/>
            </a:pPr>
            <a:r>
              <a:rPr lang="en-US" dirty="0"/>
              <a:t>Index building for Google </a:t>
            </a:r>
            <a:r>
              <a:rPr lang="en-US" dirty="0" smtClean="0"/>
              <a:t>Search,  Ad optimization and Spam detection</a:t>
            </a:r>
          </a:p>
          <a:p>
            <a:pPr lvl="2">
              <a:buFont typeface="Arial"/>
              <a:buChar char="–"/>
              <a:defRPr/>
            </a:pPr>
            <a:endParaRPr lang="en-US" dirty="0"/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 smtClean="0"/>
              <a:t>Bioinformatics/ Biomedical</a:t>
            </a:r>
          </a:p>
          <a:p>
            <a:pPr lvl="2">
              <a:buFont typeface="Arial"/>
              <a:buChar char="–"/>
              <a:defRPr/>
            </a:pPr>
            <a:r>
              <a:rPr lang="en-US" dirty="0" smtClean="0"/>
              <a:t>Large scale DNA Sequence analysis and Biomedical computing</a:t>
            </a:r>
          </a:p>
          <a:p>
            <a:pPr lvl="2">
              <a:buFont typeface="Arial"/>
              <a:buChar char="–"/>
              <a:defRPr/>
            </a:pPr>
            <a:endParaRPr lang="en-US" dirty="0" smtClean="0"/>
          </a:p>
          <a:p>
            <a:pPr lvl="2">
              <a:buFont typeface="Arial"/>
              <a:buChar char="–"/>
              <a:defRPr/>
            </a:pPr>
            <a:endParaRPr lang="en-US" dirty="0" smtClean="0"/>
          </a:p>
          <a:p>
            <a:pPr lvl="1">
              <a:buFont typeface="Arial"/>
              <a:buChar char="–"/>
              <a:defRPr/>
            </a:pPr>
            <a:endParaRPr lang="en-US" dirty="0" smtClean="0"/>
          </a:p>
          <a:p>
            <a:pPr lvl="1">
              <a:buFont typeface="Arial"/>
              <a:buChar char="–"/>
              <a:defRPr/>
            </a:pPr>
            <a:endParaRPr lang="en-US" dirty="0" smtClean="0"/>
          </a:p>
          <a:p>
            <a:pPr lvl="2">
              <a:buFont typeface="Arial"/>
              <a:buChar char="–"/>
              <a:defRPr/>
            </a:pPr>
            <a:endParaRPr lang="en-US" dirty="0"/>
          </a:p>
          <a:p>
            <a:pPr lvl="1">
              <a:buFont typeface="Arial"/>
              <a:buChar char="–"/>
              <a:defRPr/>
            </a:pPr>
            <a:endParaRPr lang="en-US" dirty="0"/>
          </a:p>
          <a:p>
            <a:pPr lvl="1">
              <a:buFont typeface="Arial"/>
              <a:buChar char="–"/>
              <a:defRPr/>
            </a:pPr>
            <a:endParaRPr lang="en-US" dirty="0" smtClean="0"/>
          </a:p>
          <a:p>
            <a:pPr lvl="1">
              <a:buFont typeface="Arial"/>
              <a:buChar char="–"/>
              <a:defRPr/>
            </a:pP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B6B40-333C-4396-92FE-0B4C8BAAAFF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115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err="1" smtClean="0"/>
              <a:t>MapReduce</a:t>
            </a:r>
            <a:r>
              <a:rPr lang="en-US" dirty="0" smtClean="0"/>
              <a:t> Execution Overview </a:t>
            </a:r>
          </a:p>
        </p:txBody>
      </p:sp>
      <p:sp>
        <p:nvSpPr>
          <p:cNvPr id="21507" name="Oval 4"/>
          <p:cNvSpPr>
            <a:spLocks noChangeArrowheads="1"/>
          </p:cNvSpPr>
          <p:nvPr/>
        </p:nvSpPr>
        <p:spPr bwMode="auto">
          <a:xfrm>
            <a:off x="3657600" y="1371600"/>
            <a:ext cx="1447800" cy="685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User</a:t>
            </a:r>
          </a:p>
          <a:p>
            <a:pPr algn="ctr"/>
            <a:r>
              <a:rPr lang="en-US"/>
              <a:t>Program</a:t>
            </a:r>
          </a:p>
        </p:txBody>
      </p:sp>
      <p:grpSp>
        <p:nvGrpSpPr>
          <p:cNvPr id="2" name="Group 68"/>
          <p:cNvGrpSpPr>
            <a:grpSpLocks/>
          </p:cNvGrpSpPr>
          <p:nvPr/>
        </p:nvGrpSpPr>
        <p:grpSpPr bwMode="auto">
          <a:xfrm>
            <a:off x="1981200" y="1905000"/>
            <a:ext cx="4648200" cy="3962400"/>
            <a:chOff x="1248" y="1200"/>
            <a:chExt cx="2928" cy="2496"/>
          </a:xfrm>
        </p:grpSpPr>
        <p:sp>
          <p:nvSpPr>
            <p:cNvPr id="21556" name="Oval 23"/>
            <p:cNvSpPr>
              <a:spLocks noChangeArrowheads="1"/>
            </p:cNvSpPr>
            <p:nvPr/>
          </p:nvSpPr>
          <p:spPr bwMode="auto">
            <a:xfrm>
              <a:off x="3552" y="3168"/>
              <a:ext cx="624" cy="2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 smtClean="0"/>
                <a:t>reduce</a:t>
              </a:r>
              <a:endParaRPr lang="en-US" dirty="0"/>
            </a:p>
          </p:txBody>
        </p:sp>
        <p:sp>
          <p:nvSpPr>
            <p:cNvPr id="21557" name="Oval 24"/>
            <p:cNvSpPr>
              <a:spLocks noChangeArrowheads="1"/>
            </p:cNvSpPr>
            <p:nvPr/>
          </p:nvSpPr>
          <p:spPr bwMode="auto">
            <a:xfrm>
              <a:off x="3552" y="2544"/>
              <a:ext cx="624" cy="2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 smtClean="0"/>
                <a:t>reduce</a:t>
              </a:r>
              <a:endParaRPr lang="en-US" dirty="0"/>
            </a:p>
          </p:txBody>
        </p:sp>
        <p:grpSp>
          <p:nvGrpSpPr>
            <p:cNvPr id="21558" name="Group 67"/>
            <p:cNvGrpSpPr>
              <a:grpSpLocks/>
            </p:cNvGrpSpPr>
            <p:nvPr/>
          </p:nvGrpSpPr>
          <p:grpSpPr bwMode="auto">
            <a:xfrm>
              <a:off x="1248" y="1200"/>
              <a:ext cx="2592" cy="2496"/>
              <a:chOff x="1248" y="1200"/>
              <a:chExt cx="2592" cy="2496"/>
            </a:xfrm>
          </p:grpSpPr>
          <p:sp>
            <p:nvSpPr>
              <p:cNvPr id="21559" name="Oval 5"/>
              <p:cNvSpPr>
                <a:spLocks noChangeArrowheads="1"/>
              </p:cNvSpPr>
              <p:nvPr/>
            </p:nvSpPr>
            <p:spPr bwMode="auto">
              <a:xfrm>
                <a:off x="2448" y="1728"/>
                <a:ext cx="624" cy="288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/>
                  <a:t>Master</a:t>
                </a:r>
              </a:p>
            </p:txBody>
          </p:sp>
          <p:grpSp>
            <p:nvGrpSpPr>
              <p:cNvPr id="21560" name="Group 66"/>
              <p:cNvGrpSpPr>
                <a:grpSpLocks/>
              </p:cNvGrpSpPr>
              <p:nvPr/>
            </p:nvGrpSpPr>
            <p:grpSpPr bwMode="auto">
              <a:xfrm>
                <a:off x="1248" y="1200"/>
                <a:ext cx="2592" cy="2496"/>
                <a:chOff x="1248" y="1200"/>
                <a:chExt cx="2592" cy="2496"/>
              </a:xfrm>
            </p:grpSpPr>
            <p:grpSp>
              <p:nvGrpSpPr>
                <p:cNvPr id="21561" name="Group 65"/>
                <p:cNvGrpSpPr>
                  <a:grpSpLocks/>
                </p:cNvGrpSpPr>
                <p:nvPr/>
              </p:nvGrpSpPr>
              <p:grpSpPr bwMode="auto">
                <a:xfrm>
                  <a:off x="1248" y="2352"/>
                  <a:ext cx="624" cy="1344"/>
                  <a:chOff x="1248" y="2352"/>
                  <a:chExt cx="624" cy="1344"/>
                </a:xfrm>
              </p:grpSpPr>
              <p:sp>
                <p:nvSpPr>
                  <p:cNvPr id="21569" name="Oval 6"/>
                  <p:cNvSpPr>
                    <a:spLocks noChangeArrowheads="1"/>
                  </p:cNvSpPr>
                  <p:nvPr/>
                </p:nvSpPr>
                <p:spPr bwMode="auto">
                  <a:xfrm>
                    <a:off x="1248" y="2352"/>
                    <a:ext cx="624" cy="288"/>
                  </a:xfrm>
                  <a:prstGeom prst="ellipse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/>
                    <a:r>
                      <a:rPr lang="en-US" dirty="0" smtClean="0"/>
                      <a:t>map</a:t>
                    </a:r>
                    <a:endParaRPr lang="en-US" dirty="0"/>
                  </a:p>
                </p:txBody>
              </p:sp>
              <p:sp>
                <p:nvSpPr>
                  <p:cNvPr id="21570" name="Oval 7"/>
                  <p:cNvSpPr>
                    <a:spLocks noChangeArrowheads="1"/>
                  </p:cNvSpPr>
                  <p:nvPr/>
                </p:nvSpPr>
                <p:spPr bwMode="auto">
                  <a:xfrm>
                    <a:off x="1248" y="2880"/>
                    <a:ext cx="624" cy="288"/>
                  </a:xfrm>
                  <a:prstGeom prst="ellipse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/>
                    <a:r>
                      <a:rPr lang="en-US" dirty="0" smtClean="0"/>
                      <a:t>map</a:t>
                    </a:r>
                    <a:endParaRPr lang="en-US" dirty="0"/>
                  </a:p>
                </p:txBody>
              </p:sp>
              <p:sp>
                <p:nvSpPr>
                  <p:cNvPr id="21571" name="Oval 8"/>
                  <p:cNvSpPr>
                    <a:spLocks noChangeArrowheads="1"/>
                  </p:cNvSpPr>
                  <p:nvPr/>
                </p:nvSpPr>
                <p:spPr bwMode="auto">
                  <a:xfrm>
                    <a:off x="1248" y="3408"/>
                    <a:ext cx="624" cy="288"/>
                  </a:xfrm>
                  <a:prstGeom prst="ellipse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/>
                    <a:r>
                      <a:rPr lang="en-US" dirty="0" smtClean="0"/>
                      <a:t>map</a:t>
                    </a:r>
                    <a:endParaRPr lang="en-US" dirty="0"/>
                  </a:p>
                </p:txBody>
              </p:sp>
            </p:grpSp>
            <p:grpSp>
              <p:nvGrpSpPr>
                <p:cNvPr id="21562" name="Group 36"/>
                <p:cNvGrpSpPr>
                  <a:grpSpLocks/>
                </p:cNvGrpSpPr>
                <p:nvPr/>
              </p:nvGrpSpPr>
              <p:grpSpPr bwMode="auto">
                <a:xfrm>
                  <a:off x="1536" y="1200"/>
                  <a:ext cx="2304" cy="1296"/>
                  <a:chOff x="1536" y="1200"/>
                  <a:chExt cx="2304" cy="1296"/>
                </a:xfrm>
              </p:grpSpPr>
              <p:sp>
                <p:nvSpPr>
                  <p:cNvPr id="21563" name="Line 30"/>
                  <p:cNvSpPr>
                    <a:spLocks noChangeShapeType="1"/>
                  </p:cNvSpPr>
                  <p:nvPr/>
                </p:nvSpPr>
                <p:spPr bwMode="auto">
                  <a:xfrm>
                    <a:off x="2736" y="1296"/>
                    <a:ext cx="0" cy="432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prstDash val="dash"/>
                    <a:round/>
                    <a:headEnd/>
                    <a:tailEnd type="triangle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1564" name="Line 31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536" y="1200"/>
                    <a:ext cx="864" cy="1152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prstDash val="dash"/>
                    <a:round/>
                    <a:headEnd/>
                    <a:tailEnd type="triangle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1565" name="Line 32"/>
                  <p:cNvSpPr>
                    <a:spLocks noChangeShapeType="1"/>
                  </p:cNvSpPr>
                  <p:nvPr/>
                </p:nvSpPr>
                <p:spPr bwMode="auto">
                  <a:xfrm>
                    <a:off x="3168" y="1200"/>
                    <a:ext cx="672" cy="1296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prstDash val="dash"/>
                    <a:round/>
                    <a:headEnd/>
                    <a:tailEnd type="triangle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1566" name="Text Box 3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728" y="1392"/>
                    <a:ext cx="400" cy="231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>
                      <a:defRPr>
                        <a:solidFill>
                          <a:schemeClr val="tx1"/>
                        </a:solidFill>
                        <a:latin typeface="Verdana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Verdana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Verdana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Verdana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Verdana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Verdana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Verdana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Verdana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Verdana" pitchFamily="34" charset="0"/>
                      </a:defRPr>
                    </a:lvl9pPr>
                  </a:lstStyle>
                  <a:p>
                    <a:r>
                      <a:rPr lang="en-US"/>
                      <a:t>fork</a:t>
                    </a:r>
                  </a:p>
                </p:txBody>
              </p:sp>
              <p:sp>
                <p:nvSpPr>
                  <p:cNvPr id="21567" name="Text Box 3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384" y="1353"/>
                    <a:ext cx="400" cy="231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>
                      <a:defRPr>
                        <a:solidFill>
                          <a:schemeClr val="tx1"/>
                        </a:solidFill>
                        <a:latin typeface="Verdana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Verdana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Verdana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Verdana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Verdana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Verdana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Verdana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Verdana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Verdana" pitchFamily="34" charset="0"/>
                      </a:defRPr>
                    </a:lvl9pPr>
                  </a:lstStyle>
                  <a:p>
                    <a:r>
                      <a:rPr lang="en-US"/>
                      <a:t>fork</a:t>
                    </a:r>
                  </a:p>
                </p:txBody>
              </p:sp>
              <p:sp>
                <p:nvSpPr>
                  <p:cNvPr id="21568" name="Text Box 3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312" y="1344"/>
                    <a:ext cx="400" cy="231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>
                      <a:defRPr>
                        <a:solidFill>
                          <a:schemeClr val="tx1"/>
                        </a:solidFill>
                        <a:latin typeface="Verdana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Verdana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Verdana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Verdana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Verdana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Verdana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Verdana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Verdana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Verdana" pitchFamily="34" charset="0"/>
                      </a:defRPr>
                    </a:lvl9pPr>
                  </a:lstStyle>
                  <a:p>
                    <a:r>
                      <a:rPr lang="en-US"/>
                      <a:t>fork</a:t>
                    </a:r>
                  </a:p>
                </p:txBody>
              </p:sp>
            </p:grpSp>
          </p:grpSp>
        </p:grpSp>
      </p:grpSp>
      <p:grpSp>
        <p:nvGrpSpPr>
          <p:cNvPr id="7" name="Group 41"/>
          <p:cNvGrpSpPr>
            <a:grpSpLocks/>
          </p:cNvGrpSpPr>
          <p:nvPr/>
        </p:nvGrpSpPr>
        <p:grpSpPr bwMode="auto">
          <a:xfrm>
            <a:off x="2743200" y="2895600"/>
            <a:ext cx="3429000" cy="1143000"/>
            <a:chOff x="1728" y="1824"/>
            <a:chExt cx="2160" cy="720"/>
          </a:xfrm>
        </p:grpSpPr>
        <p:sp>
          <p:nvSpPr>
            <p:cNvPr id="21552" name="Line 37"/>
            <p:cNvSpPr>
              <a:spLocks noChangeShapeType="1"/>
            </p:cNvSpPr>
            <p:nvPr/>
          </p:nvSpPr>
          <p:spPr bwMode="auto">
            <a:xfrm flipH="1">
              <a:off x="1824" y="1920"/>
              <a:ext cx="624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53" name="Line 38"/>
            <p:cNvSpPr>
              <a:spLocks noChangeShapeType="1"/>
            </p:cNvSpPr>
            <p:nvPr/>
          </p:nvSpPr>
          <p:spPr bwMode="auto">
            <a:xfrm>
              <a:off x="3072" y="1920"/>
              <a:ext cx="576" cy="6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54" name="Text Box 39"/>
            <p:cNvSpPr txBox="1">
              <a:spLocks noChangeArrowheads="1"/>
            </p:cNvSpPr>
            <p:nvPr/>
          </p:nvSpPr>
          <p:spPr bwMode="auto">
            <a:xfrm>
              <a:off x="1728" y="1824"/>
              <a:ext cx="573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r>
                <a:rPr lang="en-US"/>
                <a:t>assign</a:t>
              </a:r>
            </a:p>
            <a:p>
              <a:r>
                <a:rPr lang="en-US"/>
                <a:t>map</a:t>
              </a:r>
            </a:p>
          </p:txBody>
        </p:sp>
        <p:sp>
          <p:nvSpPr>
            <p:cNvPr id="21555" name="Text Box 40"/>
            <p:cNvSpPr txBox="1">
              <a:spLocks noChangeArrowheads="1"/>
            </p:cNvSpPr>
            <p:nvPr/>
          </p:nvSpPr>
          <p:spPr bwMode="auto">
            <a:xfrm>
              <a:off x="3283" y="1892"/>
              <a:ext cx="605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r>
                <a:rPr lang="en-US"/>
                <a:t>assign</a:t>
              </a:r>
            </a:p>
            <a:p>
              <a:r>
                <a:rPr lang="en-US"/>
                <a:t>reduce</a:t>
              </a:r>
            </a:p>
          </p:txBody>
        </p:sp>
      </p:grpSp>
      <p:grpSp>
        <p:nvGrpSpPr>
          <p:cNvPr id="8" name="Group 46"/>
          <p:cNvGrpSpPr>
            <a:grpSpLocks/>
          </p:cNvGrpSpPr>
          <p:nvPr/>
        </p:nvGrpSpPr>
        <p:grpSpPr bwMode="auto">
          <a:xfrm>
            <a:off x="1066800" y="3962400"/>
            <a:ext cx="914400" cy="1676400"/>
            <a:chOff x="672" y="2496"/>
            <a:chExt cx="576" cy="1056"/>
          </a:xfrm>
        </p:grpSpPr>
        <p:sp>
          <p:nvSpPr>
            <p:cNvPr id="21548" name="Line 42"/>
            <p:cNvSpPr>
              <a:spLocks noChangeShapeType="1"/>
            </p:cNvSpPr>
            <p:nvPr/>
          </p:nvSpPr>
          <p:spPr bwMode="auto">
            <a:xfrm flipV="1">
              <a:off x="672" y="2496"/>
              <a:ext cx="576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49" name="Line 43"/>
            <p:cNvSpPr>
              <a:spLocks noChangeShapeType="1"/>
            </p:cNvSpPr>
            <p:nvPr/>
          </p:nvSpPr>
          <p:spPr bwMode="auto">
            <a:xfrm>
              <a:off x="672" y="3024"/>
              <a:ext cx="57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50" name="Line 44"/>
            <p:cNvSpPr>
              <a:spLocks noChangeShapeType="1"/>
            </p:cNvSpPr>
            <p:nvPr/>
          </p:nvSpPr>
          <p:spPr bwMode="auto">
            <a:xfrm>
              <a:off x="672" y="3216"/>
              <a:ext cx="576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51" name="Text Box 45"/>
            <p:cNvSpPr txBox="1">
              <a:spLocks noChangeArrowheads="1"/>
            </p:cNvSpPr>
            <p:nvPr/>
          </p:nvSpPr>
          <p:spPr bwMode="auto">
            <a:xfrm>
              <a:off x="672" y="2784"/>
              <a:ext cx="439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r>
                <a:rPr lang="en-US"/>
                <a:t>read</a:t>
              </a:r>
            </a:p>
          </p:txBody>
        </p:sp>
      </p:grpSp>
      <p:grpSp>
        <p:nvGrpSpPr>
          <p:cNvPr id="9" name="Group 51"/>
          <p:cNvGrpSpPr>
            <a:grpSpLocks/>
          </p:cNvGrpSpPr>
          <p:nvPr/>
        </p:nvGrpSpPr>
        <p:grpSpPr bwMode="auto">
          <a:xfrm>
            <a:off x="2971800" y="3733800"/>
            <a:ext cx="1600200" cy="2133600"/>
            <a:chOff x="1872" y="2352"/>
            <a:chExt cx="1008" cy="1344"/>
          </a:xfrm>
        </p:grpSpPr>
        <p:grpSp>
          <p:nvGrpSpPr>
            <p:cNvPr id="21535" name="Group 16"/>
            <p:cNvGrpSpPr>
              <a:grpSpLocks/>
            </p:cNvGrpSpPr>
            <p:nvPr/>
          </p:nvGrpSpPr>
          <p:grpSpPr bwMode="auto">
            <a:xfrm>
              <a:off x="2592" y="2352"/>
              <a:ext cx="288" cy="288"/>
              <a:chOff x="2640" y="2160"/>
              <a:chExt cx="288" cy="288"/>
            </a:xfrm>
          </p:grpSpPr>
          <p:sp>
            <p:nvSpPr>
              <p:cNvPr id="21546" name="Rectangle 14"/>
              <p:cNvSpPr>
                <a:spLocks noChangeArrowheads="1"/>
              </p:cNvSpPr>
              <p:nvPr/>
            </p:nvSpPr>
            <p:spPr bwMode="auto">
              <a:xfrm>
                <a:off x="2640" y="2160"/>
                <a:ext cx="144" cy="288"/>
              </a:xfrm>
              <a:prstGeom prst="rect">
                <a:avLst/>
              </a:prstGeom>
              <a:solidFill>
                <a:srgbClr val="FF5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47" name="Rectangle 15"/>
              <p:cNvSpPr>
                <a:spLocks noChangeArrowheads="1"/>
              </p:cNvSpPr>
              <p:nvPr/>
            </p:nvSpPr>
            <p:spPr bwMode="auto">
              <a:xfrm>
                <a:off x="2784" y="2160"/>
                <a:ext cx="144" cy="288"/>
              </a:xfrm>
              <a:prstGeom prst="rect">
                <a:avLst/>
              </a:prstGeom>
              <a:solidFill>
                <a:srgbClr val="FF5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1536" name="Group 17"/>
            <p:cNvGrpSpPr>
              <a:grpSpLocks/>
            </p:cNvGrpSpPr>
            <p:nvPr/>
          </p:nvGrpSpPr>
          <p:grpSpPr bwMode="auto">
            <a:xfrm>
              <a:off x="2592" y="2880"/>
              <a:ext cx="288" cy="288"/>
              <a:chOff x="2640" y="2160"/>
              <a:chExt cx="288" cy="288"/>
            </a:xfrm>
          </p:grpSpPr>
          <p:sp>
            <p:nvSpPr>
              <p:cNvPr id="21544" name="Rectangle 18"/>
              <p:cNvSpPr>
                <a:spLocks noChangeArrowheads="1"/>
              </p:cNvSpPr>
              <p:nvPr/>
            </p:nvSpPr>
            <p:spPr bwMode="auto">
              <a:xfrm>
                <a:off x="2640" y="2160"/>
                <a:ext cx="144" cy="288"/>
              </a:xfrm>
              <a:prstGeom prst="rect">
                <a:avLst/>
              </a:prstGeom>
              <a:solidFill>
                <a:srgbClr val="FF5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45" name="Rectangle 19"/>
              <p:cNvSpPr>
                <a:spLocks noChangeArrowheads="1"/>
              </p:cNvSpPr>
              <p:nvPr/>
            </p:nvSpPr>
            <p:spPr bwMode="auto">
              <a:xfrm>
                <a:off x="2784" y="2160"/>
                <a:ext cx="144" cy="288"/>
              </a:xfrm>
              <a:prstGeom prst="rect">
                <a:avLst/>
              </a:prstGeom>
              <a:solidFill>
                <a:srgbClr val="FF5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1537" name="Group 20"/>
            <p:cNvGrpSpPr>
              <a:grpSpLocks/>
            </p:cNvGrpSpPr>
            <p:nvPr/>
          </p:nvGrpSpPr>
          <p:grpSpPr bwMode="auto">
            <a:xfrm>
              <a:off x="2592" y="3408"/>
              <a:ext cx="288" cy="288"/>
              <a:chOff x="2640" y="2160"/>
              <a:chExt cx="288" cy="288"/>
            </a:xfrm>
          </p:grpSpPr>
          <p:sp>
            <p:nvSpPr>
              <p:cNvPr id="21542" name="Rectangle 21"/>
              <p:cNvSpPr>
                <a:spLocks noChangeArrowheads="1"/>
              </p:cNvSpPr>
              <p:nvPr/>
            </p:nvSpPr>
            <p:spPr bwMode="auto">
              <a:xfrm>
                <a:off x="2640" y="2160"/>
                <a:ext cx="144" cy="288"/>
              </a:xfrm>
              <a:prstGeom prst="rect">
                <a:avLst/>
              </a:prstGeom>
              <a:solidFill>
                <a:srgbClr val="FF5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43" name="Rectangle 22"/>
              <p:cNvSpPr>
                <a:spLocks noChangeArrowheads="1"/>
              </p:cNvSpPr>
              <p:nvPr/>
            </p:nvSpPr>
            <p:spPr bwMode="auto">
              <a:xfrm>
                <a:off x="2784" y="2160"/>
                <a:ext cx="144" cy="288"/>
              </a:xfrm>
              <a:prstGeom prst="rect">
                <a:avLst/>
              </a:prstGeom>
              <a:solidFill>
                <a:srgbClr val="FF5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1538" name="Line 47"/>
            <p:cNvSpPr>
              <a:spLocks noChangeShapeType="1"/>
            </p:cNvSpPr>
            <p:nvPr/>
          </p:nvSpPr>
          <p:spPr bwMode="auto">
            <a:xfrm>
              <a:off x="1872" y="2496"/>
              <a:ext cx="7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39" name="Line 48"/>
            <p:cNvSpPr>
              <a:spLocks noChangeShapeType="1"/>
            </p:cNvSpPr>
            <p:nvPr/>
          </p:nvSpPr>
          <p:spPr bwMode="auto">
            <a:xfrm>
              <a:off x="1872" y="3024"/>
              <a:ext cx="7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40" name="Line 49"/>
            <p:cNvSpPr>
              <a:spLocks noChangeShapeType="1"/>
            </p:cNvSpPr>
            <p:nvPr/>
          </p:nvSpPr>
          <p:spPr bwMode="auto">
            <a:xfrm>
              <a:off x="1872" y="3552"/>
              <a:ext cx="7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41" name="Text Box 50"/>
            <p:cNvSpPr txBox="1">
              <a:spLocks noChangeArrowheads="1"/>
            </p:cNvSpPr>
            <p:nvPr/>
          </p:nvSpPr>
          <p:spPr bwMode="auto">
            <a:xfrm>
              <a:off x="1970" y="2620"/>
              <a:ext cx="478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r>
                <a:rPr lang="en-US"/>
                <a:t>local</a:t>
              </a:r>
            </a:p>
            <a:p>
              <a:r>
                <a:rPr lang="en-US"/>
                <a:t>write</a:t>
              </a:r>
            </a:p>
          </p:txBody>
        </p:sp>
      </p:grpSp>
      <p:grpSp>
        <p:nvGrpSpPr>
          <p:cNvPr id="13" name="Group 59"/>
          <p:cNvGrpSpPr>
            <a:grpSpLocks/>
          </p:cNvGrpSpPr>
          <p:nvPr/>
        </p:nvGrpSpPr>
        <p:grpSpPr bwMode="auto">
          <a:xfrm>
            <a:off x="4572000" y="3962400"/>
            <a:ext cx="1157288" cy="2439988"/>
            <a:chOff x="2880" y="2496"/>
            <a:chExt cx="729" cy="1537"/>
          </a:xfrm>
        </p:grpSpPr>
        <p:sp>
          <p:nvSpPr>
            <p:cNvPr id="21528" name="Line 52"/>
            <p:cNvSpPr>
              <a:spLocks noChangeShapeType="1"/>
            </p:cNvSpPr>
            <p:nvPr/>
          </p:nvSpPr>
          <p:spPr bwMode="auto">
            <a:xfrm>
              <a:off x="2880" y="2496"/>
              <a:ext cx="672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29" name="Line 53"/>
            <p:cNvSpPr>
              <a:spLocks noChangeShapeType="1"/>
            </p:cNvSpPr>
            <p:nvPr/>
          </p:nvSpPr>
          <p:spPr bwMode="auto">
            <a:xfrm>
              <a:off x="2880" y="2496"/>
              <a:ext cx="672" cy="81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30" name="Line 54"/>
            <p:cNvSpPr>
              <a:spLocks noChangeShapeType="1"/>
            </p:cNvSpPr>
            <p:nvPr/>
          </p:nvSpPr>
          <p:spPr bwMode="auto">
            <a:xfrm flipV="1">
              <a:off x="2880" y="2688"/>
              <a:ext cx="672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31" name="Line 55"/>
            <p:cNvSpPr>
              <a:spLocks noChangeShapeType="1"/>
            </p:cNvSpPr>
            <p:nvPr/>
          </p:nvSpPr>
          <p:spPr bwMode="auto">
            <a:xfrm>
              <a:off x="2880" y="3024"/>
              <a:ext cx="672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32" name="Line 56"/>
            <p:cNvSpPr>
              <a:spLocks noChangeShapeType="1"/>
            </p:cNvSpPr>
            <p:nvPr/>
          </p:nvSpPr>
          <p:spPr bwMode="auto">
            <a:xfrm flipV="1">
              <a:off x="2880" y="2736"/>
              <a:ext cx="672" cy="81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33" name="Line 57"/>
            <p:cNvSpPr>
              <a:spLocks noChangeShapeType="1"/>
            </p:cNvSpPr>
            <p:nvPr/>
          </p:nvSpPr>
          <p:spPr bwMode="auto">
            <a:xfrm flipV="1">
              <a:off x="2880" y="3312"/>
              <a:ext cx="672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34" name="Text Box 58"/>
            <p:cNvSpPr txBox="1">
              <a:spLocks noChangeArrowheads="1"/>
            </p:cNvSpPr>
            <p:nvPr/>
          </p:nvSpPr>
          <p:spPr bwMode="auto">
            <a:xfrm>
              <a:off x="2976" y="3456"/>
              <a:ext cx="633" cy="5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r>
                <a:rPr lang="en-US"/>
                <a:t>remote</a:t>
              </a:r>
            </a:p>
            <a:p>
              <a:r>
                <a:rPr lang="en-US"/>
                <a:t>read,</a:t>
              </a:r>
            </a:p>
            <a:p>
              <a:r>
                <a:rPr lang="en-US"/>
                <a:t>sort</a:t>
              </a:r>
            </a:p>
          </p:txBody>
        </p:sp>
      </p:grpSp>
      <p:grpSp>
        <p:nvGrpSpPr>
          <p:cNvPr id="14" name="Group 63"/>
          <p:cNvGrpSpPr>
            <a:grpSpLocks/>
          </p:cNvGrpSpPr>
          <p:nvPr/>
        </p:nvGrpSpPr>
        <p:grpSpPr bwMode="auto">
          <a:xfrm>
            <a:off x="6629400" y="3886200"/>
            <a:ext cx="1981200" cy="1600200"/>
            <a:chOff x="4176" y="2448"/>
            <a:chExt cx="1248" cy="1008"/>
          </a:xfrm>
        </p:grpSpPr>
        <p:sp>
          <p:nvSpPr>
            <p:cNvPr id="21523" name="Rectangle 27"/>
            <p:cNvSpPr>
              <a:spLocks noChangeArrowheads="1"/>
            </p:cNvSpPr>
            <p:nvPr/>
          </p:nvSpPr>
          <p:spPr bwMode="auto">
            <a:xfrm>
              <a:off x="4848" y="2448"/>
              <a:ext cx="576" cy="384"/>
            </a:xfrm>
            <a:prstGeom prst="rect">
              <a:avLst/>
            </a:prstGeom>
            <a:solidFill>
              <a:srgbClr val="FF5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Output</a:t>
              </a:r>
            </a:p>
            <a:p>
              <a:pPr algn="ctr"/>
              <a:r>
                <a:rPr lang="en-US"/>
                <a:t>File 0</a:t>
              </a:r>
            </a:p>
          </p:txBody>
        </p:sp>
        <p:sp>
          <p:nvSpPr>
            <p:cNvPr id="21524" name="Rectangle 28"/>
            <p:cNvSpPr>
              <a:spLocks noChangeArrowheads="1"/>
            </p:cNvSpPr>
            <p:nvPr/>
          </p:nvSpPr>
          <p:spPr bwMode="auto">
            <a:xfrm>
              <a:off x="4848" y="3072"/>
              <a:ext cx="576" cy="384"/>
            </a:xfrm>
            <a:prstGeom prst="rect">
              <a:avLst/>
            </a:prstGeom>
            <a:solidFill>
              <a:srgbClr val="FF5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Output</a:t>
              </a:r>
            </a:p>
            <a:p>
              <a:pPr algn="ctr"/>
              <a:r>
                <a:rPr lang="en-US"/>
                <a:t>File 1</a:t>
              </a:r>
            </a:p>
          </p:txBody>
        </p:sp>
        <p:sp>
          <p:nvSpPr>
            <p:cNvPr id="21525" name="Line 60"/>
            <p:cNvSpPr>
              <a:spLocks noChangeShapeType="1"/>
            </p:cNvSpPr>
            <p:nvPr/>
          </p:nvSpPr>
          <p:spPr bwMode="auto">
            <a:xfrm>
              <a:off x="4176" y="2688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26" name="Line 61"/>
            <p:cNvSpPr>
              <a:spLocks noChangeShapeType="1"/>
            </p:cNvSpPr>
            <p:nvPr/>
          </p:nvSpPr>
          <p:spPr bwMode="auto">
            <a:xfrm>
              <a:off x="4176" y="3312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27" name="Text Box 62"/>
            <p:cNvSpPr txBox="1">
              <a:spLocks noChangeArrowheads="1"/>
            </p:cNvSpPr>
            <p:nvPr/>
          </p:nvSpPr>
          <p:spPr bwMode="auto">
            <a:xfrm>
              <a:off x="4214" y="2468"/>
              <a:ext cx="47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r>
                <a:rPr lang="en-US"/>
                <a:t>write</a:t>
              </a:r>
            </a:p>
          </p:txBody>
        </p:sp>
      </p:grpSp>
      <p:grpSp>
        <p:nvGrpSpPr>
          <p:cNvPr id="15" name="Group 70"/>
          <p:cNvGrpSpPr>
            <a:grpSpLocks/>
          </p:cNvGrpSpPr>
          <p:nvPr/>
        </p:nvGrpSpPr>
        <p:grpSpPr bwMode="auto">
          <a:xfrm>
            <a:off x="0" y="3733800"/>
            <a:ext cx="1423988" cy="1524000"/>
            <a:chOff x="0" y="2352"/>
            <a:chExt cx="897" cy="960"/>
          </a:xfrm>
        </p:grpSpPr>
        <p:grpSp>
          <p:nvGrpSpPr>
            <p:cNvPr id="21518" name="Group 64"/>
            <p:cNvGrpSpPr>
              <a:grpSpLocks/>
            </p:cNvGrpSpPr>
            <p:nvPr/>
          </p:nvGrpSpPr>
          <p:grpSpPr bwMode="auto">
            <a:xfrm>
              <a:off x="144" y="2736"/>
              <a:ext cx="528" cy="576"/>
              <a:chOff x="144" y="2736"/>
              <a:chExt cx="528" cy="576"/>
            </a:xfrm>
          </p:grpSpPr>
          <p:sp>
            <p:nvSpPr>
              <p:cNvPr id="21520" name="Rectangle 9"/>
              <p:cNvSpPr>
                <a:spLocks noChangeArrowheads="1"/>
              </p:cNvSpPr>
              <p:nvPr/>
            </p:nvSpPr>
            <p:spPr bwMode="auto">
              <a:xfrm>
                <a:off x="144" y="2736"/>
                <a:ext cx="528" cy="192"/>
              </a:xfrm>
              <a:prstGeom prst="rect">
                <a:avLst/>
              </a:prstGeom>
              <a:solidFill>
                <a:srgbClr val="FF5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/>
                  <a:t>Split 0</a:t>
                </a:r>
              </a:p>
            </p:txBody>
          </p:sp>
          <p:sp>
            <p:nvSpPr>
              <p:cNvPr id="21521" name="Rectangle 10"/>
              <p:cNvSpPr>
                <a:spLocks noChangeArrowheads="1"/>
              </p:cNvSpPr>
              <p:nvPr/>
            </p:nvSpPr>
            <p:spPr bwMode="auto">
              <a:xfrm>
                <a:off x="144" y="2928"/>
                <a:ext cx="528" cy="192"/>
              </a:xfrm>
              <a:prstGeom prst="rect">
                <a:avLst/>
              </a:prstGeom>
              <a:solidFill>
                <a:srgbClr val="FF5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/>
                  <a:t>Split 1</a:t>
                </a:r>
              </a:p>
            </p:txBody>
          </p:sp>
          <p:sp>
            <p:nvSpPr>
              <p:cNvPr id="21522" name="Rectangle 11"/>
              <p:cNvSpPr>
                <a:spLocks noChangeArrowheads="1"/>
              </p:cNvSpPr>
              <p:nvPr/>
            </p:nvSpPr>
            <p:spPr bwMode="auto">
              <a:xfrm>
                <a:off x="144" y="3120"/>
                <a:ext cx="528" cy="192"/>
              </a:xfrm>
              <a:prstGeom prst="rect">
                <a:avLst/>
              </a:prstGeom>
              <a:solidFill>
                <a:srgbClr val="FF5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/>
                  <a:t>Split 2</a:t>
                </a:r>
              </a:p>
            </p:txBody>
          </p:sp>
        </p:grpSp>
        <p:sp>
          <p:nvSpPr>
            <p:cNvPr id="21519" name="Text Box 69"/>
            <p:cNvSpPr txBox="1">
              <a:spLocks noChangeArrowheads="1"/>
            </p:cNvSpPr>
            <p:nvPr/>
          </p:nvSpPr>
          <p:spPr bwMode="auto">
            <a:xfrm>
              <a:off x="0" y="2352"/>
              <a:ext cx="897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r>
                <a:rPr lang="en-US"/>
                <a:t>Input Data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736426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MapReduce in a Cloud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1524000"/>
            <a:ext cx="8229600" cy="4800600"/>
          </a:xfrm>
        </p:spPr>
        <p:txBody>
          <a:bodyPr>
            <a:normAutofit fontScale="77500" lnSpcReduction="20000"/>
          </a:bodyPr>
          <a:lstStyle/>
          <a:p>
            <a:r>
              <a:rPr lang="en-US" dirty="0" err="1" smtClean="0"/>
              <a:t>MapReduce</a:t>
            </a:r>
            <a:r>
              <a:rPr lang="en-US" dirty="0" smtClean="0"/>
              <a:t> as a Cloud service – an attractive usage model</a:t>
            </a:r>
          </a:p>
          <a:p>
            <a:endParaRPr lang="en-US" dirty="0"/>
          </a:p>
          <a:p>
            <a:r>
              <a:rPr lang="en-US" dirty="0" smtClean="0"/>
              <a:t>Enterprises </a:t>
            </a:r>
            <a:r>
              <a:rPr lang="en-US" dirty="0"/>
              <a:t>can analyze large amounts of data without creating large infrastructures of their own. </a:t>
            </a:r>
          </a:p>
          <a:p>
            <a:pPr marL="342900" lvl="1" indent="-342900">
              <a:buFont typeface="Arial"/>
              <a:buChar char="•"/>
              <a:defRPr/>
            </a:pPr>
            <a:endParaRPr lang="en-US" sz="2900" dirty="0" smtClean="0"/>
          </a:p>
          <a:p>
            <a:pPr>
              <a:lnSpc>
                <a:spcPct val="80000"/>
              </a:lnSpc>
            </a:pPr>
            <a:r>
              <a:rPr lang="en-US" sz="3300" dirty="0" smtClean="0">
                <a:ea typeface="ＭＳ Ｐゴシック" pitchFamily="34" charset="-128"/>
              </a:rPr>
              <a:t>Attractive </a:t>
            </a:r>
            <a:r>
              <a:rPr lang="en-US" sz="3300" dirty="0">
                <a:ea typeface="ＭＳ Ｐゴシック" pitchFamily="34" charset="-128"/>
              </a:rPr>
              <a:t>features</a:t>
            </a:r>
            <a:r>
              <a:rPr lang="en-US" sz="3300" dirty="0" smtClean="0">
                <a:ea typeface="ＭＳ Ｐゴシック" pitchFamily="34" charset="-128"/>
              </a:rPr>
              <a:t>:</a:t>
            </a:r>
          </a:p>
          <a:p>
            <a:pPr>
              <a:lnSpc>
                <a:spcPct val="80000"/>
              </a:lnSpc>
            </a:pPr>
            <a:endParaRPr lang="en-US" sz="3300" dirty="0">
              <a:ea typeface="ＭＳ Ｐゴシック" pitchFamily="34" charset="-128"/>
            </a:endParaRPr>
          </a:p>
          <a:p>
            <a:pPr lvl="1">
              <a:lnSpc>
                <a:spcPct val="80000"/>
              </a:lnSpc>
            </a:pPr>
            <a:r>
              <a:rPr lang="en-US" sz="2500" dirty="0" smtClean="0">
                <a:ea typeface="ＭＳ Ｐゴシック" pitchFamily="34" charset="-128"/>
              </a:rPr>
              <a:t>Elastic Scalability: </a:t>
            </a:r>
            <a:r>
              <a:rPr lang="en-US" sz="2500" dirty="0">
                <a:ea typeface="ＭＳ Ｐゴシック" pitchFamily="34" charset="-128"/>
              </a:rPr>
              <a:t>100s of nodes available in minutes</a:t>
            </a:r>
          </a:p>
          <a:p>
            <a:pPr lvl="1">
              <a:lnSpc>
                <a:spcPct val="80000"/>
              </a:lnSpc>
            </a:pPr>
            <a:r>
              <a:rPr lang="en-US" sz="2500" dirty="0" smtClean="0">
                <a:ea typeface="ＭＳ Ｐゴシック" pitchFamily="34" charset="-128"/>
              </a:rPr>
              <a:t>Pay per-use</a:t>
            </a:r>
          </a:p>
          <a:p>
            <a:pPr lvl="1">
              <a:lnSpc>
                <a:spcPct val="80000"/>
              </a:lnSpc>
            </a:pPr>
            <a:r>
              <a:rPr lang="en-US" sz="2500" dirty="0"/>
              <a:t>On demand creation of virtual MapReduce clusters of any required </a:t>
            </a:r>
            <a:r>
              <a:rPr lang="en-US" sz="2500" dirty="0" smtClean="0"/>
              <a:t>size</a:t>
            </a:r>
          </a:p>
          <a:p>
            <a:pPr lvl="1">
              <a:lnSpc>
                <a:spcPct val="80000"/>
              </a:lnSpc>
            </a:pPr>
            <a:endParaRPr lang="en-US" sz="2500" dirty="0" smtClean="0"/>
          </a:p>
          <a:p>
            <a:pPr marL="342900" lvl="1" indent="-342900">
              <a:buFont typeface="Arial" pitchFamily="34" charset="0"/>
              <a:buChar char="•"/>
            </a:pPr>
            <a:r>
              <a:rPr lang="en-US" dirty="0"/>
              <a:t>Existing Dedicated </a:t>
            </a:r>
            <a:r>
              <a:rPr lang="en-US" dirty="0" err="1"/>
              <a:t>MapReduce</a:t>
            </a:r>
            <a:r>
              <a:rPr lang="en-US" dirty="0"/>
              <a:t> </a:t>
            </a:r>
            <a:r>
              <a:rPr lang="en-US" dirty="0" smtClean="0"/>
              <a:t>Clouds</a:t>
            </a:r>
          </a:p>
          <a:p>
            <a:pPr marL="342900" lvl="1" indent="-342900">
              <a:buFont typeface="Arial" pitchFamily="34" charset="0"/>
              <a:buChar char="•"/>
            </a:pPr>
            <a:endParaRPr lang="en-US" dirty="0" smtClean="0"/>
          </a:p>
          <a:p>
            <a:pPr marL="742950" lvl="2" indent="-342900"/>
            <a:r>
              <a:rPr lang="en-US" dirty="0" smtClean="0"/>
              <a:t>Natural </a:t>
            </a:r>
            <a:r>
              <a:rPr lang="en-US" dirty="0"/>
              <a:t>extensions of </a:t>
            </a:r>
            <a:r>
              <a:rPr lang="en-US" dirty="0" smtClean="0"/>
              <a:t>Virtual Machines as a service model</a:t>
            </a:r>
            <a:endParaRPr lang="en-US" dirty="0"/>
          </a:p>
          <a:p>
            <a:pPr marL="742950" lvl="2" indent="-342900"/>
            <a:r>
              <a:rPr lang="en-US" dirty="0"/>
              <a:t>Performance and cost-inefficiency</a:t>
            </a:r>
          </a:p>
          <a:p>
            <a:pPr lvl="1">
              <a:lnSpc>
                <a:spcPct val="80000"/>
              </a:lnSpc>
            </a:pPr>
            <a:endParaRPr lang="en-US" sz="2500" dirty="0">
              <a:ea typeface="ＭＳ Ｐゴシック" pitchFamily="34" charset="-128"/>
            </a:endParaRP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A594D-B930-4201-8C1D-45975AD5CB09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8794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19100" y="1295400"/>
            <a:ext cx="8420100" cy="63094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dirty="0" smtClean="0">
                <a:solidFill>
                  <a:srgbClr val="C00000"/>
                </a:solidFill>
                <a:ea typeface="新細明體" pitchFamily="16" charset="-120"/>
              </a:rPr>
              <a:t>Existing Per-job Optimized Models:</a:t>
            </a:r>
          </a:p>
          <a:p>
            <a:pPr marL="1143000" lvl="5" indent="-457200" algn="just">
              <a:buFont typeface="Wingdings" pitchFamily="2" charset="2"/>
              <a:buChar char="Ø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z="1600" i="1" dirty="0" smtClean="0">
                <a:solidFill>
                  <a:srgbClr val="000000"/>
                </a:solidFill>
                <a:ea typeface="新細明體" pitchFamily="16" charset="-120"/>
              </a:rPr>
              <a:t>Per-job customer-side greedy optimization may not be globally optimal</a:t>
            </a:r>
          </a:p>
          <a:p>
            <a:pPr marL="1143000" lvl="5" indent="-457200" algn="just">
              <a:buFont typeface="Wingdings" pitchFamily="2" charset="2"/>
              <a:buChar char="Ø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z="1600" i="1" dirty="0" smtClean="0">
                <a:solidFill>
                  <a:srgbClr val="000000"/>
                </a:solidFill>
                <a:ea typeface="新細明體" pitchFamily="16" charset="-120"/>
              </a:rPr>
              <a:t>Higher cost for customers</a:t>
            </a:r>
          </a:p>
          <a:p>
            <a:pPr marL="857250" lvl="2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en-US" sz="1600" i="1" dirty="0" smtClean="0">
              <a:solidFill>
                <a:srgbClr val="000000"/>
              </a:solidFill>
              <a:ea typeface="新細明體" pitchFamily="16" charset="-120"/>
            </a:endParaRPr>
          </a:p>
          <a:p>
            <a:pPr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z="2000" dirty="0" err="1" smtClean="0">
                <a:solidFill>
                  <a:srgbClr val="C00000"/>
                </a:solidFill>
                <a:ea typeface="新細明體" pitchFamily="16" charset="-120"/>
              </a:rPr>
              <a:t>Cura</a:t>
            </a:r>
            <a:r>
              <a:rPr lang="en-US" sz="2000" dirty="0" smtClean="0">
                <a:solidFill>
                  <a:srgbClr val="C00000"/>
                </a:solidFill>
                <a:ea typeface="新細明體" pitchFamily="16" charset="-120"/>
              </a:rPr>
              <a:t> Usage Model:</a:t>
            </a:r>
          </a:p>
          <a:p>
            <a:pPr marL="514350" indent="-4572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600" dirty="0" smtClean="0">
                <a:solidFill>
                  <a:srgbClr val="000000"/>
                </a:solidFill>
                <a:ea typeface="新細明體" pitchFamily="18" charset="-120"/>
              </a:rPr>
              <a:t>	User </a:t>
            </a:r>
            <a:r>
              <a:rPr lang="en-US" sz="1600" dirty="0">
                <a:solidFill>
                  <a:srgbClr val="000000"/>
                </a:solidFill>
                <a:ea typeface="新細明體" pitchFamily="18" charset="-120"/>
              </a:rPr>
              <a:t>submits job and specifies the required service quality in terms of job response time and is charged only for that service </a:t>
            </a:r>
            <a:r>
              <a:rPr lang="en-US" sz="1600" dirty="0" smtClean="0">
                <a:solidFill>
                  <a:srgbClr val="000000"/>
                </a:solidFill>
                <a:ea typeface="新細明體" pitchFamily="18" charset="-120"/>
              </a:rPr>
              <a:t>quality</a:t>
            </a:r>
            <a:endParaRPr lang="en-US" sz="1600" dirty="0">
              <a:solidFill>
                <a:srgbClr val="000000"/>
              </a:solidFill>
              <a:ea typeface="新細明體" pitchFamily="18" charset="-120"/>
            </a:endParaRPr>
          </a:p>
          <a:p>
            <a:pPr marL="514350" indent="-4572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600" dirty="0">
              <a:solidFill>
                <a:srgbClr val="000000"/>
              </a:solidFill>
              <a:ea typeface="新細明體" pitchFamily="18" charset="-120"/>
            </a:endParaRPr>
          </a:p>
          <a:p>
            <a:pPr marL="514350" indent="-4572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600" dirty="0" smtClean="0">
                <a:solidFill>
                  <a:srgbClr val="000000"/>
                </a:solidFill>
                <a:ea typeface="新細明體" pitchFamily="18" charset="-120"/>
              </a:rPr>
              <a:t>	Cloud </a:t>
            </a:r>
            <a:r>
              <a:rPr lang="en-US" sz="1600" dirty="0">
                <a:solidFill>
                  <a:srgbClr val="000000"/>
                </a:solidFill>
                <a:ea typeface="新細明體" pitchFamily="18" charset="-120"/>
              </a:rPr>
              <a:t>provider manages the resources to ensure each job’s service </a:t>
            </a:r>
            <a:r>
              <a:rPr lang="en-US" sz="1600" dirty="0" smtClean="0">
                <a:solidFill>
                  <a:srgbClr val="000000"/>
                </a:solidFill>
                <a:ea typeface="新細明體" pitchFamily="18" charset="-120"/>
              </a:rPr>
              <a:t>requirements</a:t>
            </a:r>
          </a:p>
          <a:p>
            <a:pPr marL="514350" indent="-4572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600" dirty="0">
              <a:solidFill>
                <a:srgbClr val="000000"/>
              </a:solidFill>
              <a:ea typeface="新細明體" pitchFamily="18" charset="-120"/>
            </a:endParaRPr>
          </a:p>
          <a:p>
            <a:pPr marL="57150" indent="0"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dirty="0">
                <a:solidFill>
                  <a:srgbClr val="C00000"/>
                </a:solidFill>
                <a:ea typeface="新細明體" pitchFamily="18" charset="-120"/>
              </a:rPr>
              <a:t>Other Cloud Managed Resource models</a:t>
            </a:r>
            <a:r>
              <a:rPr lang="en-US" sz="2000" dirty="0">
                <a:solidFill>
                  <a:srgbClr val="000000"/>
                </a:solidFill>
                <a:ea typeface="新細明體" pitchFamily="18" charset="-120"/>
              </a:rPr>
              <a:t>:</a:t>
            </a:r>
          </a:p>
          <a:p>
            <a:pPr marL="57150" indent="0"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2000" dirty="0">
              <a:solidFill>
                <a:srgbClr val="000000"/>
              </a:solidFill>
              <a:ea typeface="新細明體" pitchFamily="18" charset="-120"/>
            </a:endParaRPr>
          </a:p>
          <a:p>
            <a:pPr marL="514350" indent="-4572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dirty="0" smtClean="0">
                <a:solidFill>
                  <a:srgbClr val="000000"/>
                </a:solidFill>
                <a:ea typeface="新細明體" pitchFamily="18" charset="-120"/>
              </a:rPr>
              <a:t>	Database </a:t>
            </a:r>
            <a:r>
              <a:rPr lang="en-US" sz="2000" dirty="0">
                <a:solidFill>
                  <a:srgbClr val="000000"/>
                </a:solidFill>
                <a:ea typeface="新細明體" pitchFamily="18" charset="-120"/>
              </a:rPr>
              <a:t>as a Service Model</a:t>
            </a:r>
          </a:p>
          <a:p>
            <a:pPr marL="914400" lvl="1" indent="-4572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600" dirty="0" smtClean="0">
                <a:solidFill>
                  <a:srgbClr val="000000"/>
                </a:solidFill>
                <a:ea typeface="新細明體" pitchFamily="18" charset="-120"/>
              </a:rPr>
              <a:t>	</a:t>
            </a:r>
            <a:r>
              <a:rPr lang="en-US" sz="1600" dirty="0" err="1" smtClean="0">
                <a:solidFill>
                  <a:srgbClr val="000000"/>
                </a:solidFill>
                <a:ea typeface="新細明體" pitchFamily="18" charset="-120"/>
              </a:rPr>
              <a:t>Eg</a:t>
            </a:r>
            <a:r>
              <a:rPr lang="en-US" sz="1600" dirty="0">
                <a:solidFill>
                  <a:srgbClr val="000000"/>
                </a:solidFill>
                <a:ea typeface="新細明體" pitchFamily="18" charset="-120"/>
              </a:rPr>
              <a:t>:  Relational Cloud (CIDR 2011)</a:t>
            </a:r>
          </a:p>
          <a:p>
            <a:pPr marL="914400" lvl="1" indent="-4572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600" dirty="0" smtClean="0">
                <a:solidFill>
                  <a:srgbClr val="000000"/>
                </a:solidFill>
                <a:ea typeface="新細明體" pitchFamily="18" charset="-120"/>
              </a:rPr>
              <a:t>	Cloud </a:t>
            </a:r>
            <a:r>
              <a:rPr lang="en-US" sz="1600" dirty="0">
                <a:solidFill>
                  <a:srgbClr val="000000"/>
                </a:solidFill>
                <a:ea typeface="新細明體" pitchFamily="18" charset="-120"/>
              </a:rPr>
              <a:t>managed model for Resource management</a:t>
            </a:r>
          </a:p>
          <a:p>
            <a:pPr lvl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600" dirty="0">
              <a:solidFill>
                <a:srgbClr val="000000"/>
              </a:solidFill>
              <a:ea typeface="新細明體" pitchFamily="18" charset="-120"/>
            </a:endParaRPr>
          </a:p>
          <a:p>
            <a:pPr marL="514350" indent="-4572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dirty="0">
                <a:solidFill>
                  <a:srgbClr val="000000"/>
                </a:solidFill>
                <a:ea typeface="新細明體" pitchFamily="18" charset="-120"/>
              </a:rPr>
              <a:t>                           </a:t>
            </a:r>
          </a:p>
          <a:p>
            <a:pPr marL="914400" lvl="1" indent="-4572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600" dirty="0" smtClean="0">
                <a:solidFill>
                  <a:srgbClr val="000000"/>
                </a:solidFill>
                <a:ea typeface="新細明體" pitchFamily="18" charset="-120"/>
              </a:rPr>
              <a:t>	Cloud </a:t>
            </a:r>
            <a:r>
              <a:rPr lang="en-US" sz="1600" dirty="0">
                <a:solidFill>
                  <a:srgbClr val="000000"/>
                </a:solidFill>
                <a:ea typeface="新細明體" pitchFamily="18" charset="-120"/>
              </a:rPr>
              <a:t>managed SQL like query service</a:t>
            </a:r>
          </a:p>
          <a:p>
            <a:pPr marL="914400" lvl="1" indent="-4572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600" dirty="0" smtClean="0">
                <a:solidFill>
                  <a:srgbClr val="000000"/>
                </a:solidFill>
                <a:ea typeface="新細明體" pitchFamily="18" charset="-120"/>
              </a:rPr>
              <a:t>	Delayed </a:t>
            </a:r>
            <a:r>
              <a:rPr lang="en-US" sz="1600" dirty="0">
                <a:solidFill>
                  <a:srgbClr val="000000"/>
                </a:solidFill>
                <a:ea typeface="新細明體" pitchFamily="18" charset="-120"/>
              </a:rPr>
              <a:t>query model in Google Big Query execution results in 40% lower cost</a:t>
            </a:r>
          </a:p>
          <a:p>
            <a:endParaRPr lang="en-US" dirty="0"/>
          </a:p>
          <a:p>
            <a:pPr marL="514350" indent="-4572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600" dirty="0">
              <a:solidFill>
                <a:srgbClr val="000000"/>
              </a:solidFill>
              <a:ea typeface="新細明體" pitchFamily="18" charset="-120"/>
            </a:endParaRPr>
          </a:p>
          <a:p>
            <a:pPr marL="1657350" lvl="2" indent="-457200">
              <a:buFont typeface="Wingdings" pitchFamily="2" charset="2"/>
              <a:buChar char="Ø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en-US" sz="1600" i="1" dirty="0">
              <a:solidFill>
                <a:srgbClr val="000000"/>
              </a:solidFill>
              <a:ea typeface="新細明體" pitchFamily="16" charset="-120"/>
            </a:endParaRPr>
          </a:p>
          <a:p>
            <a:pPr lvl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600" i="1" dirty="0" smtClean="0">
              <a:solidFill>
                <a:srgbClr val="000000"/>
              </a:solidFill>
              <a:ea typeface="新細明體" pitchFamily="18" charset="-120"/>
            </a:endParaRPr>
          </a:p>
          <a:p>
            <a:pPr algn="just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600" b="1" dirty="0" smtClean="0">
              <a:solidFill>
                <a:srgbClr val="000000"/>
              </a:solidFill>
              <a:ea typeface="新細明體" pitchFamily="18" charset="-120"/>
            </a:endParaRPr>
          </a:p>
        </p:txBody>
      </p:sp>
      <p:sp>
        <p:nvSpPr>
          <p:cNvPr id="17" name="Title 1"/>
          <p:cNvSpPr txBox="1">
            <a:spLocks/>
          </p:cNvSpPr>
          <p:nvPr/>
        </p:nvSpPr>
        <p:spPr>
          <a:xfrm>
            <a:off x="419100" y="2286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 smtClean="0">
                <a:solidFill>
                  <a:schemeClr val="tx1"/>
                </a:solidFill>
              </a:rPr>
              <a:t>Need for Cost-optimized Cloud Usage Model</a:t>
            </a:r>
            <a:endParaRPr lang="en-US" sz="3600" dirty="0">
              <a:solidFill>
                <a:schemeClr val="tx1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5382270"/>
            <a:ext cx="1676400" cy="360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B6B40-333C-4396-92FE-0B4C8BAAAFF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301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44453155"/>
              </p:ext>
            </p:extLst>
          </p:nvPr>
        </p:nvGraphicFramePr>
        <p:xfrm>
          <a:off x="856344" y="1249680"/>
          <a:ext cx="7525656" cy="210312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505131"/>
                <a:gridCol w="1261654"/>
                <a:gridCol w="1748609"/>
                <a:gridCol w="1505131"/>
                <a:gridCol w="1505131"/>
              </a:tblGrid>
              <a:tr h="48550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Job#</a:t>
                      </a:r>
                      <a:endParaRPr lang="en-US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Arrival time</a:t>
                      </a:r>
                      <a:endParaRPr lang="en-US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Deadline</a:t>
                      </a:r>
                      <a:endParaRPr lang="en-US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Running time</a:t>
                      </a:r>
                      <a:endParaRPr lang="en-US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Optimal no.  Of VMs</a:t>
                      </a:r>
                      <a:endParaRPr lang="en-US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215782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782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2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782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3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782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4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6995052"/>
              </p:ext>
            </p:extLst>
          </p:nvPr>
        </p:nvGraphicFramePr>
        <p:xfrm>
          <a:off x="914400" y="4079217"/>
          <a:ext cx="5105400" cy="73152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219200"/>
                <a:gridCol w="822960"/>
                <a:gridCol w="1021080"/>
                <a:gridCol w="1021080"/>
                <a:gridCol w="1021080"/>
              </a:tblGrid>
              <a:tr h="27026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Job #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2890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Start time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5385426"/>
              </p:ext>
            </p:extLst>
          </p:nvPr>
        </p:nvGraphicFramePr>
        <p:xfrm>
          <a:off x="914400" y="5638800"/>
          <a:ext cx="5181600" cy="73152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219200"/>
                <a:gridCol w="853440"/>
                <a:gridCol w="1036320"/>
                <a:gridCol w="1036320"/>
                <a:gridCol w="1036320"/>
              </a:tblGrid>
              <a:tr h="30491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Job #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0915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Start time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Title 1"/>
          <p:cNvSpPr txBox="1">
            <a:spLocks/>
          </p:cNvSpPr>
          <p:nvPr/>
        </p:nvSpPr>
        <p:spPr>
          <a:xfrm>
            <a:off x="419100" y="2286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dirty="0" smtClean="0"/>
              <a:t>User Scheduling Vs Cloud Scheduling</a:t>
            </a:r>
            <a:endParaRPr lang="en-US" sz="4000" dirty="0"/>
          </a:p>
        </p:txBody>
      </p:sp>
      <p:sp>
        <p:nvSpPr>
          <p:cNvPr id="10" name="TextBox 9"/>
          <p:cNvSpPr txBox="1"/>
          <p:nvPr/>
        </p:nvSpPr>
        <p:spPr>
          <a:xfrm>
            <a:off x="609600" y="3677526"/>
            <a:ext cx="556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User Scheduling</a:t>
            </a:r>
            <a:endParaRPr lang="en-US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609600" y="5181600"/>
            <a:ext cx="556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Cloud Scheduling</a:t>
            </a:r>
            <a:endParaRPr lang="en-US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6248400" y="4216725"/>
            <a:ext cx="289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CC0000"/>
                </a:solidFill>
              </a:rPr>
              <a:t>80 concurrent VMs</a:t>
            </a:r>
            <a:endParaRPr lang="en-US" sz="2400" dirty="0">
              <a:solidFill>
                <a:srgbClr val="CC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248400" y="5791200"/>
            <a:ext cx="289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CC0000"/>
                </a:solidFill>
              </a:rPr>
              <a:t>40 concurrent VMs</a:t>
            </a:r>
            <a:endParaRPr lang="en-US" sz="2400" dirty="0">
              <a:solidFill>
                <a:srgbClr val="CC0000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B6B40-333C-4396-92FE-0B4C8BAAAFF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35847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Cura System Architecture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A594D-B930-4201-8C1D-45975AD5CB09}" type="slidenum">
              <a:rPr lang="en-US" smtClean="0"/>
              <a:t>8</a:t>
            </a:fld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611923"/>
            <a:ext cx="8229600" cy="48533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69729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Static Virtual Machine sets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304800" y="2318530"/>
            <a:ext cx="2663190" cy="369748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80975" y="1591258"/>
            <a:ext cx="29108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Cluster of physical machines</a:t>
            </a:r>
            <a:endParaRPr lang="en-US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555284"/>
            <a:ext cx="609600" cy="7368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6825" y="2514505"/>
            <a:ext cx="609600" cy="7368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9300" y="2514506"/>
            <a:ext cx="609600" cy="7368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3475460"/>
            <a:ext cx="609600" cy="7368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3025" y="3434681"/>
            <a:ext cx="609600" cy="7368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5500" y="3434682"/>
            <a:ext cx="609600" cy="7368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4329318"/>
            <a:ext cx="609600" cy="7368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3025" y="4288539"/>
            <a:ext cx="609600" cy="7368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5500" y="4288540"/>
            <a:ext cx="609600" cy="7368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075" y="5126739"/>
            <a:ext cx="609600" cy="7368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9700" y="5117956"/>
            <a:ext cx="609600" cy="7368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2175" y="5117957"/>
            <a:ext cx="609600" cy="7368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4222" y="2882945"/>
            <a:ext cx="311915" cy="3770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9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3743" y="2874344"/>
            <a:ext cx="311915" cy="3770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8924" y="2874344"/>
            <a:ext cx="311915" cy="3770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1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5255" y="3280560"/>
            <a:ext cx="311915" cy="3770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2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4776" y="3271959"/>
            <a:ext cx="311915" cy="3770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3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9957" y="3271959"/>
            <a:ext cx="311915" cy="3770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5438" y="3737760"/>
            <a:ext cx="311915" cy="3770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5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4959" y="3729159"/>
            <a:ext cx="311915" cy="3770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0140" y="3729159"/>
            <a:ext cx="311915" cy="3770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7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5438" y="4194960"/>
            <a:ext cx="311915" cy="3770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4959" y="4186359"/>
            <a:ext cx="311915" cy="3770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9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0140" y="4186359"/>
            <a:ext cx="311915" cy="3770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0" name="Oval 29"/>
          <p:cNvSpPr/>
          <p:nvPr/>
        </p:nvSpPr>
        <p:spPr>
          <a:xfrm>
            <a:off x="3505200" y="2493261"/>
            <a:ext cx="3048000" cy="2532157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6586" y="2682563"/>
            <a:ext cx="470571" cy="5688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2815" y="2667000"/>
            <a:ext cx="470571" cy="5688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215" y="2631579"/>
            <a:ext cx="470571" cy="5688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9415" y="3317379"/>
            <a:ext cx="470571" cy="5688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9015" y="3317379"/>
            <a:ext cx="470571" cy="5688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5786" y="3317379"/>
            <a:ext cx="470571" cy="5688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2786" y="3977963"/>
            <a:ext cx="470571" cy="5688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9015" y="3962400"/>
            <a:ext cx="470571" cy="5688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32415" y="3926979"/>
            <a:ext cx="470571" cy="5688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0" name="Oval 39"/>
          <p:cNvSpPr/>
          <p:nvPr/>
        </p:nvSpPr>
        <p:spPr>
          <a:xfrm>
            <a:off x="6629400" y="1960590"/>
            <a:ext cx="2362200" cy="341932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7570" y="5647578"/>
            <a:ext cx="609600" cy="7368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2272" y="5647578"/>
            <a:ext cx="609600" cy="7368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5647578"/>
            <a:ext cx="609600" cy="7368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9394" y="5647577"/>
            <a:ext cx="609600" cy="7368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5" name="Oval 44"/>
          <p:cNvSpPr/>
          <p:nvPr/>
        </p:nvSpPr>
        <p:spPr>
          <a:xfrm>
            <a:off x="4114800" y="5334000"/>
            <a:ext cx="3460415" cy="13716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5069" y="2895600"/>
            <a:ext cx="311915" cy="3770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7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6102" y="3293215"/>
            <a:ext cx="311915" cy="3770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6285" y="3750415"/>
            <a:ext cx="311915" cy="3770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9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6285" y="4207615"/>
            <a:ext cx="311915" cy="3770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9069" y="2882945"/>
            <a:ext cx="311915" cy="3770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30102" y="3280560"/>
            <a:ext cx="311915" cy="3770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2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0285" y="3737760"/>
            <a:ext cx="311915" cy="3770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3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0285" y="4194960"/>
            <a:ext cx="311915" cy="3770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2882945"/>
            <a:ext cx="311915" cy="3770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5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3433" y="3280560"/>
            <a:ext cx="311915" cy="3770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3616" y="3737760"/>
            <a:ext cx="311915" cy="3770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7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3616" y="4194960"/>
            <a:ext cx="311915" cy="3770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58" name="Curved Connector 57"/>
          <p:cNvCxnSpPr/>
          <p:nvPr/>
        </p:nvCxnSpPr>
        <p:spPr>
          <a:xfrm flipV="1">
            <a:off x="2967990" y="2682563"/>
            <a:ext cx="1146810" cy="799172"/>
          </a:xfrm>
          <a:prstGeom prst="curvedConnector3">
            <a:avLst/>
          </a:prstGeom>
          <a:ln w="25400">
            <a:solidFill>
              <a:srgbClr val="00B05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Curved Connector 58"/>
          <p:cNvCxnSpPr/>
          <p:nvPr/>
        </p:nvCxnSpPr>
        <p:spPr>
          <a:xfrm>
            <a:off x="2967990" y="5025419"/>
            <a:ext cx="1368295" cy="622159"/>
          </a:xfrm>
          <a:prstGeom prst="curvedConnector3">
            <a:avLst/>
          </a:prstGeom>
          <a:ln w="25400">
            <a:solidFill>
              <a:srgbClr val="7030A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Curved Connector 59"/>
          <p:cNvCxnSpPr>
            <a:endCxn id="40" idx="1"/>
          </p:cNvCxnSpPr>
          <p:nvPr/>
        </p:nvCxnSpPr>
        <p:spPr>
          <a:xfrm flipV="1">
            <a:off x="2967990" y="2461339"/>
            <a:ext cx="4007346" cy="221224"/>
          </a:xfrm>
          <a:prstGeom prst="curvedConnector4">
            <a:avLst>
              <a:gd name="adj1" fmla="val 31388"/>
              <a:gd name="adj2" fmla="val 434668"/>
            </a:avLst>
          </a:prstGeom>
          <a:ln w="25400">
            <a:solidFill>
              <a:srgbClr val="C000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Box 60"/>
          <p:cNvSpPr txBox="1"/>
          <p:nvPr/>
        </p:nvSpPr>
        <p:spPr>
          <a:xfrm>
            <a:off x="4502341" y="1846930"/>
            <a:ext cx="15621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Pool of small instances</a:t>
            </a:r>
            <a:endParaRPr lang="en-US" dirty="0"/>
          </a:p>
        </p:txBody>
      </p:sp>
      <p:sp>
        <p:nvSpPr>
          <p:cNvPr id="62" name="TextBox 61"/>
          <p:cNvSpPr txBox="1"/>
          <p:nvPr/>
        </p:nvSpPr>
        <p:spPr>
          <a:xfrm>
            <a:off x="7200900" y="1268092"/>
            <a:ext cx="15621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Pool of Large instances</a:t>
            </a:r>
            <a:endParaRPr lang="en-US" dirty="0"/>
          </a:p>
        </p:txBody>
      </p:sp>
      <p:sp>
        <p:nvSpPr>
          <p:cNvPr id="63" name="TextBox 62"/>
          <p:cNvSpPr txBox="1"/>
          <p:nvPr/>
        </p:nvSpPr>
        <p:spPr>
          <a:xfrm>
            <a:off x="7658100" y="5754469"/>
            <a:ext cx="15621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Pool of extra large instances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B6B40-333C-4396-92FE-0B4C8BAAAFFA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3591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2529</TotalTime>
  <Words>837</Words>
  <Application>Microsoft Office PowerPoint</Application>
  <PresentationFormat>On-screen Show (4:3)</PresentationFormat>
  <Paragraphs>241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Cura: A Cost-optimized Model for MapReduce in a Cloud</vt:lpstr>
      <vt:lpstr>Data Growth</vt:lpstr>
      <vt:lpstr>MapReduce in a Cloud</vt:lpstr>
      <vt:lpstr>MapReduce Execution Overview </vt:lpstr>
      <vt:lpstr>MapReduce in a Cloud</vt:lpstr>
      <vt:lpstr>PowerPoint Presentation</vt:lpstr>
      <vt:lpstr>PowerPoint Presentation</vt:lpstr>
      <vt:lpstr>Cura System Architecture</vt:lpstr>
      <vt:lpstr>Static Virtual Machine sets</vt:lpstr>
      <vt:lpstr>Static Partitioning of Virtual Machine sets</vt:lpstr>
      <vt:lpstr>Problem Statements</vt:lpstr>
      <vt:lpstr>VM-aware Job Scheduling</vt:lpstr>
      <vt:lpstr>VM-aware Scheduling Algorithm</vt:lpstr>
      <vt:lpstr>Reconfiguration-aware Scheduler</vt:lpstr>
      <vt:lpstr>Number of servers and Effective Utilization</vt:lpstr>
      <vt:lpstr>Response time and Cost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Balaji Palanisamy</dc:creator>
  <cp:lastModifiedBy>Balaji Palanisamy</cp:lastModifiedBy>
  <cp:revision>37</cp:revision>
  <dcterms:created xsi:type="dcterms:W3CDTF">2013-04-16T01:17:00Z</dcterms:created>
  <dcterms:modified xsi:type="dcterms:W3CDTF">2013-04-17T19:26:26Z</dcterms:modified>
</cp:coreProperties>
</file>