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61"/>
  </p:notesMasterIdLst>
  <p:sldIdLst>
    <p:sldId id="359" r:id="rId2"/>
    <p:sldId id="358" r:id="rId3"/>
    <p:sldId id="362" r:id="rId4"/>
    <p:sldId id="408" r:id="rId5"/>
    <p:sldId id="277" r:id="rId6"/>
    <p:sldId id="434" r:id="rId7"/>
    <p:sldId id="294" r:id="rId8"/>
    <p:sldId id="304" r:id="rId9"/>
    <p:sldId id="413" r:id="rId10"/>
    <p:sldId id="303" r:id="rId11"/>
    <p:sldId id="418" r:id="rId12"/>
    <p:sldId id="419" r:id="rId13"/>
    <p:sldId id="426" r:id="rId14"/>
    <p:sldId id="288" r:id="rId15"/>
    <p:sldId id="259" r:id="rId16"/>
    <p:sldId id="421" r:id="rId17"/>
    <p:sldId id="422" r:id="rId18"/>
    <p:sldId id="423" r:id="rId19"/>
    <p:sldId id="424" r:id="rId20"/>
    <p:sldId id="425" r:id="rId21"/>
    <p:sldId id="455" r:id="rId22"/>
    <p:sldId id="296" r:id="rId23"/>
    <p:sldId id="394" r:id="rId24"/>
    <p:sldId id="297" r:id="rId25"/>
    <p:sldId id="295" r:id="rId26"/>
    <p:sldId id="299" r:id="rId27"/>
    <p:sldId id="298" r:id="rId28"/>
    <p:sldId id="397" r:id="rId29"/>
    <p:sldId id="428" r:id="rId30"/>
    <p:sldId id="308" r:id="rId31"/>
    <p:sldId id="398" r:id="rId32"/>
    <p:sldId id="311" r:id="rId33"/>
    <p:sldId id="431" r:id="rId34"/>
    <p:sldId id="312" r:id="rId35"/>
    <p:sldId id="317" r:id="rId36"/>
    <p:sldId id="318" r:id="rId37"/>
    <p:sldId id="319" r:id="rId38"/>
    <p:sldId id="429" r:id="rId39"/>
    <p:sldId id="382" r:id="rId40"/>
    <p:sldId id="438" r:id="rId41"/>
    <p:sldId id="356" r:id="rId42"/>
    <p:sldId id="437" r:id="rId43"/>
    <p:sldId id="454" r:id="rId44"/>
    <p:sldId id="289" r:id="rId45"/>
    <p:sldId id="453" r:id="rId46"/>
    <p:sldId id="456" r:id="rId47"/>
    <p:sldId id="440" r:id="rId48"/>
    <p:sldId id="441" r:id="rId49"/>
    <p:sldId id="442" r:id="rId50"/>
    <p:sldId id="443" r:id="rId51"/>
    <p:sldId id="444" r:id="rId52"/>
    <p:sldId id="445" r:id="rId53"/>
    <p:sldId id="446" r:id="rId54"/>
    <p:sldId id="447" r:id="rId55"/>
    <p:sldId id="448" r:id="rId56"/>
    <p:sldId id="449" r:id="rId57"/>
    <p:sldId id="450" r:id="rId58"/>
    <p:sldId id="451" r:id="rId59"/>
    <p:sldId id="452" r:id="rId6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5F4C20F-8C2E-4D55-8A3E-403C3615E13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C1AD30-A4BD-411B-8C8A-4F7CD2D07457}" type="slidenum">
              <a:rPr lang="en-US" altLang="zh-CN" smtClean="0"/>
              <a:pPr/>
              <a:t>5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CCD0B2-D258-4B76-B4DE-B8BE0FC61330}" type="slidenum">
              <a:rPr lang="en-US" altLang="zh-CN" smtClean="0"/>
              <a:pPr/>
              <a:t>17</a:t>
            </a:fld>
            <a:endParaRPr lang="en-US" altLang="zh-CN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4C20F-8C2E-4D55-8A3E-403C3615E132}" type="slidenum">
              <a:rPr lang="en-US" altLang="zh-CN" smtClean="0"/>
              <a:pPr>
                <a:defRPr/>
              </a:pPr>
              <a:t>18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1F8E60-31E5-4D4F-B606-221EDB047F57}" type="slidenum">
              <a:rPr lang="en-US" altLang="zh-CN" smtClean="0"/>
              <a:pPr/>
              <a:t>20</a:t>
            </a:fld>
            <a:endParaRPr lang="en-US" altLang="zh-CN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CN" dirty="0" smtClean="0"/>
              <a:t>Locate</a:t>
            </a:r>
            <a:r>
              <a:rPr lang="en-US" altLang="zh-CN" baseline="0" dirty="0" smtClean="0"/>
              <a:t> not localize, </a:t>
            </a:r>
            <a:r>
              <a:rPr lang="zh-CN" altLang="en-US" baseline="0" dirty="0" smtClean="0"/>
              <a:t>要从现象到本质， 先看到第一个，再看到第二个。</a:t>
            </a:r>
            <a:endParaRPr lang="en-US" altLang="zh-CN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C1AD30-A4BD-411B-8C8A-4F7CD2D07457}" type="slidenum">
              <a:rPr lang="en-US" altLang="zh-CN" smtClean="0"/>
              <a:pPr/>
              <a:t>23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2C217E-7D75-445E-AF2E-AB476428CA79}" type="slidenum">
              <a:rPr lang="en-US" altLang="zh-CN" smtClean="0"/>
              <a:pPr/>
              <a:t>25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Talking</a:t>
            </a:r>
            <a:r>
              <a:rPr lang="en-US" baseline="0" dirty="0" smtClean="0"/>
              <a:t> about this is the worst case scenario, It is the intensive tracking.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4C20F-8C2E-4D55-8A3E-403C3615E132}" type="slidenum">
              <a:rPr lang="en-US" altLang="zh-CN" smtClean="0"/>
              <a:pPr>
                <a:defRPr/>
              </a:pPr>
              <a:t>26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With</a:t>
            </a:r>
            <a:r>
              <a:rPr lang="en-US" baseline="0" dirty="0" smtClean="0"/>
              <a:t> only talking about the </a:t>
            </a:r>
            <a:r>
              <a:rPr lang="en-US" baseline="0" dirty="0" err="1" smtClean="0"/>
              <a:t>Vscope</a:t>
            </a:r>
            <a:r>
              <a:rPr lang="en-US" baseline="0" dirty="0" smtClean="0"/>
              <a:t> is only bounded by 4 seconds, it is never the bottle neck. </a:t>
            </a:r>
            <a:endParaRPr 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2C217E-7D75-445E-AF2E-AB476428CA79}" type="slidenum">
              <a:rPr lang="en-US" altLang="zh-CN" smtClean="0"/>
              <a:pPr/>
              <a:t>27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Draw those topologies.</a:t>
            </a:r>
            <a:r>
              <a:rPr lang="en-US" baseline="0" dirty="0" smtClean="0"/>
              <a:t> </a:t>
            </a:r>
            <a:r>
              <a:rPr lang="zh-CN" altLang="en-US" baseline="0" dirty="0" smtClean="0"/>
              <a:t>画几个图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0C139-CB1E-4EA9-8E60-B2E68494067E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0C139-CB1E-4EA9-8E60-B2E68494067E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0C139-CB1E-4EA9-8E60-B2E68494067E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API affected?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4C20F-8C2E-4D55-8A3E-403C3615E132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0C139-CB1E-4EA9-8E60-B2E68494067E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不要说</a:t>
            </a:r>
            <a:r>
              <a:rPr lang="en-US" altLang="zh-CN" dirty="0" smtClean="0"/>
              <a:t>may, </a:t>
            </a:r>
            <a:r>
              <a:rPr lang="zh-CN" altLang="en-US" dirty="0" smtClean="0"/>
              <a:t>说</a:t>
            </a:r>
            <a:r>
              <a:rPr lang="en-US" altLang="zh-CN" dirty="0" smtClean="0"/>
              <a:t>is, </a:t>
            </a:r>
            <a:r>
              <a:rPr lang="zh-CN" altLang="en-US" dirty="0" smtClean="0"/>
              <a:t>不然不确定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0C139-CB1E-4EA9-8E60-B2E68494067E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0C139-CB1E-4EA9-8E60-B2E68494067E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0C139-CB1E-4EA9-8E60-B2E68494067E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Chart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7FBF59-7876-4ED2-86FD-20B278D8C632}" type="slidenum">
              <a:rPr lang="en-US" altLang="zh-CN" smtClean="0"/>
              <a:pPr/>
              <a:t>44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Delete  </a:t>
            </a:r>
            <a:r>
              <a:rPr lang="en-US" dirty="0" err="1" smtClean="0"/>
              <a:t>Hbase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4C20F-8C2E-4D55-8A3E-403C3615E132}" type="slidenum">
              <a:rPr lang="en-US" altLang="zh-CN" smtClean="0"/>
              <a:pPr>
                <a:defRPr/>
              </a:pPr>
              <a:t>46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Automation is totally possible. Because of the primitiveness of the operations.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Key question how to do online tracing</a:t>
            </a:r>
            <a:r>
              <a:rPr lang="en-US" baseline="0" dirty="0" smtClean="0"/>
              <a:t> and debugging?</a:t>
            </a:r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C1AD30-A4BD-411B-8C8A-4F7CD2D07457}" type="slidenum">
              <a:rPr lang="en-US" altLang="zh-CN" smtClean="0"/>
              <a:pPr/>
              <a:t>7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4C20F-8C2E-4D55-8A3E-403C3615E132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paves the way for automation. This</a:t>
            </a:r>
            <a:r>
              <a:rPr lang="en-US" baseline="0" dirty="0" smtClean="0"/>
              <a:t> level of abstraction we think it is good for automation. Clearly identify the non divisible units for troubleshooting, and make it possible to automate </a:t>
            </a:r>
            <a:r>
              <a:rPr lang="en-US" baseline="0" smtClean="0"/>
              <a:t>the procedure.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4C20F-8C2E-4D55-8A3E-403C3615E132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Must</a:t>
            </a:r>
            <a:r>
              <a:rPr lang="en-US" baseline="0" dirty="0" smtClean="0"/>
              <a:t> mention for dependency analysis, there can be a lot of ways to do it Orion, </a:t>
            </a:r>
            <a:r>
              <a:rPr lang="en-US" baseline="0" dirty="0" err="1" smtClean="0"/>
              <a:t>vPath</a:t>
            </a:r>
            <a:r>
              <a:rPr lang="en-US" baseline="0" dirty="0" smtClean="0"/>
              <a:t>, Project5 from HP, Sherlock they all can be integrated into Scope operation for dependency analysis.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4C20F-8C2E-4D55-8A3E-403C3615E132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Delete  </a:t>
            </a:r>
            <a:r>
              <a:rPr lang="en-US" dirty="0" err="1" smtClean="0"/>
              <a:t>Hbase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4C20F-8C2E-4D55-8A3E-403C3615E132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Vscope</a:t>
            </a:r>
            <a:r>
              <a:rPr lang="en-US" dirty="0" smtClean="0"/>
              <a:t> supports</a:t>
            </a:r>
            <a:r>
              <a:rPr lang="en-US" baseline="0" dirty="0" smtClean="0"/>
              <a:t> not ‘we have’, tier graph explanation.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4C20F-8C2E-4D55-8A3E-403C3615E132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Complexity</a:t>
            </a:r>
            <a:r>
              <a:rPr lang="en-US" baseline="0" dirty="0" smtClean="0"/>
              <a:t> of multi-tier, dependency – horizontal scope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4C20F-8C2E-4D55-8A3E-403C3615E132}" type="slidenum">
              <a:rPr lang="en-US" altLang="zh-CN" smtClean="0"/>
              <a:pPr>
                <a:defRPr/>
              </a:pPr>
              <a:t>16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325A6-1AEC-4F75-B2D5-FDFC08578B18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53A66-0BDC-4CE0-8AD0-5193AD58B210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194D3-A3D0-41EE-B5B6-F1B136C190A1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Lin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39725" y="420624"/>
            <a:ext cx="8375650" cy="43973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aseline="0">
                <a:solidFill>
                  <a:srgbClr val="000000"/>
                </a:solidFill>
                <a:latin typeface="Futura Bk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0"/>
          </p:nvPr>
        </p:nvSpPr>
        <p:spPr>
          <a:xfrm>
            <a:off x="365760" y="1142999"/>
            <a:ext cx="8348472" cy="5006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defRPr>
                <a:solidFill>
                  <a:srgbClr val="000000"/>
                </a:solidFill>
              </a:defRPr>
            </a:lvl1pPr>
            <a:lvl2pPr marL="342900" indent="-114300">
              <a:lnSpc>
                <a:spcPct val="11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>
                <a:solidFill>
                  <a:srgbClr val="000000"/>
                </a:solidFill>
              </a:defRPr>
            </a:lvl2pPr>
            <a:lvl3pPr marL="571500" indent="-168275">
              <a:lnSpc>
                <a:spcPct val="110000"/>
              </a:lnSpc>
              <a:spcBef>
                <a:spcPts val="400"/>
              </a:spcBef>
              <a:buFont typeface="Futura Bk" pitchFamily="34" charset="0"/>
              <a:buChar char="−"/>
              <a:defRPr sz="1200">
                <a:solidFill>
                  <a:srgbClr val="000000"/>
                </a:solidFill>
              </a:defRPr>
            </a:lvl3pPr>
            <a:lvl4pPr marL="800100" indent="-114300">
              <a:lnSpc>
                <a:spcPct val="110000"/>
              </a:lnSpc>
              <a:spcBef>
                <a:spcPts val="400"/>
              </a:spcBef>
              <a:buSzPct val="80000"/>
              <a:buFont typeface="Arial" pitchFamily="34" charset="0"/>
              <a:buChar char="•"/>
              <a:defRPr sz="1200">
                <a:solidFill>
                  <a:srgbClr val="000000"/>
                </a:solidFill>
              </a:defRPr>
            </a:lvl4pPr>
            <a:lvl5pPr marL="1028700" indent="-174625">
              <a:lnSpc>
                <a:spcPct val="110000"/>
              </a:lnSpc>
              <a:spcBef>
                <a:spcPts val="400"/>
              </a:spcBef>
              <a:buFont typeface="Futura Bk" pitchFamily="34" charset="0"/>
              <a:buChar char="−"/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913" y="6097588"/>
            <a:ext cx="1581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Lin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913" y="6097588"/>
            <a:ext cx="1581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39725" y="420624"/>
            <a:ext cx="8375650" cy="43973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aseline="0">
                <a:solidFill>
                  <a:srgbClr val="000000"/>
                </a:solidFill>
                <a:latin typeface="Futura Bk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0"/>
          </p:nvPr>
        </p:nvSpPr>
        <p:spPr>
          <a:xfrm>
            <a:off x="365760" y="1142999"/>
            <a:ext cx="8348472" cy="5006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defRPr>
                <a:solidFill>
                  <a:srgbClr val="000000"/>
                </a:solidFill>
              </a:defRPr>
            </a:lvl1pPr>
            <a:lvl2pPr marL="342900" indent="-114300">
              <a:lnSpc>
                <a:spcPct val="11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>
                <a:solidFill>
                  <a:srgbClr val="000000"/>
                </a:solidFill>
              </a:defRPr>
            </a:lvl2pPr>
            <a:lvl3pPr marL="571500" indent="-168275">
              <a:lnSpc>
                <a:spcPct val="110000"/>
              </a:lnSpc>
              <a:spcBef>
                <a:spcPts val="400"/>
              </a:spcBef>
              <a:buFont typeface="Futura Bk" pitchFamily="34" charset="0"/>
              <a:buChar char="−"/>
              <a:defRPr sz="1200">
                <a:solidFill>
                  <a:srgbClr val="000000"/>
                </a:solidFill>
              </a:defRPr>
            </a:lvl3pPr>
            <a:lvl4pPr marL="800100" indent="-114300">
              <a:lnSpc>
                <a:spcPct val="110000"/>
              </a:lnSpc>
              <a:spcBef>
                <a:spcPts val="400"/>
              </a:spcBef>
              <a:buSzPct val="80000"/>
              <a:buFont typeface="Arial" pitchFamily="34" charset="0"/>
              <a:buChar char="•"/>
              <a:defRPr sz="1200">
                <a:solidFill>
                  <a:srgbClr val="000000"/>
                </a:solidFill>
              </a:defRPr>
            </a:lvl4pPr>
            <a:lvl5pPr marL="1028700" indent="-174625">
              <a:lnSpc>
                <a:spcPct val="110000"/>
              </a:lnSpc>
              <a:spcBef>
                <a:spcPts val="400"/>
              </a:spcBef>
              <a:buFont typeface="Futura Bk" pitchFamily="34" charset="0"/>
              <a:buChar char="−"/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82513-16E8-47A9-A09C-DBBF3ACC5481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6D00F2-DD92-42D9-B7ED-1612AAB6DDE4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FCB0C1-AD01-48C1-ABB5-3843F4974F03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4CA453-C3D9-4259-A9DC-14CE31F7717F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2B0DD-8012-402B-AA51-557EB8608DA8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DE2835-522B-4A49-9CB0-6AC146E5134D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014D65-5B2D-45CB-8EA3-AE225A9B3887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1901C-E94A-4B54-B219-0FB1BE6F0185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890F352-8AEA-4920-A319-6533DEEC1CA9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66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cloud.cercs.gatech.edu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4.jpeg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15.jpeg"/><Relationship Id="rId9" Type="http://schemas.openxmlformats.org/officeDocument/2006/relationships/image" Target="../media/image19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slide" Target="slide4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4.jpeg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15.jpeg"/><Relationship Id="rId9" Type="http://schemas.openxmlformats.org/officeDocument/2006/relationships/image" Target="../media/image19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68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28600" y="1368425"/>
            <a:ext cx="967740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4000" b="1" dirty="0" smtClean="0"/>
              <a:t>System for Troubleshooting  Big Data Applications in Large Scale Data Centers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895600"/>
            <a:ext cx="8305800" cy="9906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endParaRPr lang="en-US" altLang="zh-CN" sz="2400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400" b="1" dirty="0" err="1" smtClean="0">
                <a:solidFill>
                  <a:schemeClr val="tx1"/>
                </a:solidFill>
              </a:rPr>
              <a:t>Chengwei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 Wang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400" b="1" dirty="0" smtClean="0">
                <a:solidFill>
                  <a:schemeClr val="tx1"/>
                </a:solidFill>
              </a:rPr>
              <a:t>Advisor: </a:t>
            </a:r>
            <a:r>
              <a:rPr lang="en-US" altLang="zh-CN" sz="2400" b="1" dirty="0" err="1" smtClean="0">
                <a:solidFill>
                  <a:schemeClr val="tx1"/>
                </a:solidFill>
              </a:rPr>
              <a:t>Karsten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</a:rPr>
              <a:t>Schwan</a:t>
            </a:r>
            <a:endParaRPr lang="en-US" altLang="zh-CN" sz="2400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400" b="1" dirty="0" smtClean="0">
                <a:solidFill>
                  <a:schemeClr val="tx1"/>
                </a:solidFill>
              </a:rPr>
              <a:t>CERCS Lab, Georgia Institute of Technology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5246687"/>
            <a:ext cx="1402054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9993" y="5181600"/>
            <a:ext cx="167660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VScope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458200" cy="3429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From systems perspective,</a:t>
            </a:r>
            <a:r>
              <a:rPr lang="en-US" dirty="0" smtClean="0"/>
              <a:t> </a:t>
            </a:r>
            <a:r>
              <a:rPr lang="en-US" dirty="0" err="1" smtClean="0"/>
              <a:t>VScope</a:t>
            </a:r>
            <a:r>
              <a:rPr lang="en-US" dirty="0" smtClean="0"/>
              <a:t> is a distributed system for monitoring and analyzing metrics in data centers.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From user’s perspective, </a:t>
            </a:r>
            <a:r>
              <a:rPr lang="en-US" dirty="0" err="1" smtClean="0"/>
              <a:t>VScope</a:t>
            </a:r>
            <a:r>
              <a:rPr lang="en-US" dirty="0" smtClean="0"/>
              <a:t> is a tool providing dynamic mechanisms and basic operations to facilitate troubleshooting.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hbase-parti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1471496"/>
            <a:ext cx="1225296" cy="2755925"/>
          </a:xfrm>
          <a:prstGeom prst="rect">
            <a:avLst/>
          </a:prstGeom>
        </p:spPr>
      </p:pic>
      <p:pic>
        <p:nvPicPr>
          <p:cNvPr id="44" name="Picture 43" descr="flume-parti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1453037"/>
            <a:ext cx="2377440" cy="2771132"/>
          </a:xfrm>
          <a:prstGeom prst="rect">
            <a:avLst/>
          </a:prstGeom>
        </p:spPr>
      </p:pic>
      <p:cxnSp>
        <p:nvCxnSpPr>
          <p:cNvPr id="33" name="Straight Arrow Connector 32"/>
          <p:cNvCxnSpPr/>
          <p:nvPr/>
        </p:nvCxnSpPr>
        <p:spPr>
          <a:xfrm>
            <a:off x="2162175" y="2344621"/>
            <a:ext cx="1219200" cy="22860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2162175" y="3106621"/>
            <a:ext cx="1219200" cy="30480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4448175" y="2319169"/>
            <a:ext cx="1571625" cy="25452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448175" y="2878021"/>
            <a:ext cx="1495425" cy="43174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6705600" y="2395369"/>
            <a:ext cx="1019175" cy="254052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6705600" y="3157369"/>
            <a:ext cx="1066800" cy="15240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5" name="Picture 44" descr="hdfs-partia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4040" y="1447800"/>
            <a:ext cx="1280160" cy="2786231"/>
          </a:xfrm>
          <a:prstGeom prst="rect">
            <a:avLst/>
          </a:prstGeom>
        </p:spPr>
      </p:pic>
      <p:pic>
        <p:nvPicPr>
          <p:cNvPr id="46" name="Picture 45" descr="mapreduce-partia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96200" y="1447800"/>
            <a:ext cx="1371600" cy="2715208"/>
          </a:xfrm>
          <a:prstGeom prst="rect">
            <a:avLst/>
          </a:prstGeom>
        </p:spPr>
      </p:pic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/>
              <a:t>Human Troubleshooting Activities</a:t>
            </a:r>
            <a:endParaRPr lang="en-US" dirty="0"/>
          </a:p>
        </p:txBody>
      </p:sp>
      <p:grpSp>
        <p:nvGrpSpPr>
          <p:cNvPr id="138" name="Group 137"/>
          <p:cNvGrpSpPr/>
          <p:nvPr/>
        </p:nvGrpSpPr>
        <p:grpSpPr>
          <a:xfrm>
            <a:off x="3200400" y="4431268"/>
            <a:ext cx="2819400" cy="1664732"/>
            <a:chOff x="3200400" y="4431268"/>
            <a:chExt cx="2819400" cy="1664732"/>
          </a:xfrm>
        </p:grpSpPr>
        <p:sp>
          <p:nvSpPr>
            <p:cNvPr id="67" name="TextBox 66"/>
            <p:cNvSpPr txBox="1"/>
            <p:nvPr/>
          </p:nvSpPr>
          <p:spPr>
            <a:xfrm>
              <a:off x="3200400" y="4431268"/>
              <a:ext cx="2743200" cy="369332"/>
            </a:xfrm>
            <a:prstGeom prst="rect">
              <a:avLst/>
            </a:prstGeom>
            <a:noFill/>
            <a:ln>
              <a:solidFill>
                <a:schemeClr val="dk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Interaction Analysis</a:t>
              </a:r>
              <a:endParaRPr lang="en-US" b="1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200400" y="4876800"/>
              <a:ext cx="2819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Which collector did the problematic agent talk to?  </a:t>
              </a:r>
              <a:endParaRPr lang="en-US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200400" y="5449669"/>
              <a:ext cx="2819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Which </a:t>
              </a:r>
              <a:r>
                <a:rPr lang="en-US" dirty="0" err="1" smtClean="0"/>
                <a:t>regionservers</a:t>
              </a:r>
              <a:r>
                <a:rPr lang="en-US" dirty="0" smtClean="0"/>
                <a:t> did the collector talk to?  </a:t>
              </a:r>
              <a:endParaRPr lang="en-US" dirty="0"/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152400" y="4431268"/>
            <a:ext cx="2819400" cy="1710393"/>
            <a:chOff x="152400" y="4431268"/>
            <a:chExt cx="2819400" cy="1710393"/>
          </a:xfrm>
        </p:grpSpPr>
        <p:sp>
          <p:nvSpPr>
            <p:cNvPr id="68" name="TextBox 67"/>
            <p:cNvSpPr txBox="1"/>
            <p:nvPr/>
          </p:nvSpPr>
          <p:spPr>
            <a:xfrm>
              <a:off x="152400" y="4431268"/>
              <a:ext cx="2743200" cy="369332"/>
            </a:xfrm>
            <a:prstGeom prst="rect">
              <a:avLst/>
            </a:prstGeom>
            <a:noFill/>
            <a:ln>
              <a:solidFill>
                <a:schemeClr val="dk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Anomaly Detection</a:t>
              </a:r>
              <a:endParaRPr lang="en-US" b="1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52400" y="4876800"/>
              <a:ext cx="2819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Monitoring agent latency, Alarm when latency high</a:t>
              </a:r>
              <a:endParaRPr lang="en-US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52400" y="5495330"/>
              <a:ext cx="2819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Which agents had the abnormal latencies?</a:t>
              </a:r>
              <a:endParaRPr lang="en-US" dirty="0"/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6248400" y="4431268"/>
            <a:ext cx="2895600" cy="1131332"/>
            <a:chOff x="6248400" y="4431268"/>
            <a:chExt cx="2895600" cy="1131332"/>
          </a:xfrm>
        </p:grpSpPr>
        <p:sp>
          <p:nvSpPr>
            <p:cNvPr id="69" name="TextBox 68"/>
            <p:cNvSpPr txBox="1"/>
            <p:nvPr/>
          </p:nvSpPr>
          <p:spPr>
            <a:xfrm>
              <a:off x="6248400" y="4431268"/>
              <a:ext cx="2743200" cy="369332"/>
            </a:xfrm>
            <a:prstGeom prst="rect">
              <a:avLst/>
            </a:prstGeom>
            <a:noFill/>
            <a:ln>
              <a:solidFill>
                <a:schemeClr val="dk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Profiling &amp; Tracing</a:t>
              </a:r>
              <a:endParaRPr lang="en-US" b="1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248400" y="4916269"/>
              <a:ext cx="2895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RPC-log in </a:t>
              </a:r>
              <a:r>
                <a:rPr lang="en-US" dirty="0" err="1" smtClean="0"/>
                <a:t>regionservers</a:t>
              </a:r>
              <a:endParaRPr lang="en-US" dirty="0" smtClean="0"/>
            </a:p>
            <a:p>
              <a:r>
                <a:rPr lang="en-US" dirty="0" smtClean="0"/>
                <a:t>Debug-log in data nodes  </a:t>
              </a:r>
              <a:endParaRPr lang="en-US" dirty="0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685800" y="1905000"/>
            <a:ext cx="990600" cy="2514600"/>
            <a:chOff x="685800" y="1905000"/>
            <a:chExt cx="990600" cy="2514600"/>
          </a:xfrm>
        </p:grpSpPr>
        <p:sp>
          <p:nvSpPr>
            <p:cNvPr id="52" name="Rectangle 51"/>
            <p:cNvSpPr/>
            <p:nvPr/>
          </p:nvSpPr>
          <p:spPr>
            <a:xfrm>
              <a:off x="685800" y="1905000"/>
              <a:ext cx="762000" cy="17526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Elbow Connector 75"/>
            <p:cNvCxnSpPr>
              <a:stCxn id="52" idx="2"/>
            </p:cNvCxnSpPr>
            <p:nvPr/>
          </p:nvCxnSpPr>
          <p:spPr>
            <a:xfrm rot="16200000" flipH="1">
              <a:off x="990600" y="3733800"/>
              <a:ext cx="762000" cy="609600"/>
            </a:xfrm>
            <a:prstGeom prst="bentConnector3">
              <a:avLst>
                <a:gd name="adj1" fmla="val 70000"/>
              </a:avLst>
            </a:prstGeom>
            <a:ln w="254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oup 134"/>
          <p:cNvGrpSpPr/>
          <p:nvPr/>
        </p:nvGrpSpPr>
        <p:grpSpPr>
          <a:xfrm>
            <a:off x="1981200" y="1905000"/>
            <a:ext cx="5867400" cy="2526268"/>
            <a:chOff x="1981200" y="1905000"/>
            <a:chExt cx="5867400" cy="2526268"/>
          </a:xfrm>
        </p:grpSpPr>
        <p:sp>
          <p:nvSpPr>
            <p:cNvPr id="53" name="Rectangle 52"/>
            <p:cNvSpPr/>
            <p:nvPr/>
          </p:nvSpPr>
          <p:spPr>
            <a:xfrm>
              <a:off x="1981200" y="1905000"/>
              <a:ext cx="914400" cy="17526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648200" y="1905000"/>
              <a:ext cx="914400" cy="17526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6934200" y="1905000"/>
              <a:ext cx="914400" cy="17526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6" name="Elbow Connector 105"/>
            <p:cNvCxnSpPr>
              <a:stCxn id="53" idx="2"/>
            </p:cNvCxnSpPr>
            <p:nvPr/>
          </p:nvCxnSpPr>
          <p:spPr>
            <a:xfrm rot="16200000" flipH="1">
              <a:off x="2743200" y="3352800"/>
              <a:ext cx="457200" cy="1066800"/>
            </a:xfrm>
            <a:prstGeom prst="bentConnector2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>
              <a:off x="3505200" y="4114800"/>
              <a:ext cx="0" cy="3048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Elbow Connector 115"/>
            <p:cNvCxnSpPr>
              <a:stCxn id="84" idx="2"/>
              <a:endCxn id="67" idx="0"/>
            </p:cNvCxnSpPr>
            <p:nvPr/>
          </p:nvCxnSpPr>
          <p:spPr>
            <a:xfrm rot="5400000">
              <a:off x="4451866" y="3777734"/>
              <a:ext cx="773668" cy="533400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hape 117"/>
            <p:cNvCxnSpPr>
              <a:stCxn id="99" idx="2"/>
            </p:cNvCxnSpPr>
            <p:nvPr/>
          </p:nvCxnSpPr>
          <p:spPr>
            <a:xfrm rot="5400000">
              <a:off x="6172200" y="2971800"/>
              <a:ext cx="533400" cy="1905000"/>
            </a:xfrm>
            <a:prstGeom prst="bentConnector2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>
              <a:off x="5486400" y="4191000"/>
              <a:ext cx="0" cy="2286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Group 135"/>
          <p:cNvGrpSpPr/>
          <p:nvPr/>
        </p:nvGrpSpPr>
        <p:grpSpPr>
          <a:xfrm>
            <a:off x="3429000" y="1905000"/>
            <a:ext cx="4191000" cy="2526268"/>
            <a:chOff x="3429000" y="1905000"/>
            <a:chExt cx="4191000" cy="2526268"/>
          </a:xfrm>
        </p:grpSpPr>
        <p:sp>
          <p:nvSpPr>
            <p:cNvPr id="54" name="Rectangle 53"/>
            <p:cNvSpPr/>
            <p:nvPr/>
          </p:nvSpPr>
          <p:spPr>
            <a:xfrm>
              <a:off x="3429000" y="1905000"/>
              <a:ext cx="914400" cy="17526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5867400" y="1905000"/>
              <a:ext cx="914400" cy="17526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5" name="Shape 124"/>
            <p:cNvCxnSpPr>
              <a:stCxn id="54" idx="2"/>
            </p:cNvCxnSpPr>
            <p:nvPr/>
          </p:nvCxnSpPr>
          <p:spPr>
            <a:xfrm rot="16200000" flipH="1">
              <a:off x="5334000" y="2209800"/>
              <a:ext cx="304800" cy="3200400"/>
            </a:xfrm>
            <a:prstGeom prst="bentConnector2">
              <a:avLst/>
            </a:prstGeom>
            <a:ln w="254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/>
            <p:nvPr/>
          </p:nvCxnSpPr>
          <p:spPr>
            <a:xfrm>
              <a:off x="7086600" y="3962400"/>
              <a:ext cx="0" cy="4572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hape 128"/>
            <p:cNvCxnSpPr>
              <a:stCxn id="121" idx="2"/>
            </p:cNvCxnSpPr>
            <p:nvPr/>
          </p:nvCxnSpPr>
          <p:spPr>
            <a:xfrm rot="16200000" flipH="1">
              <a:off x="6858000" y="3124200"/>
              <a:ext cx="228600" cy="1295400"/>
            </a:xfrm>
            <a:prstGeom prst="bentConnector2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>
              <a:endCxn id="69" idx="0"/>
            </p:cNvCxnSpPr>
            <p:nvPr/>
          </p:nvCxnSpPr>
          <p:spPr>
            <a:xfrm>
              <a:off x="7620000" y="3886200"/>
              <a:ext cx="0" cy="54506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VScope</a:t>
            </a:r>
            <a:r>
              <a:rPr lang="en-US" dirty="0" smtClean="0"/>
              <a:t> Operations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00400" y="2231648"/>
            <a:ext cx="2743200" cy="369332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Interaction Analysis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" y="2221468"/>
            <a:ext cx="2743200" cy="369332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Anomaly Detection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248400" y="2221468"/>
            <a:ext cx="2743200" cy="369332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Profiling &amp; Tracing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" y="3591580"/>
            <a:ext cx="2667000" cy="523220"/>
          </a:xfrm>
          <a:prstGeom prst="rect">
            <a:avLst/>
          </a:prstGeom>
          <a:solidFill>
            <a:srgbClr val="FF0000">
              <a:alpha val="58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Watch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3276600" y="3591580"/>
            <a:ext cx="2667000" cy="523220"/>
          </a:xfrm>
          <a:prstGeom prst="rect">
            <a:avLst/>
          </a:prstGeom>
          <a:solidFill>
            <a:srgbClr val="FF0000">
              <a:alpha val="58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Scope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6324600" y="3591580"/>
            <a:ext cx="2667000" cy="523220"/>
          </a:xfrm>
          <a:prstGeom prst="rect">
            <a:avLst/>
          </a:prstGeom>
          <a:solidFill>
            <a:srgbClr val="FF0000">
              <a:alpha val="58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Query</a:t>
            </a:r>
            <a:endParaRPr lang="en-US" sz="2800" dirty="0"/>
          </a:p>
        </p:txBody>
      </p:sp>
      <p:sp>
        <p:nvSpPr>
          <p:cNvPr id="21" name="Striped Right Arrow 20"/>
          <p:cNvSpPr/>
          <p:nvPr/>
        </p:nvSpPr>
        <p:spPr>
          <a:xfrm rot="5400000">
            <a:off x="1157521" y="3006048"/>
            <a:ext cx="705525" cy="332232"/>
          </a:xfrm>
          <a:prstGeom prst="stripedRightArrow">
            <a:avLst/>
          </a:prstGeom>
          <a:solidFill>
            <a:srgbClr val="FF000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riped Right Arrow 21"/>
          <p:cNvSpPr/>
          <p:nvPr/>
        </p:nvSpPr>
        <p:spPr>
          <a:xfrm rot="5400000">
            <a:off x="4205521" y="3016227"/>
            <a:ext cx="705525" cy="332232"/>
          </a:xfrm>
          <a:prstGeom prst="stripedRightArrow">
            <a:avLst/>
          </a:prstGeom>
          <a:solidFill>
            <a:srgbClr val="FF000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triped Right Arrow 22"/>
          <p:cNvSpPr/>
          <p:nvPr/>
        </p:nvSpPr>
        <p:spPr>
          <a:xfrm rot="5400000">
            <a:off x="7280954" y="3006047"/>
            <a:ext cx="705525" cy="332232"/>
          </a:xfrm>
          <a:prstGeom prst="stripedRightArrow">
            <a:avLst/>
          </a:prstGeom>
          <a:solidFill>
            <a:srgbClr val="FF000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0" y="4598074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Continuous anomaly detection</a:t>
            </a:r>
            <a:endParaRPr lang="en-US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124200" y="4655403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On-line interaction tracking</a:t>
            </a:r>
            <a:endParaRPr lang="en-US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096000" y="44196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Dynamic</a:t>
            </a:r>
            <a:r>
              <a:rPr lang="en-US" sz="2400" b="1" dirty="0" smtClean="0"/>
              <a:t> metric collection/analytics deployment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228600"/>
            <a:ext cx="9372600" cy="1143000"/>
          </a:xfrm>
        </p:spPr>
        <p:txBody>
          <a:bodyPr/>
          <a:lstStyle/>
          <a:p>
            <a:r>
              <a:rPr lang="en-US" dirty="0" smtClean="0"/>
              <a:t>Distributed Processing Graph (DPG)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702627" y="2207613"/>
            <a:ext cx="1174173" cy="62345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>
              <a:lnSpc>
                <a:spcPct val="85000"/>
              </a:lnSpc>
            </a:pPr>
            <a:r>
              <a:rPr lang="en-US" sz="1600" b="1" dirty="0" err="1" smtClean="0">
                <a:solidFill>
                  <a:schemeClr val="tx1"/>
                </a:solidFill>
                <a:latin typeface="+mj-lt"/>
              </a:rPr>
              <a:t>VNode</a:t>
            </a:r>
            <a:endParaRPr lang="en-US" sz="1600" b="1" dirty="0" smtClean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5" name="Group 6"/>
          <p:cNvGrpSpPr/>
          <p:nvPr/>
        </p:nvGrpSpPr>
        <p:grpSpPr>
          <a:xfrm>
            <a:off x="3704355" y="2831068"/>
            <a:ext cx="2544045" cy="299807"/>
            <a:chOff x="3851563" y="1939644"/>
            <a:chExt cx="2544045" cy="299807"/>
          </a:xfrm>
        </p:grpSpPr>
        <p:grpSp>
          <p:nvGrpSpPr>
            <p:cNvPr id="6" name="Group 71"/>
            <p:cNvGrpSpPr/>
            <p:nvPr/>
          </p:nvGrpSpPr>
          <p:grpSpPr>
            <a:xfrm>
              <a:off x="3851563" y="1939644"/>
              <a:ext cx="1174173" cy="284022"/>
              <a:chOff x="7051963" y="1233052"/>
              <a:chExt cx="1174173" cy="284022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7051963" y="1243444"/>
                <a:ext cx="1174173" cy="27363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tlCol="0" anchor="ctr"/>
              <a:lstStyle/>
              <a:p>
                <a:pPr algn="ctr">
                  <a:lnSpc>
                    <a:spcPct val="85000"/>
                  </a:lnSpc>
                </a:pPr>
                <a:endParaRPr lang="en-US" sz="1600" b="1" dirty="0" smtClean="0">
                  <a:solidFill>
                    <a:schemeClr val="tx1"/>
                  </a:solidFill>
                  <a:latin typeface="+mj-lt"/>
                </a:endParaRPr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 rot="16200000" flipH="1">
                <a:off x="7128165" y="1371598"/>
                <a:ext cx="270165" cy="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7322129" y="1378524"/>
                <a:ext cx="270165" cy="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16200000" flipH="1">
                <a:off x="7519558" y="1368133"/>
                <a:ext cx="270165" cy="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6200000" flipH="1">
                <a:off x="7716987" y="1378524"/>
                <a:ext cx="270165" cy="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7904025" y="1368133"/>
                <a:ext cx="270165" cy="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Right Brace 6"/>
            <p:cNvSpPr/>
            <p:nvPr/>
          </p:nvSpPr>
          <p:spPr>
            <a:xfrm>
              <a:off x="5049982" y="1953500"/>
              <a:ext cx="145473" cy="249382"/>
            </a:xfrm>
            <a:prstGeom prst="rightBrac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891568" y="1940664"/>
              <a:ext cx="1504040" cy="29878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tlCol="0" anchor="ctr"/>
            <a:lstStyle/>
            <a:p>
              <a:pPr algn="ctr">
                <a:lnSpc>
                  <a:spcPct val="85000"/>
                </a:lnSpc>
              </a:pPr>
              <a:r>
                <a:rPr lang="en-US" sz="1400" b="1" dirty="0" smtClean="0">
                  <a:solidFill>
                    <a:schemeClr val="tx1"/>
                  </a:solidFill>
                  <a:latin typeface="+mj-lt"/>
                </a:rPr>
                <a:t>Look-Back</a:t>
              </a:r>
            </a:p>
            <a:p>
              <a:pPr algn="ctr">
                <a:lnSpc>
                  <a:spcPct val="85000"/>
                </a:lnSpc>
              </a:pPr>
              <a:r>
                <a:rPr lang="en-US" sz="1400" b="1" dirty="0" smtClean="0">
                  <a:solidFill>
                    <a:schemeClr val="tx1"/>
                  </a:solidFill>
                  <a:latin typeface="+mj-lt"/>
                </a:rPr>
                <a:t>Window</a:t>
              </a: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>
            <a:off x="3162302" y="2742744"/>
            <a:ext cx="495298" cy="167992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2408097" y="5763903"/>
            <a:ext cx="301327" cy="32908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981200" y="4725677"/>
            <a:ext cx="1174173" cy="62345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>
              <a:lnSpc>
                <a:spcPct val="85000"/>
              </a:lnSpc>
            </a:pPr>
            <a:r>
              <a:rPr lang="en-US" sz="1600" b="1" dirty="0" err="1" smtClean="0">
                <a:solidFill>
                  <a:schemeClr val="tx1"/>
                </a:solidFill>
                <a:latin typeface="+mj-lt"/>
              </a:rPr>
              <a:t>VNode</a:t>
            </a:r>
            <a:endParaRPr lang="en-US" sz="1600" b="1" dirty="0" smtClean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18" name="Group 39"/>
          <p:cNvGrpSpPr/>
          <p:nvPr/>
        </p:nvGrpSpPr>
        <p:grpSpPr>
          <a:xfrm>
            <a:off x="1988127" y="5345671"/>
            <a:ext cx="1174173" cy="284022"/>
            <a:chOff x="7051963" y="1233052"/>
            <a:chExt cx="1174173" cy="284022"/>
          </a:xfrm>
        </p:grpSpPr>
        <p:sp>
          <p:nvSpPr>
            <p:cNvPr id="19" name="Rectangle 18"/>
            <p:cNvSpPr/>
            <p:nvPr/>
          </p:nvSpPr>
          <p:spPr>
            <a:xfrm>
              <a:off x="7051963" y="1243444"/>
              <a:ext cx="1174173" cy="27363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tlCol="0" anchor="ctr"/>
            <a:lstStyle/>
            <a:p>
              <a:pPr algn="ctr">
                <a:lnSpc>
                  <a:spcPct val="85000"/>
                </a:lnSpc>
              </a:pPr>
              <a:endParaRPr lang="en-US" sz="1600" b="1" dirty="0" smtClean="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rot="16200000" flipH="1">
              <a:off x="7128165" y="1371598"/>
              <a:ext cx="270165" cy="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7322129" y="1378524"/>
              <a:ext cx="270165" cy="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H="1">
              <a:off x="7519558" y="1368133"/>
              <a:ext cx="270165" cy="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7716987" y="1378524"/>
              <a:ext cx="270165" cy="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7904025" y="1368133"/>
              <a:ext cx="270165" cy="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Arrow Connector 24"/>
          <p:cNvCxnSpPr/>
          <p:nvPr/>
        </p:nvCxnSpPr>
        <p:spPr>
          <a:xfrm rot="16200000" flipV="1">
            <a:off x="5915040" y="5677301"/>
            <a:ext cx="311721" cy="195718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6200000" flipV="1">
            <a:off x="6655288" y="5387324"/>
            <a:ext cx="122259" cy="31258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379028" y="4715286"/>
            <a:ext cx="1174173" cy="62345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>
              <a:lnSpc>
                <a:spcPct val="85000"/>
              </a:lnSpc>
            </a:pPr>
            <a:r>
              <a:rPr lang="en-US" sz="1600" b="1" dirty="0" err="1" smtClean="0">
                <a:solidFill>
                  <a:schemeClr val="tx1"/>
                </a:solidFill>
                <a:latin typeface="+mj-lt"/>
              </a:rPr>
              <a:t>VNode</a:t>
            </a:r>
            <a:endParaRPr lang="en-US" sz="1600" b="1" dirty="0" smtClean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28" name="Group 49"/>
          <p:cNvGrpSpPr/>
          <p:nvPr/>
        </p:nvGrpSpPr>
        <p:grpSpPr>
          <a:xfrm>
            <a:off x="5385954" y="5335277"/>
            <a:ext cx="1174173" cy="284022"/>
            <a:chOff x="7051963" y="1233052"/>
            <a:chExt cx="1174173" cy="284022"/>
          </a:xfrm>
        </p:grpSpPr>
        <p:sp>
          <p:nvSpPr>
            <p:cNvPr id="29" name="Rectangle 28"/>
            <p:cNvSpPr/>
            <p:nvPr/>
          </p:nvSpPr>
          <p:spPr>
            <a:xfrm>
              <a:off x="7051963" y="1243444"/>
              <a:ext cx="1174173" cy="27363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tlCol="0" anchor="ctr"/>
            <a:lstStyle/>
            <a:p>
              <a:pPr algn="ctr">
                <a:lnSpc>
                  <a:spcPct val="85000"/>
                </a:lnSpc>
              </a:pPr>
              <a:endParaRPr lang="en-US" sz="1600" b="1" dirty="0" smtClean="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 rot="16200000" flipH="1">
              <a:off x="7128165" y="1371598"/>
              <a:ext cx="270165" cy="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6200000" flipH="1">
              <a:off x="7322129" y="1378524"/>
              <a:ext cx="270165" cy="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6200000" flipH="1">
              <a:off x="7519558" y="1368133"/>
              <a:ext cx="270165" cy="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7716987" y="1378524"/>
              <a:ext cx="270165" cy="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6200000" flipH="1">
              <a:off x="7904025" y="1368133"/>
              <a:ext cx="270165" cy="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57"/>
          <p:cNvGrpSpPr/>
          <p:nvPr/>
        </p:nvGrpSpPr>
        <p:grpSpPr>
          <a:xfrm>
            <a:off x="3124200" y="5401188"/>
            <a:ext cx="2251371" cy="477880"/>
            <a:chOff x="3311232" y="4132130"/>
            <a:chExt cx="2251371" cy="477880"/>
          </a:xfrm>
        </p:grpSpPr>
        <p:cxnSp>
          <p:nvCxnSpPr>
            <p:cNvPr id="36" name="Straight Arrow Connector 35"/>
            <p:cNvCxnSpPr/>
            <p:nvPr/>
          </p:nvCxnSpPr>
          <p:spPr>
            <a:xfrm>
              <a:off x="3311232" y="4132130"/>
              <a:ext cx="2251371" cy="6927"/>
            </a:xfrm>
            <a:prstGeom prst="straightConnector1">
              <a:avLst/>
            </a:prstGeom>
            <a:ln w="34925">
              <a:solidFill>
                <a:schemeClr val="tx1"/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3686245" y="4311223"/>
              <a:ext cx="1504040" cy="29878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tlCol="0" anchor="ctr"/>
            <a:lstStyle/>
            <a:p>
              <a:pPr algn="ctr">
                <a:lnSpc>
                  <a:spcPct val="85000"/>
                </a:lnSpc>
              </a:pPr>
              <a:r>
                <a:rPr lang="en-US" sz="1400" b="1" dirty="0" smtClean="0">
                  <a:solidFill>
                    <a:schemeClr val="tx1"/>
                  </a:solidFill>
                  <a:latin typeface="+mj-lt"/>
                </a:rPr>
                <a:t>Aggregate Monitoring Data</a:t>
              </a:r>
            </a:p>
          </p:txBody>
        </p:sp>
      </p:grpSp>
      <p:grpSp>
        <p:nvGrpSpPr>
          <p:cNvPr id="38" name="Group 60"/>
          <p:cNvGrpSpPr/>
          <p:nvPr/>
        </p:nvGrpSpPr>
        <p:grpSpPr>
          <a:xfrm>
            <a:off x="2667000" y="2983468"/>
            <a:ext cx="1364674" cy="1708560"/>
            <a:chOff x="2833254" y="2111844"/>
            <a:chExt cx="1364674" cy="1708560"/>
          </a:xfrm>
        </p:grpSpPr>
        <p:cxnSp>
          <p:nvCxnSpPr>
            <p:cNvPr id="39" name="Straight Arrow Connector 38"/>
            <p:cNvCxnSpPr/>
            <p:nvPr/>
          </p:nvCxnSpPr>
          <p:spPr>
            <a:xfrm rot="5400000" flipH="1" flipV="1">
              <a:off x="2717218" y="2339695"/>
              <a:ext cx="1596745" cy="1364674"/>
            </a:xfrm>
            <a:prstGeom prst="straightConnector1">
              <a:avLst/>
            </a:prstGeom>
            <a:ln w="34925">
              <a:solidFill>
                <a:schemeClr val="tx1"/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 rot="18743738">
              <a:off x="2577861" y="2714470"/>
              <a:ext cx="1504040" cy="29878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tlCol="0" anchor="ctr"/>
            <a:lstStyle/>
            <a:p>
              <a:pPr algn="ctr">
                <a:lnSpc>
                  <a:spcPct val="85000"/>
                </a:lnSpc>
              </a:pPr>
              <a:r>
                <a:rPr lang="en-US" sz="1400" b="1" dirty="0" smtClean="0">
                  <a:solidFill>
                    <a:schemeClr val="tx1"/>
                  </a:solidFill>
                  <a:latin typeface="+mj-lt"/>
                </a:rPr>
                <a:t>Local Analysis Results</a:t>
              </a:r>
            </a:p>
          </p:txBody>
        </p:sp>
      </p:grpSp>
      <p:grpSp>
        <p:nvGrpSpPr>
          <p:cNvPr id="41" name="Group 63"/>
          <p:cNvGrpSpPr/>
          <p:nvPr/>
        </p:nvGrpSpPr>
        <p:grpSpPr>
          <a:xfrm>
            <a:off x="4450772" y="3114103"/>
            <a:ext cx="1416628" cy="1621965"/>
            <a:chOff x="4665522" y="2205363"/>
            <a:chExt cx="1416628" cy="1621965"/>
          </a:xfrm>
        </p:grpSpPr>
        <p:cxnSp>
          <p:nvCxnSpPr>
            <p:cNvPr id="42" name="Straight Arrow Connector 41"/>
            <p:cNvCxnSpPr/>
            <p:nvPr/>
          </p:nvCxnSpPr>
          <p:spPr>
            <a:xfrm rot="16200000" flipH="1">
              <a:off x="4572002" y="2317181"/>
              <a:ext cx="1603667" cy="1416628"/>
            </a:xfrm>
            <a:prstGeom prst="straightConnector1">
              <a:avLst/>
            </a:prstGeom>
            <a:ln w="34925">
              <a:solidFill>
                <a:schemeClr val="tx1"/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 rot="2857816">
              <a:off x="4874272" y="2807989"/>
              <a:ext cx="1504040" cy="29878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tlCol="0" anchor="ctr"/>
            <a:lstStyle/>
            <a:p>
              <a:pPr algn="ctr">
                <a:lnSpc>
                  <a:spcPct val="85000"/>
                </a:lnSpc>
              </a:pPr>
              <a:r>
                <a:rPr lang="en-US" sz="1400" b="1" dirty="0" smtClean="0">
                  <a:solidFill>
                    <a:schemeClr val="tx1"/>
                  </a:solidFill>
                  <a:latin typeface="+mj-lt"/>
                </a:rPr>
                <a:t>Local Analysis Results</a:t>
              </a:r>
            </a:p>
          </p:txBody>
        </p:sp>
      </p:grpSp>
      <p:grpSp>
        <p:nvGrpSpPr>
          <p:cNvPr id="44" name="Group 69"/>
          <p:cNvGrpSpPr/>
          <p:nvPr/>
        </p:nvGrpSpPr>
        <p:grpSpPr>
          <a:xfrm>
            <a:off x="3505200" y="1479237"/>
            <a:ext cx="1504040" cy="742231"/>
            <a:chOff x="3651608" y="587812"/>
            <a:chExt cx="1504040" cy="742231"/>
          </a:xfrm>
        </p:grpSpPr>
        <p:sp>
          <p:nvSpPr>
            <p:cNvPr id="45" name="Rectangle 44"/>
            <p:cNvSpPr/>
            <p:nvPr/>
          </p:nvSpPr>
          <p:spPr>
            <a:xfrm>
              <a:off x="3651608" y="587812"/>
              <a:ext cx="1504040" cy="29878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tlCol="0" anchor="ctr"/>
            <a:lstStyle/>
            <a:p>
              <a:pPr algn="ctr">
                <a:lnSpc>
                  <a:spcPct val="85000"/>
                </a:lnSpc>
              </a:pPr>
              <a:r>
                <a:rPr lang="en-US" sz="1400" b="1" dirty="0" smtClean="0">
                  <a:solidFill>
                    <a:schemeClr val="tx1"/>
                  </a:solidFill>
                  <a:latin typeface="+mj-lt"/>
                </a:rPr>
                <a:t>Global Results</a:t>
              </a: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rot="16200000" flipV="1">
              <a:off x="4184940" y="1093651"/>
              <a:ext cx="467589" cy="5196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Cloud 46"/>
          <p:cNvSpPr/>
          <p:nvPr/>
        </p:nvSpPr>
        <p:spPr>
          <a:xfrm>
            <a:off x="3352800" y="3745468"/>
            <a:ext cx="1808018" cy="1361209"/>
          </a:xfrm>
          <a:prstGeom prst="cloud">
            <a:avLst/>
          </a:prstGeom>
          <a:noFill/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>
              <a:lnSpc>
                <a:spcPct val="85000"/>
              </a:lnSpc>
            </a:pPr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Flexible</a:t>
            </a:r>
          </a:p>
          <a:p>
            <a:pPr algn="ctr">
              <a:lnSpc>
                <a:spcPct val="85000"/>
              </a:lnSpc>
            </a:pPr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Topology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209800" y="25262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Metrics</a:t>
            </a:r>
            <a:endParaRPr lang="en-US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6858000" y="5509736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Metrics</a:t>
            </a:r>
            <a:endParaRPr lang="en-US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5791200" y="58790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Metrics</a:t>
            </a:r>
            <a:endParaRPr lang="en-US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2133600" y="58790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Metrics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dirty="0" err="1" smtClean="0"/>
              <a:t>VScope</a:t>
            </a:r>
            <a:r>
              <a:rPr lang="en-US" altLang="zh-CN" dirty="0" smtClean="0"/>
              <a:t> System Architecture</a:t>
            </a:r>
          </a:p>
        </p:txBody>
      </p:sp>
      <p:grpSp>
        <p:nvGrpSpPr>
          <p:cNvPr id="2" name="Group 76"/>
          <p:cNvGrpSpPr>
            <a:grpSpLocks/>
          </p:cNvGrpSpPr>
          <p:nvPr/>
        </p:nvGrpSpPr>
        <p:grpSpPr bwMode="auto">
          <a:xfrm>
            <a:off x="2286000" y="3214688"/>
            <a:ext cx="4495800" cy="2471737"/>
            <a:chOff x="2209800" y="3290888"/>
            <a:chExt cx="4495800" cy="2471738"/>
          </a:xfrm>
        </p:grpSpPr>
        <p:grpSp>
          <p:nvGrpSpPr>
            <p:cNvPr id="10285" name="Group 74"/>
            <p:cNvGrpSpPr>
              <a:grpSpLocks/>
            </p:cNvGrpSpPr>
            <p:nvPr/>
          </p:nvGrpSpPr>
          <p:grpSpPr bwMode="auto">
            <a:xfrm>
              <a:off x="2209800" y="3519488"/>
              <a:ext cx="4495800" cy="2243138"/>
              <a:chOff x="2209800" y="3519488"/>
              <a:chExt cx="4495800" cy="2243138"/>
            </a:xfrm>
          </p:grpSpPr>
          <p:grpSp>
            <p:nvGrpSpPr>
              <p:cNvPr id="10287" name="Group 70"/>
              <p:cNvGrpSpPr>
                <a:grpSpLocks/>
              </p:cNvGrpSpPr>
              <p:nvPr/>
            </p:nvGrpSpPr>
            <p:grpSpPr bwMode="auto">
              <a:xfrm>
                <a:off x="2209800" y="3519488"/>
                <a:ext cx="4495800" cy="2078037"/>
                <a:chOff x="2209800" y="3519488"/>
                <a:chExt cx="4495800" cy="2078037"/>
              </a:xfrm>
            </p:grpSpPr>
            <p:sp>
              <p:nvSpPr>
                <p:cNvPr id="20" name="Rectangle 19"/>
                <p:cNvSpPr/>
                <p:nvPr/>
              </p:nvSpPr>
              <p:spPr bwMode="auto">
                <a:xfrm>
                  <a:off x="3200400" y="4606926"/>
                  <a:ext cx="304800" cy="204788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600" b="1">
                    <a:solidFill>
                      <a:srgbClr val="FFFFFF"/>
                    </a:solidFill>
                    <a:cs typeface="Arial" charset="0"/>
                  </a:endParaRPr>
                </a:p>
              </p:txBody>
            </p:sp>
            <p:sp>
              <p:nvSpPr>
                <p:cNvPr id="21" name="Rectangle 20"/>
                <p:cNvSpPr/>
                <p:nvPr/>
              </p:nvSpPr>
              <p:spPr bwMode="auto">
                <a:xfrm>
                  <a:off x="2362200" y="5292726"/>
                  <a:ext cx="304800" cy="204788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600" b="1">
                    <a:solidFill>
                      <a:srgbClr val="FFFFFF"/>
                    </a:solidFill>
                    <a:cs typeface="Arial" charset="0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 bwMode="auto">
                <a:xfrm>
                  <a:off x="3962400" y="5292726"/>
                  <a:ext cx="304800" cy="204788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600" b="1">
                    <a:solidFill>
                      <a:srgbClr val="FFFFFF"/>
                    </a:solidFill>
                    <a:cs typeface="Arial" charset="0"/>
                  </a:endParaRPr>
                </a:p>
              </p:txBody>
            </p:sp>
            <p:sp>
              <p:nvSpPr>
                <p:cNvPr id="23" name="Rectangle 22"/>
                <p:cNvSpPr/>
                <p:nvPr/>
              </p:nvSpPr>
              <p:spPr bwMode="auto">
                <a:xfrm>
                  <a:off x="3200400" y="5292726"/>
                  <a:ext cx="304800" cy="204788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600" b="1">
                    <a:solidFill>
                      <a:srgbClr val="FFFFFF"/>
                    </a:solidFill>
                    <a:cs typeface="Arial" charset="0"/>
                  </a:endParaRPr>
                </a:p>
              </p:txBody>
            </p:sp>
            <p:cxnSp>
              <p:nvCxnSpPr>
                <p:cNvPr id="10298" name="Straight Connector 80"/>
                <p:cNvCxnSpPr>
                  <a:cxnSpLocks noChangeShapeType="1"/>
                  <a:stCxn id="20" idx="2"/>
                  <a:endCxn id="21" idx="0"/>
                </p:cNvCxnSpPr>
                <p:nvPr/>
              </p:nvCxnSpPr>
              <p:spPr bwMode="auto">
                <a:xfrm flipH="1">
                  <a:off x="2514600" y="4830763"/>
                  <a:ext cx="838200" cy="442913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0299" name="Straight Connector 81"/>
                <p:cNvCxnSpPr>
                  <a:cxnSpLocks noChangeShapeType="1"/>
                  <a:stCxn id="20" idx="2"/>
                  <a:endCxn id="22" idx="0"/>
                </p:cNvCxnSpPr>
                <p:nvPr/>
              </p:nvCxnSpPr>
              <p:spPr bwMode="auto">
                <a:xfrm>
                  <a:off x="3352800" y="4830763"/>
                  <a:ext cx="762000" cy="442913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26" name="Rectangle 25"/>
                <p:cNvSpPr/>
                <p:nvPr/>
              </p:nvSpPr>
              <p:spPr bwMode="auto">
                <a:xfrm>
                  <a:off x="4267200" y="4291013"/>
                  <a:ext cx="304800" cy="204787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600" b="1">
                    <a:solidFill>
                      <a:srgbClr val="FFFFFF"/>
                    </a:solidFill>
                    <a:cs typeface="Arial" charset="0"/>
                  </a:endParaRPr>
                </a:p>
              </p:txBody>
            </p:sp>
            <p:cxnSp>
              <p:nvCxnSpPr>
                <p:cNvPr id="10301" name="Straight Connector 124"/>
                <p:cNvCxnSpPr>
                  <a:cxnSpLocks noChangeShapeType="1"/>
                </p:cNvCxnSpPr>
                <p:nvPr/>
              </p:nvCxnSpPr>
              <p:spPr bwMode="auto">
                <a:xfrm>
                  <a:off x="3352800" y="4835525"/>
                  <a:ext cx="0" cy="457200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28" name="Rectangle 27"/>
                <p:cNvSpPr/>
                <p:nvPr/>
              </p:nvSpPr>
              <p:spPr bwMode="auto">
                <a:xfrm>
                  <a:off x="5410200" y="4606926"/>
                  <a:ext cx="304800" cy="204788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600" b="1">
                    <a:solidFill>
                      <a:srgbClr val="FFFFFF"/>
                    </a:solidFill>
                    <a:cs typeface="Arial" charset="0"/>
                  </a:endParaRPr>
                </a:p>
              </p:txBody>
            </p:sp>
            <p:sp>
              <p:nvSpPr>
                <p:cNvPr id="29" name="Rectangle 28"/>
                <p:cNvSpPr/>
                <p:nvPr/>
              </p:nvSpPr>
              <p:spPr bwMode="auto">
                <a:xfrm>
                  <a:off x="4572000" y="5292726"/>
                  <a:ext cx="304800" cy="204788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600" b="1">
                    <a:solidFill>
                      <a:srgbClr val="FFFFFF"/>
                    </a:solidFill>
                    <a:cs typeface="Arial" charset="0"/>
                  </a:endParaRPr>
                </a:p>
              </p:txBody>
            </p:sp>
            <p:sp>
              <p:nvSpPr>
                <p:cNvPr id="30" name="Rectangle 29"/>
                <p:cNvSpPr/>
                <p:nvPr/>
              </p:nvSpPr>
              <p:spPr bwMode="auto">
                <a:xfrm>
                  <a:off x="6172200" y="5292726"/>
                  <a:ext cx="304800" cy="204788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600" b="1">
                    <a:solidFill>
                      <a:srgbClr val="FFFFFF"/>
                    </a:solidFill>
                    <a:cs typeface="Arial" charset="0"/>
                  </a:endParaRPr>
                </a:p>
              </p:txBody>
            </p:sp>
            <p:sp>
              <p:nvSpPr>
                <p:cNvPr id="31" name="Rectangle 30"/>
                <p:cNvSpPr/>
                <p:nvPr/>
              </p:nvSpPr>
              <p:spPr bwMode="auto">
                <a:xfrm>
                  <a:off x="5410200" y="5292726"/>
                  <a:ext cx="304800" cy="204788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600" b="1">
                    <a:solidFill>
                      <a:srgbClr val="FFFFFF"/>
                    </a:solidFill>
                    <a:cs typeface="Arial" charset="0"/>
                  </a:endParaRPr>
                </a:p>
              </p:txBody>
            </p:sp>
            <p:cxnSp>
              <p:nvCxnSpPr>
                <p:cNvPr id="10306" name="Straight Connector 131"/>
                <p:cNvCxnSpPr>
                  <a:cxnSpLocks noChangeShapeType="1"/>
                  <a:stCxn id="28" idx="2"/>
                  <a:endCxn id="29" idx="0"/>
                </p:cNvCxnSpPr>
                <p:nvPr/>
              </p:nvCxnSpPr>
              <p:spPr bwMode="auto">
                <a:xfrm flipH="1">
                  <a:off x="4724400" y="4830763"/>
                  <a:ext cx="838200" cy="442913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0307" name="Straight Connector 132"/>
                <p:cNvCxnSpPr>
                  <a:cxnSpLocks noChangeShapeType="1"/>
                  <a:stCxn id="28" idx="2"/>
                  <a:endCxn id="30" idx="0"/>
                </p:cNvCxnSpPr>
                <p:nvPr/>
              </p:nvCxnSpPr>
              <p:spPr bwMode="auto">
                <a:xfrm>
                  <a:off x="5562600" y="4830763"/>
                  <a:ext cx="762000" cy="442913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0308" name="Straight Connector 133"/>
                <p:cNvCxnSpPr>
                  <a:cxnSpLocks noChangeShapeType="1"/>
                </p:cNvCxnSpPr>
                <p:nvPr/>
              </p:nvCxnSpPr>
              <p:spPr bwMode="auto">
                <a:xfrm>
                  <a:off x="5562600" y="4835525"/>
                  <a:ext cx="0" cy="457200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0309" name="Straight Connector 134"/>
                <p:cNvCxnSpPr>
                  <a:cxnSpLocks noChangeShapeType="1"/>
                  <a:stCxn id="26" idx="1"/>
                  <a:endCxn id="20" idx="0"/>
                </p:cNvCxnSpPr>
                <p:nvPr/>
              </p:nvCxnSpPr>
              <p:spPr bwMode="auto">
                <a:xfrm flipH="1">
                  <a:off x="3352800" y="4394200"/>
                  <a:ext cx="895350" cy="193675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6" name="Straight Connector 35"/>
                <p:cNvCxnSpPr>
                  <a:stCxn id="26" idx="3"/>
                  <a:endCxn id="28" idx="0"/>
                </p:cNvCxnSpPr>
                <p:nvPr/>
              </p:nvCxnSpPr>
              <p:spPr bwMode="auto">
                <a:xfrm>
                  <a:off x="4591050" y="4394200"/>
                  <a:ext cx="971550" cy="19367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Rectangle 36"/>
                <p:cNvSpPr/>
                <p:nvPr/>
              </p:nvSpPr>
              <p:spPr bwMode="auto">
                <a:xfrm>
                  <a:off x="2209800" y="4073525"/>
                  <a:ext cx="4419600" cy="1524001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srgbClr val="FFFFFF"/>
                    </a:solidFill>
                    <a:cs typeface="Arial" charset="0"/>
                  </a:endParaRPr>
                </a:p>
              </p:txBody>
            </p:sp>
            <p:sp>
              <p:nvSpPr>
                <p:cNvPr id="38" name="Isosceles Triangle 37"/>
                <p:cNvSpPr>
                  <a:spLocks noChangeArrowheads="1"/>
                </p:cNvSpPr>
                <p:nvPr/>
              </p:nvSpPr>
              <p:spPr bwMode="auto">
                <a:xfrm>
                  <a:off x="2209800" y="3733800"/>
                  <a:ext cx="4495800" cy="339725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1">
                    <a:alpha val="11000"/>
                  </a:schemeClr>
                </a:solidFill>
                <a:ln w="25400" algn="ctr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srgbClr val="FFFFFF"/>
                    </a:solidFill>
                    <a:latin typeface="+mn-lt"/>
                  </a:endParaRPr>
                </a:p>
              </p:txBody>
            </p:sp>
            <p:sp>
              <p:nvSpPr>
                <p:cNvPr id="10313" name="TextBox 228"/>
                <p:cNvSpPr txBox="1">
                  <a:spLocks noChangeArrowheads="1"/>
                </p:cNvSpPr>
                <p:nvPr/>
              </p:nvSpPr>
              <p:spPr bwMode="auto">
                <a:xfrm>
                  <a:off x="2362200" y="4221163"/>
                  <a:ext cx="1676400" cy="3968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sz="2000" b="1">
                      <a:latin typeface="Calibri" pitchFamily="34" charset="0"/>
                    </a:rPr>
                    <a:t>VNode</a:t>
                  </a:r>
                </a:p>
              </p:txBody>
            </p:sp>
            <p:sp>
              <p:nvSpPr>
                <p:cNvPr id="10314" name="TextBox 286"/>
                <p:cNvSpPr txBox="1">
                  <a:spLocks noChangeArrowheads="1"/>
                </p:cNvSpPr>
                <p:nvPr/>
              </p:nvSpPr>
              <p:spPr bwMode="auto">
                <a:xfrm>
                  <a:off x="3200400" y="3810000"/>
                  <a:ext cx="2514600" cy="3365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sz="1600" b="1" dirty="0">
                      <a:latin typeface="Calibri" pitchFamily="34" charset="0"/>
                    </a:rPr>
                    <a:t>Initiate, Change, Terminate</a:t>
                  </a:r>
                </a:p>
              </p:txBody>
            </p:sp>
            <p:sp>
              <p:nvSpPr>
                <p:cNvPr id="10315" name="Text Box 121"/>
                <p:cNvSpPr txBox="1">
                  <a:spLocks noChangeArrowheads="1"/>
                </p:cNvSpPr>
                <p:nvPr/>
              </p:nvSpPr>
              <p:spPr bwMode="auto">
                <a:xfrm>
                  <a:off x="4114800" y="3519488"/>
                  <a:ext cx="685800" cy="3667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b="1"/>
                    <a:t>DPG </a:t>
                  </a:r>
                </a:p>
              </p:txBody>
            </p:sp>
            <p:cxnSp>
              <p:nvCxnSpPr>
                <p:cNvPr id="10316" name="Straight Connector 18"/>
                <p:cNvCxnSpPr>
                  <a:cxnSpLocks noChangeShapeType="1"/>
                </p:cNvCxnSpPr>
                <p:nvPr/>
              </p:nvCxnSpPr>
              <p:spPr bwMode="auto">
                <a:xfrm flipH="1">
                  <a:off x="3657600" y="3733800"/>
                  <a:ext cx="368300" cy="0"/>
                </a:xfrm>
                <a:prstGeom prst="line">
                  <a:avLst/>
                </a:prstGeom>
                <a:noFill/>
                <a:ln w="63500" algn="ctr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</p:cxnSp>
            <p:cxnSp>
              <p:nvCxnSpPr>
                <p:cNvPr id="10317" name="Straight Connector 18"/>
                <p:cNvCxnSpPr>
                  <a:cxnSpLocks noChangeShapeType="1"/>
                </p:cNvCxnSpPr>
                <p:nvPr/>
              </p:nvCxnSpPr>
              <p:spPr bwMode="auto">
                <a:xfrm flipH="1">
                  <a:off x="5029200" y="3733800"/>
                  <a:ext cx="368300" cy="0"/>
                </a:xfrm>
                <a:prstGeom prst="line">
                  <a:avLst/>
                </a:prstGeom>
                <a:noFill/>
                <a:ln w="63500" algn="ctr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</p:cxnSp>
          </p:grpSp>
          <p:cxnSp>
            <p:nvCxnSpPr>
              <p:cNvPr id="10288" name="Straight Connector 247"/>
              <p:cNvCxnSpPr>
                <a:cxnSpLocks noChangeShapeType="1"/>
                <a:endCxn id="21" idx="2"/>
              </p:cNvCxnSpPr>
              <p:nvPr/>
            </p:nvCxnSpPr>
            <p:spPr bwMode="auto">
              <a:xfrm flipV="1">
                <a:off x="2406650" y="5516563"/>
                <a:ext cx="107950" cy="246063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stealth" w="med" len="med"/>
              </a:ln>
            </p:spPr>
          </p:cxnSp>
          <p:cxnSp>
            <p:nvCxnSpPr>
              <p:cNvPr id="10289" name="Straight Connector 252"/>
              <p:cNvCxnSpPr>
                <a:cxnSpLocks noChangeShapeType="1"/>
                <a:endCxn id="22" idx="2"/>
              </p:cNvCxnSpPr>
              <p:nvPr/>
            </p:nvCxnSpPr>
            <p:spPr bwMode="auto">
              <a:xfrm flipV="1">
                <a:off x="3994150" y="5516563"/>
                <a:ext cx="120650" cy="233363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stealth" w="med" len="med"/>
              </a:ln>
            </p:spPr>
          </p:cxnSp>
          <p:cxnSp>
            <p:nvCxnSpPr>
              <p:cNvPr id="10290" name="Straight Connector 253"/>
              <p:cNvCxnSpPr>
                <a:cxnSpLocks noChangeShapeType="1"/>
                <a:endCxn id="23" idx="2"/>
              </p:cNvCxnSpPr>
              <p:nvPr/>
            </p:nvCxnSpPr>
            <p:spPr bwMode="auto">
              <a:xfrm flipV="1">
                <a:off x="3168650" y="5516563"/>
                <a:ext cx="184150" cy="233363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stealth" w="med" len="med"/>
              </a:ln>
            </p:spPr>
          </p:cxnSp>
          <p:cxnSp>
            <p:nvCxnSpPr>
              <p:cNvPr id="10291" name="Straight Connector 258"/>
              <p:cNvCxnSpPr>
                <a:cxnSpLocks noChangeShapeType="1"/>
              </p:cNvCxnSpPr>
              <p:nvPr/>
            </p:nvCxnSpPr>
            <p:spPr bwMode="auto">
              <a:xfrm flipH="1" flipV="1">
                <a:off x="4724400" y="5486400"/>
                <a:ext cx="120650" cy="246063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stealth" w="med" len="med"/>
              </a:ln>
            </p:spPr>
          </p:cxnSp>
          <p:cxnSp>
            <p:nvCxnSpPr>
              <p:cNvPr id="10292" name="Straight Connector 261"/>
              <p:cNvCxnSpPr>
                <a:cxnSpLocks noChangeShapeType="1"/>
              </p:cNvCxnSpPr>
              <p:nvPr/>
            </p:nvCxnSpPr>
            <p:spPr bwMode="auto">
              <a:xfrm flipH="1" flipV="1">
                <a:off x="5562600" y="5486400"/>
                <a:ext cx="44450" cy="233363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stealth" w="med" len="med"/>
              </a:ln>
            </p:spPr>
          </p:cxnSp>
          <p:cxnSp>
            <p:nvCxnSpPr>
              <p:cNvPr id="10293" name="Straight Connector 264"/>
              <p:cNvCxnSpPr>
                <a:cxnSpLocks noChangeShapeType="1"/>
              </p:cNvCxnSpPr>
              <p:nvPr/>
            </p:nvCxnSpPr>
            <p:spPr bwMode="auto">
              <a:xfrm flipH="1" flipV="1">
                <a:off x="6324600" y="5486400"/>
                <a:ext cx="107950" cy="233363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stealth" w="med" len="med"/>
              </a:ln>
            </p:spPr>
          </p:cxnSp>
        </p:grpSp>
        <p:cxnSp>
          <p:nvCxnSpPr>
            <p:cNvPr id="10286" name="Straight Arrow Connector 169"/>
            <p:cNvCxnSpPr>
              <a:cxnSpLocks noChangeShapeType="1"/>
            </p:cNvCxnSpPr>
            <p:nvPr/>
          </p:nvCxnSpPr>
          <p:spPr bwMode="auto">
            <a:xfrm flipV="1">
              <a:off x="4419600" y="3290888"/>
              <a:ext cx="0" cy="315913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 type="stealth" w="med" len="med"/>
              <a:tailEnd type="stealth" w="med" len="med"/>
            </a:ln>
          </p:spPr>
        </p:cxnSp>
      </p:grpSp>
      <p:grpSp>
        <p:nvGrpSpPr>
          <p:cNvPr id="5" name="Group 75"/>
          <p:cNvGrpSpPr>
            <a:grpSpLocks/>
          </p:cNvGrpSpPr>
          <p:nvPr/>
        </p:nvGrpSpPr>
        <p:grpSpPr bwMode="auto">
          <a:xfrm>
            <a:off x="2895600" y="3214688"/>
            <a:ext cx="3352800" cy="595312"/>
            <a:chOff x="2819400" y="3290888"/>
            <a:chExt cx="3352800" cy="595313"/>
          </a:xfrm>
        </p:grpSpPr>
        <p:cxnSp>
          <p:nvCxnSpPr>
            <p:cNvPr id="10280" name="Straight Arrow Connector 169"/>
            <p:cNvCxnSpPr>
              <a:cxnSpLocks noChangeShapeType="1"/>
            </p:cNvCxnSpPr>
            <p:nvPr/>
          </p:nvCxnSpPr>
          <p:spPr bwMode="auto">
            <a:xfrm flipV="1">
              <a:off x="5791200" y="3290888"/>
              <a:ext cx="0" cy="315913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 type="stealth" w="med" len="med"/>
              <a:tailEnd type="stealth" w="med" len="med"/>
            </a:ln>
          </p:spPr>
        </p:cxnSp>
        <p:grpSp>
          <p:nvGrpSpPr>
            <p:cNvPr id="10281" name="Group 71"/>
            <p:cNvGrpSpPr>
              <a:grpSpLocks/>
            </p:cNvGrpSpPr>
            <p:nvPr/>
          </p:nvGrpSpPr>
          <p:grpSpPr bwMode="auto">
            <a:xfrm>
              <a:off x="2819400" y="3290888"/>
              <a:ext cx="3352800" cy="595313"/>
              <a:chOff x="2819400" y="3290888"/>
              <a:chExt cx="3352800" cy="595313"/>
            </a:xfrm>
          </p:grpSpPr>
          <p:sp>
            <p:nvSpPr>
              <p:cNvPr id="10282" name="Text Box 121"/>
              <p:cNvSpPr txBox="1">
                <a:spLocks noChangeArrowheads="1"/>
              </p:cNvSpPr>
              <p:nvPr/>
            </p:nvSpPr>
            <p:spPr bwMode="auto">
              <a:xfrm>
                <a:off x="2819400" y="3519488"/>
                <a:ext cx="68580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b="1"/>
                  <a:t>DPG </a:t>
                </a:r>
              </a:p>
            </p:txBody>
          </p:sp>
          <p:sp>
            <p:nvSpPr>
              <p:cNvPr id="10283" name="Text Box 121"/>
              <p:cNvSpPr txBox="1">
                <a:spLocks noChangeArrowheads="1"/>
              </p:cNvSpPr>
              <p:nvPr/>
            </p:nvSpPr>
            <p:spPr bwMode="auto">
              <a:xfrm>
                <a:off x="5486400" y="3519488"/>
                <a:ext cx="68580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b="1"/>
                  <a:t>DPG </a:t>
                </a:r>
              </a:p>
            </p:txBody>
          </p:sp>
          <p:cxnSp>
            <p:nvCxnSpPr>
              <p:cNvPr id="10284" name="Straight Arrow Connector 169"/>
              <p:cNvCxnSpPr>
                <a:cxnSpLocks noChangeShapeType="1"/>
              </p:cNvCxnSpPr>
              <p:nvPr/>
            </p:nvCxnSpPr>
            <p:spPr bwMode="auto">
              <a:xfrm flipV="1">
                <a:off x="3124200" y="3290888"/>
                <a:ext cx="0" cy="315913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 type="stealth" w="med" len="med"/>
                <a:tailEnd type="stealth" w="med" len="med"/>
              </a:ln>
            </p:spPr>
          </p:cxnSp>
        </p:grpSp>
      </p:grpSp>
      <p:grpSp>
        <p:nvGrpSpPr>
          <p:cNvPr id="7" name="Group 73"/>
          <p:cNvGrpSpPr>
            <a:grpSpLocks/>
          </p:cNvGrpSpPr>
          <p:nvPr/>
        </p:nvGrpSpPr>
        <p:grpSpPr bwMode="auto">
          <a:xfrm>
            <a:off x="2286000" y="1371600"/>
            <a:ext cx="4419600" cy="1858963"/>
            <a:chOff x="2209800" y="1447800"/>
            <a:chExt cx="4419600" cy="1858963"/>
          </a:xfrm>
        </p:grpSpPr>
        <p:sp>
          <p:nvSpPr>
            <p:cNvPr id="13" name="Can 12"/>
            <p:cNvSpPr/>
            <p:nvPr/>
          </p:nvSpPr>
          <p:spPr bwMode="auto">
            <a:xfrm>
              <a:off x="5354638" y="2163763"/>
              <a:ext cx="776287" cy="533400"/>
            </a:xfrm>
            <a:prstGeom prst="ca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269" name="TextBox 68"/>
            <p:cNvSpPr txBox="1">
              <a:spLocks noChangeArrowheads="1"/>
            </p:cNvSpPr>
            <p:nvPr/>
          </p:nvSpPr>
          <p:spPr bwMode="auto">
            <a:xfrm>
              <a:off x="5430838" y="2225675"/>
              <a:ext cx="9699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400" b="1">
                  <a:latin typeface="Calibri" pitchFamily="34" charset="0"/>
                </a:rPr>
                <a:t>metric</a:t>
              </a:r>
            </a:p>
          </p:txBody>
        </p:sp>
        <p:sp>
          <p:nvSpPr>
            <p:cNvPr id="10270" name="TextBox 69"/>
            <p:cNvSpPr txBox="1">
              <a:spLocks noChangeArrowheads="1"/>
            </p:cNvSpPr>
            <p:nvPr/>
          </p:nvSpPr>
          <p:spPr bwMode="auto">
            <a:xfrm>
              <a:off x="5278438" y="2378075"/>
              <a:ext cx="9699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400" b="1">
                  <a:latin typeface="Calibri" pitchFamily="34" charset="0"/>
                </a:rPr>
                <a:t>  library</a:t>
              </a: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3733800" y="2027238"/>
              <a:ext cx="14478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1600"/>
                </a:lnSpc>
                <a:defRPr/>
              </a:pPr>
              <a:r>
                <a:rPr lang="en-US" altLang="zh-CN" sz="2000" b="1" dirty="0" err="1">
                  <a:solidFill>
                    <a:schemeClr val="tx1"/>
                  </a:solidFill>
                  <a:cs typeface="Arial" charset="0"/>
                </a:rPr>
                <a:t>VShell</a:t>
              </a:r>
              <a:endParaRPr lang="en-US" altLang="zh-CN" sz="2400" b="1" dirty="0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17" name="Can 16"/>
            <p:cNvSpPr/>
            <p:nvPr/>
          </p:nvSpPr>
          <p:spPr bwMode="auto">
            <a:xfrm>
              <a:off x="2706688" y="2163763"/>
              <a:ext cx="822325" cy="533400"/>
            </a:xfrm>
            <a:prstGeom prst="ca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273" name="TextBox 95"/>
            <p:cNvSpPr txBox="1">
              <a:spLocks noChangeArrowheads="1"/>
            </p:cNvSpPr>
            <p:nvPr/>
          </p:nvSpPr>
          <p:spPr bwMode="auto">
            <a:xfrm>
              <a:off x="2614613" y="2236788"/>
              <a:ext cx="10429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1400" b="1">
                  <a:latin typeface="Calibri" pitchFamily="34" charset="0"/>
                </a:rPr>
                <a:t>function</a:t>
              </a:r>
            </a:p>
          </p:txBody>
        </p:sp>
        <p:sp>
          <p:nvSpPr>
            <p:cNvPr id="10274" name="TextBox 96"/>
            <p:cNvSpPr txBox="1">
              <a:spLocks noChangeArrowheads="1"/>
            </p:cNvSpPr>
            <p:nvPr/>
          </p:nvSpPr>
          <p:spPr bwMode="auto">
            <a:xfrm>
              <a:off x="2574925" y="2378075"/>
              <a:ext cx="11588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1400" b="1">
                  <a:latin typeface="Calibri" pitchFamily="34" charset="0"/>
                </a:rPr>
                <a:t>library</a:t>
              </a: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2209800" y="1920875"/>
              <a:ext cx="4419600" cy="13858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276" name="TextBox 126"/>
            <p:cNvSpPr txBox="1">
              <a:spLocks noChangeArrowheads="1"/>
            </p:cNvSpPr>
            <p:nvPr/>
          </p:nvSpPr>
          <p:spPr bwMode="auto">
            <a:xfrm>
              <a:off x="3581400" y="2544763"/>
              <a:ext cx="16764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000" b="1">
                  <a:latin typeface="Calibri" pitchFamily="34" charset="0"/>
                </a:rPr>
                <a:t>VMaster</a:t>
              </a:r>
            </a:p>
          </p:txBody>
        </p:sp>
        <p:cxnSp>
          <p:nvCxnSpPr>
            <p:cNvPr id="10277" name="Straight Arrow Connector 169"/>
            <p:cNvCxnSpPr>
              <a:cxnSpLocks noChangeShapeType="1"/>
            </p:cNvCxnSpPr>
            <p:nvPr/>
          </p:nvCxnSpPr>
          <p:spPr bwMode="auto">
            <a:xfrm flipV="1">
              <a:off x="4191000" y="1760538"/>
              <a:ext cx="3175" cy="31273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prstDash val="sysDash"/>
              <a:round/>
              <a:headEnd type="stealth" w="med" len="med"/>
              <a:tailEnd type="stealth" w="med" len="med"/>
            </a:ln>
          </p:spPr>
        </p:cxnSp>
        <p:sp>
          <p:nvSpPr>
            <p:cNvPr id="10278" name="TextBox 174"/>
            <p:cNvSpPr txBox="1">
              <a:spLocks noChangeArrowheads="1"/>
            </p:cNvSpPr>
            <p:nvPr/>
          </p:nvSpPr>
          <p:spPr bwMode="auto">
            <a:xfrm>
              <a:off x="2362200" y="1447800"/>
              <a:ext cx="41148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000" b="1">
                  <a:latin typeface="Calibri" pitchFamily="34" charset="0"/>
                </a:rPr>
                <a:t>VScope/DPG Operations</a:t>
              </a:r>
            </a:p>
          </p:txBody>
        </p:sp>
        <p:cxnSp>
          <p:nvCxnSpPr>
            <p:cNvPr id="10279" name="Straight Arrow Connector 169"/>
            <p:cNvCxnSpPr>
              <a:cxnSpLocks noChangeShapeType="1"/>
            </p:cNvCxnSpPr>
            <p:nvPr/>
          </p:nvCxnSpPr>
          <p:spPr bwMode="auto">
            <a:xfrm flipV="1">
              <a:off x="4721225" y="1760538"/>
              <a:ext cx="3175" cy="31273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prstDash val="sysDash"/>
              <a:round/>
              <a:headEnd type="stealth" w="med" len="med"/>
              <a:tailEnd type="stealth" w="med" len="med"/>
            </a:ln>
          </p:spPr>
        </p:cxnSp>
      </p:grpSp>
      <p:grpSp>
        <p:nvGrpSpPr>
          <p:cNvPr id="8" name="Group 72"/>
          <p:cNvGrpSpPr>
            <a:grpSpLocks/>
          </p:cNvGrpSpPr>
          <p:nvPr/>
        </p:nvGrpSpPr>
        <p:grpSpPr bwMode="auto">
          <a:xfrm>
            <a:off x="2362200" y="2763838"/>
            <a:ext cx="4267200" cy="406400"/>
            <a:chOff x="2286000" y="2840038"/>
            <a:chExt cx="4267200" cy="406400"/>
          </a:xfrm>
        </p:grpSpPr>
        <p:sp>
          <p:nvSpPr>
            <p:cNvPr id="10265" name="TextBox 126"/>
            <p:cNvSpPr txBox="1">
              <a:spLocks noChangeArrowheads="1"/>
            </p:cNvSpPr>
            <p:nvPr/>
          </p:nvSpPr>
          <p:spPr bwMode="auto">
            <a:xfrm>
              <a:off x="2286000" y="2840038"/>
              <a:ext cx="1676400" cy="406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000" b="1">
                  <a:latin typeface="Calibri" pitchFamily="34" charset="0"/>
                </a:rPr>
                <a:t>DPGManager</a:t>
              </a:r>
            </a:p>
          </p:txBody>
        </p:sp>
        <p:sp>
          <p:nvSpPr>
            <p:cNvPr id="10266" name="TextBox 126"/>
            <p:cNvSpPr txBox="1">
              <a:spLocks noChangeArrowheads="1"/>
            </p:cNvSpPr>
            <p:nvPr/>
          </p:nvSpPr>
          <p:spPr bwMode="auto">
            <a:xfrm>
              <a:off x="4876800" y="2840038"/>
              <a:ext cx="1676400" cy="406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000" b="1">
                  <a:latin typeface="Calibri" pitchFamily="34" charset="0"/>
                </a:rPr>
                <a:t>DPGManager</a:t>
              </a:r>
            </a:p>
          </p:txBody>
        </p:sp>
        <p:cxnSp>
          <p:nvCxnSpPr>
            <p:cNvPr id="10267" name="Straight Connector 18"/>
            <p:cNvCxnSpPr>
              <a:cxnSpLocks noChangeShapeType="1"/>
            </p:cNvCxnSpPr>
            <p:nvPr/>
          </p:nvCxnSpPr>
          <p:spPr bwMode="auto">
            <a:xfrm flipH="1">
              <a:off x="4267200" y="3033713"/>
              <a:ext cx="368300" cy="0"/>
            </a:xfrm>
            <a:prstGeom prst="line">
              <a:avLst/>
            </a:prstGeom>
            <a:noFill/>
            <a:ln w="63500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</p:cxnSp>
      </p:grpSp>
      <p:grpSp>
        <p:nvGrpSpPr>
          <p:cNvPr id="9" name="Group 69"/>
          <p:cNvGrpSpPr>
            <a:grpSpLocks/>
          </p:cNvGrpSpPr>
          <p:nvPr/>
        </p:nvGrpSpPr>
        <p:grpSpPr bwMode="auto">
          <a:xfrm>
            <a:off x="2133600" y="5673725"/>
            <a:ext cx="4724400" cy="955675"/>
            <a:chOff x="2057400" y="5749925"/>
            <a:chExt cx="4724400" cy="955675"/>
          </a:xfrm>
        </p:grpSpPr>
        <p:pic>
          <p:nvPicPr>
            <p:cNvPr id="10250" name="Picture 3" descr="C:\Users\Administrator\AppData\Local\Microsoft\Windows\Temporary Internet Files\Content.IE5\90U845NA\MC900197438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22500" y="5762625"/>
              <a:ext cx="368300" cy="520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3" descr="C:\Users\Administrator\AppData\Local\Microsoft\Windows\Temporary Internet Files\Content.IE5\90U845NA\MC900197438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84500" y="5749925"/>
              <a:ext cx="3683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3" descr="C:\Users\Administrator\AppData\Local\Microsoft\Windows\Temporary Internet Files\Content.IE5\90U845NA\MC900197438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0" y="5749925"/>
              <a:ext cx="3683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253" name="Straight Connector 18"/>
            <p:cNvCxnSpPr>
              <a:cxnSpLocks noChangeShapeType="1"/>
            </p:cNvCxnSpPr>
            <p:nvPr/>
          </p:nvCxnSpPr>
          <p:spPr bwMode="auto">
            <a:xfrm flipH="1">
              <a:off x="2590800" y="5978525"/>
              <a:ext cx="368300" cy="0"/>
            </a:xfrm>
            <a:prstGeom prst="line">
              <a:avLst/>
            </a:prstGeom>
            <a:noFill/>
            <a:ln w="63500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</p:cxnSp>
        <p:cxnSp>
          <p:nvCxnSpPr>
            <p:cNvPr id="10254" name="Straight Connector 21"/>
            <p:cNvCxnSpPr>
              <a:cxnSpLocks noChangeShapeType="1"/>
            </p:cNvCxnSpPr>
            <p:nvPr/>
          </p:nvCxnSpPr>
          <p:spPr bwMode="auto">
            <a:xfrm flipH="1">
              <a:off x="3352800" y="5978525"/>
              <a:ext cx="381000" cy="0"/>
            </a:xfrm>
            <a:prstGeom prst="line">
              <a:avLst/>
            </a:prstGeom>
            <a:noFill/>
            <a:ln w="63500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</p:cxnSp>
        <p:sp>
          <p:nvSpPr>
            <p:cNvPr id="10255" name="TextBox 25"/>
            <p:cNvSpPr txBox="1">
              <a:spLocks noChangeArrowheads="1"/>
            </p:cNvSpPr>
            <p:nvPr/>
          </p:nvSpPr>
          <p:spPr bwMode="auto">
            <a:xfrm>
              <a:off x="2057400" y="6324600"/>
              <a:ext cx="685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400" b="1">
                  <a:latin typeface="Calibri" pitchFamily="34" charset="0"/>
                </a:rPr>
                <a:t>agent</a:t>
              </a:r>
            </a:p>
          </p:txBody>
        </p:sp>
        <p:sp>
          <p:nvSpPr>
            <p:cNvPr id="10256" name="TextBox 26"/>
            <p:cNvSpPr txBox="1">
              <a:spLocks noChangeArrowheads="1"/>
            </p:cNvSpPr>
            <p:nvPr/>
          </p:nvSpPr>
          <p:spPr bwMode="auto">
            <a:xfrm>
              <a:off x="2819400" y="6283325"/>
              <a:ext cx="762000" cy="422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en-US" altLang="zh-CN" sz="1400" b="1">
                  <a:latin typeface="Calibri" pitchFamily="34" charset="0"/>
                </a:rPr>
                <a:t>Flume master</a:t>
              </a:r>
            </a:p>
          </p:txBody>
        </p:sp>
        <p:sp>
          <p:nvSpPr>
            <p:cNvPr id="10257" name="TextBox 27"/>
            <p:cNvSpPr txBox="1">
              <a:spLocks noChangeArrowheads="1"/>
            </p:cNvSpPr>
            <p:nvPr/>
          </p:nvSpPr>
          <p:spPr bwMode="auto">
            <a:xfrm>
              <a:off x="3581400" y="6283325"/>
              <a:ext cx="9906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400" b="1">
                  <a:latin typeface="Calibri" pitchFamily="34" charset="0"/>
                </a:rPr>
                <a:t>collector</a:t>
              </a: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4495800" y="6248400"/>
              <a:ext cx="2209800" cy="304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 err="1">
                  <a:solidFill>
                    <a:schemeClr val="tx1"/>
                  </a:solidFill>
                  <a:cs typeface="Arial" charset="0"/>
                </a:rPr>
                <a:t>Xen</a:t>
              </a:r>
              <a:r>
                <a:rPr lang="en-US" altLang="zh-CN" b="1" dirty="0">
                  <a:solidFill>
                    <a:schemeClr val="tx1"/>
                  </a:solidFill>
                  <a:cs typeface="Arial" charset="0"/>
                </a:rPr>
                <a:t> Hypervisor</a:t>
              </a:r>
            </a:p>
          </p:txBody>
        </p:sp>
        <p:sp>
          <p:nvSpPr>
            <p:cNvPr id="10259" name="TextBox 25"/>
            <p:cNvSpPr txBox="1">
              <a:spLocks noChangeArrowheads="1"/>
            </p:cNvSpPr>
            <p:nvPr/>
          </p:nvSpPr>
          <p:spPr bwMode="auto">
            <a:xfrm>
              <a:off x="4419600" y="5761038"/>
              <a:ext cx="7620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600" b="1">
                  <a:latin typeface="Calibri" pitchFamily="34" charset="0"/>
                </a:rPr>
                <a:t>Dom0</a:t>
              </a:r>
            </a:p>
          </p:txBody>
        </p:sp>
        <p:sp>
          <p:nvSpPr>
            <p:cNvPr id="10260" name="Text Box 83"/>
            <p:cNvSpPr txBox="1">
              <a:spLocks noChangeArrowheads="1"/>
            </p:cNvSpPr>
            <p:nvPr/>
          </p:nvSpPr>
          <p:spPr bwMode="auto">
            <a:xfrm>
              <a:off x="4495800" y="5761038"/>
              <a:ext cx="609600" cy="40481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zh-CN" altLang="en-US"/>
            </a:p>
          </p:txBody>
        </p:sp>
        <p:sp>
          <p:nvSpPr>
            <p:cNvPr id="10261" name="TextBox 25"/>
            <p:cNvSpPr txBox="1">
              <a:spLocks noChangeArrowheads="1"/>
            </p:cNvSpPr>
            <p:nvPr/>
          </p:nvSpPr>
          <p:spPr bwMode="auto">
            <a:xfrm>
              <a:off x="5181600" y="5761038"/>
              <a:ext cx="7620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600" b="1">
                  <a:latin typeface="Calibri" pitchFamily="34" charset="0"/>
                </a:rPr>
                <a:t>DomU</a:t>
              </a:r>
            </a:p>
          </p:txBody>
        </p:sp>
        <p:sp>
          <p:nvSpPr>
            <p:cNvPr id="10262" name="Text Box 83"/>
            <p:cNvSpPr txBox="1">
              <a:spLocks noChangeArrowheads="1"/>
            </p:cNvSpPr>
            <p:nvPr/>
          </p:nvSpPr>
          <p:spPr bwMode="auto">
            <a:xfrm>
              <a:off x="5257800" y="5761038"/>
              <a:ext cx="609600" cy="40481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zh-CN" altLang="en-US"/>
            </a:p>
          </p:txBody>
        </p:sp>
        <p:sp>
          <p:nvSpPr>
            <p:cNvPr id="10263" name="TextBox 25"/>
            <p:cNvSpPr txBox="1">
              <a:spLocks noChangeArrowheads="1"/>
            </p:cNvSpPr>
            <p:nvPr/>
          </p:nvSpPr>
          <p:spPr bwMode="auto">
            <a:xfrm>
              <a:off x="6019800" y="5765800"/>
              <a:ext cx="7620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600" b="1">
                  <a:latin typeface="Calibri" pitchFamily="34" charset="0"/>
                </a:rPr>
                <a:t>DomU</a:t>
              </a:r>
            </a:p>
          </p:txBody>
        </p:sp>
        <p:sp>
          <p:nvSpPr>
            <p:cNvPr id="10264" name="Text Box 83"/>
            <p:cNvSpPr txBox="1">
              <a:spLocks noChangeArrowheads="1"/>
            </p:cNvSpPr>
            <p:nvPr/>
          </p:nvSpPr>
          <p:spPr bwMode="auto">
            <a:xfrm>
              <a:off x="6096000" y="5765800"/>
              <a:ext cx="609600" cy="40481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err="1" smtClean="0"/>
              <a:t>VScope</a:t>
            </a:r>
            <a:r>
              <a:rPr lang="en-US" altLang="zh-CN" dirty="0" smtClean="0"/>
              <a:t> Software Stack</a:t>
            </a:r>
          </a:p>
        </p:txBody>
      </p:sp>
      <p:grpSp>
        <p:nvGrpSpPr>
          <p:cNvPr id="11267" name="Group 30"/>
          <p:cNvGrpSpPr>
            <a:grpSpLocks/>
          </p:cNvGrpSpPr>
          <p:nvPr/>
        </p:nvGrpSpPr>
        <p:grpSpPr bwMode="auto">
          <a:xfrm>
            <a:off x="228600" y="1828800"/>
            <a:ext cx="4267200" cy="4191000"/>
            <a:chOff x="1296" y="1008"/>
            <a:chExt cx="2688" cy="264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296" y="1008"/>
              <a:ext cx="2688" cy="1047"/>
            </a:xfrm>
            <a:prstGeom prst="rect">
              <a:avLst/>
            </a:prstGeom>
            <a:noFill/>
            <a:ln w="349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1269" name="TextBox 126"/>
            <p:cNvSpPr txBox="1">
              <a:spLocks noChangeArrowheads="1"/>
            </p:cNvSpPr>
            <p:nvPr/>
          </p:nvSpPr>
          <p:spPr bwMode="auto">
            <a:xfrm>
              <a:off x="1392" y="1008"/>
              <a:ext cx="249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b="1">
                  <a:latin typeface="Calibri" pitchFamily="34" charset="0"/>
                </a:rPr>
                <a:t>Troubleshooting Layer</a:t>
              </a:r>
            </a:p>
          </p:txBody>
        </p:sp>
        <p:sp>
          <p:nvSpPr>
            <p:cNvPr id="11270" name="TextBox 126"/>
            <p:cNvSpPr txBox="1">
              <a:spLocks noChangeArrowheads="1"/>
            </p:cNvSpPr>
            <p:nvPr/>
          </p:nvSpPr>
          <p:spPr bwMode="auto">
            <a:xfrm>
              <a:off x="1488" y="1440"/>
              <a:ext cx="672" cy="310"/>
            </a:xfrm>
            <a:prstGeom prst="rect">
              <a:avLst/>
            </a:prstGeom>
            <a:noFill/>
            <a:ln w="349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>
                  <a:latin typeface="Calibri" pitchFamily="34" charset="0"/>
                </a:rPr>
                <a:t>Watch</a:t>
              </a:r>
            </a:p>
          </p:txBody>
        </p:sp>
        <p:sp>
          <p:nvSpPr>
            <p:cNvPr id="11271" name="TextBox 126"/>
            <p:cNvSpPr txBox="1">
              <a:spLocks noChangeArrowheads="1"/>
            </p:cNvSpPr>
            <p:nvPr/>
          </p:nvSpPr>
          <p:spPr bwMode="auto">
            <a:xfrm>
              <a:off x="2304" y="1440"/>
              <a:ext cx="672" cy="310"/>
            </a:xfrm>
            <a:prstGeom prst="rect">
              <a:avLst/>
            </a:prstGeom>
            <a:noFill/>
            <a:ln w="349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>
                  <a:latin typeface="Calibri" pitchFamily="34" charset="0"/>
                </a:rPr>
                <a:t>Scope</a:t>
              </a:r>
            </a:p>
          </p:txBody>
        </p:sp>
        <p:sp>
          <p:nvSpPr>
            <p:cNvPr id="11272" name="TextBox 126"/>
            <p:cNvSpPr txBox="1">
              <a:spLocks noChangeArrowheads="1"/>
            </p:cNvSpPr>
            <p:nvPr/>
          </p:nvSpPr>
          <p:spPr bwMode="auto">
            <a:xfrm>
              <a:off x="3168" y="1440"/>
              <a:ext cx="672" cy="310"/>
            </a:xfrm>
            <a:prstGeom prst="rect">
              <a:avLst/>
            </a:prstGeom>
            <a:noFill/>
            <a:ln w="349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>
                  <a:latin typeface="Calibri" pitchFamily="34" charset="0"/>
                </a:rPr>
                <a:t>Query</a:t>
              </a:r>
            </a:p>
          </p:txBody>
        </p:sp>
        <p:sp>
          <p:nvSpPr>
            <p:cNvPr id="11273" name="TextBox 126"/>
            <p:cNvSpPr txBox="1">
              <a:spLocks noChangeArrowheads="1"/>
            </p:cNvSpPr>
            <p:nvPr/>
          </p:nvSpPr>
          <p:spPr bwMode="auto">
            <a:xfrm>
              <a:off x="1440" y="1776"/>
              <a:ext cx="1536" cy="288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>
                  <a:latin typeface="Calibri" pitchFamily="34" charset="0"/>
                </a:rPr>
                <a:t>Guidance</a:t>
              </a:r>
            </a:p>
          </p:txBody>
        </p:sp>
        <p:sp>
          <p:nvSpPr>
            <p:cNvPr id="11274" name="TextBox 126"/>
            <p:cNvSpPr txBox="1">
              <a:spLocks noChangeArrowheads="1"/>
            </p:cNvSpPr>
            <p:nvPr/>
          </p:nvSpPr>
          <p:spPr bwMode="auto">
            <a:xfrm>
              <a:off x="1776" y="2841"/>
              <a:ext cx="17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b="1">
                  <a:latin typeface="Calibri" pitchFamily="34" charset="0"/>
                </a:rPr>
                <a:t>DPG Layer</a:t>
              </a:r>
            </a:p>
          </p:txBody>
        </p:sp>
        <p:sp>
          <p:nvSpPr>
            <p:cNvPr id="11275" name="TextBox 126"/>
            <p:cNvSpPr txBox="1">
              <a:spLocks noChangeArrowheads="1"/>
            </p:cNvSpPr>
            <p:nvPr/>
          </p:nvSpPr>
          <p:spPr bwMode="auto">
            <a:xfrm>
              <a:off x="3120" y="2244"/>
              <a:ext cx="768" cy="540"/>
            </a:xfrm>
            <a:prstGeom prst="rect">
              <a:avLst/>
            </a:prstGeom>
            <a:noFill/>
            <a:ln w="349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>
                  <a:latin typeface="Calibri" pitchFamily="34" charset="0"/>
                </a:rPr>
                <a:t>API&amp;</a:t>
              </a:r>
            </a:p>
            <a:p>
              <a:pPr algn="ctr"/>
              <a:r>
                <a:rPr lang="en-US" altLang="zh-CN" sz="2400" b="1">
                  <a:latin typeface="Calibri" pitchFamily="34" charset="0"/>
                </a:rPr>
                <a:t>Cmds</a:t>
              </a:r>
            </a:p>
          </p:txBody>
        </p:sp>
        <p:sp>
          <p:nvSpPr>
            <p:cNvPr id="13" name="Rectangle 214"/>
            <p:cNvSpPr>
              <a:spLocks noChangeArrowheads="1"/>
            </p:cNvSpPr>
            <p:nvPr/>
          </p:nvSpPr>
          <p:spPr bwMode="auto">
            <a:xfrm>
              <a:off x="1296" y="3264"/>
              <a:ext cx="2688" cy="384"/>
            </a:xfrm>
            <a:prstGeom prst="rect">
              <a:avLst/>
            </a:prstGeom>
            <a:noFill/>
            <a:ln w="349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1277" name="TextBox 126"/>
            <p:cNvSpPr txBox="1">
              <a:spLocks noChangeArrowheads="1"/>
            </p:cNvSpPr>
            <p:nvPr/>
          </p:nvSpPr>
          <p:spPr bwMode="auto">
            <a:xfrm>
              <a:off x="1536" y="3296"/>
              <a:ext cx="220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b="1">
                  <a:latin typeface="Calibri" pitchFamily="34" charset="0"/>
                </a:rPr>
                <a:t>VScope Runtime</a:t>
              </a:r>
            </a:p>
          </p:txBody>
        </p:sp>
        <p:sp>
          <p:nvSpPr>
            <p:cNvPr id="11278" name="Rectangle 25"/>
            <p:cNvSpPr>
              <a:spLocks noChangeArrowheads="1"/>
            </p:cNvSpPr>
            <p:nvPr/>
          </p:nvSpPr>
          <p:spPr bwMode="auto">
            <a:xfrm>
              <a:off x="1392" y="1344"/>
              <a:ext cx="1680" cy="1488"/>
            </a:xfrm>
            <a:prstGeom prst="rect">
              <a:avLst/>
            </a:prstGeom>
            <a:noFill/>
            <a:ln w="3175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" name="Rectangle 214"/>
            <p:cNvSpPr>
              <a:spLocks noChangeArrowheads="1"/>
            </p:cNvSpPr>
            <p:nvPr/>
          </p:nvSpPr>
          <p:spPr bwMode="auto">
            <a:xfrm>
              <a:off x="1296" y="2160"/>
              <a:ext cx="2688" cy="1008"/>
            </a:xfrm>
            <a:prstGeom prst="rect">
              <a:avLst/>
            </a:prstGeom>
            <a:noFill/>
            <a:ln w="349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1280" name="Text Box 27"/>
            <p:cNvSpPr txBox="1">
              <a:spLocks noChangeArrowheads="1"/>
            </p:cNvSpPr>
            <p:nvPr/>
          </p:nvSpPr>
          <p:spPr bwMode="auto">
            <a:xfrm>
              <a:off x="1464" y="2242"/>
              <a:ext cx="1512" cy="542"/>
            </a:xfrm>
            <a:prstGeom prst="rect">
              <a:avLst/>
            </a:prstGeom>
            <a:noFill/>
            <a:ln w="349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1600" b="1"/>
                <a:t>Anomaly Detection &amp; Interaction Tracking DPGs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495800" y="1676400"/>
            <a:ext cx="4321069" cy="1943371"/>
            <a:chOff x="4495800" y="1676400"/>
            <a:chExt cx="4321069" cy="1943371"/>
          </a:xfrm>
        </p:grpSpPr>
        <p:pic>
          <p:nvPicPr>
            <p:cNvPr id="18" name="Picture 17" descr="analytics_tabl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29200" y="1676400"/>
              <a:ext cx="3787669" cy="1943371"/>
            </a:xfrm>
            <a:prstGeom prst="rect">
              <a:avLst/>
            </a:prstGeom>
          </p:spPr>
        </p:pic>
        <p:cxnSp>
          <p:nvCxnSpPr>
            <p:cNvPr id="20" name="Straight Connector 19"/>
            <p:cNvCxnSpPr>
              <a:stCxn id="5" idx="3"/>
            </p:cNvCxnSpPr>
            <p:nvPr/>
          </p:nvCxnSpPr>
          <p:spPr>
            <a:xfrm flipV="1">
              <a:off x="4495800" y="1752600"/>
              <a:ext cx="609600" cy="907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5" idx="3"/>
            </p:cNvCxnSpPr>
            <p:nvPr/>
          </p:nvCxnSpPr>
          <p:spPr>
            <a:xfrm>
              <a:off x="4495800" y="2659857"/>
              <a:ext cx="533400" cy="9215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4495800" y="4724400"/>
            <a:ext cx="4495800" cy="1947182"/>
            <a:chOff x="4495800" y="4724400"/>
            <a:chExt cx="4495800" cy="1947182"/>
          </a:xfrm>
        </p:grpSpPr>
        <p:pic>
          <p:nvPicPr>
            <p:cNvPr id="17" name="Picture 16" descr="basic_metric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53362" y="4724400"/>
              <a:ext cx="4138238" cy="1947182"/>
            </a:xfrm>
            <a:prstGeom prst="rect">
              <a:avLst/>
            </a:prstGeom>
          </p:spPr>
        </p:pic>
        <p:cxnSp>
          <p:nvCxnSpPr>
            <p:cNvPr id="25" name="Straight Connector 24"/>
            <p:cNvCxnSpPr>
              <a:stCxn id="13" idx="3"/>
            </p:cNvCxnSpPr>
            <p:nvPr/>
          </p:nvCxnSpPr>
          <p:spPr>
            <a:xfrm flipV="1">
              <a:off x="4495800" y="4800600"/>
              <a:ext cx="381000" cy="914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3" idx="3"/>
            </p:cNvCxnSpPr>
            <p:nvPr/>
          </p:nvCxnSpPr>
          <p:spPr>
            <a:xfrm>
              <a:off x="4495800" y="5715000"/>
              <a:ext cx="381000" cy="914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685800" y="3048000"/>
            <a:ext cx="8212669" cy="2331720"/>
            <a:chOff x="685800" y="3048000"/>
            <a:chExt cx="8212669" cy="2331720"/>
          </a:xfrm>
        </p:grpSpPr>
        <p:pic>
          <p:nvPicPr>
            <p:cNvPr id="30" name="Picture 29" descr="interaction_table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52999" y="3048000"/>
              <a:ext cx="3945470" cy="233172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685800" y="4038600"/>
              <a:ext cx="2057400" cy="304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Arrow Connector 32"/>
            <p:cNvCxnSpPr>
              <a:stCxn id="31" idx="3"/>
              <a:endCxn id="30" idx="1"/>
            </p:cNvCxnSpPr>
            <p:nvPr/>
          </p:nvCxnSpPr>
          <p:spPr>
            <a:xfrm>
              <a:off x="2743200" y="4191000"/>
              <a:ext cx="2209799" cy="2286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hbase-parti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1618659"/>
            <a:ext cx="1225296" cy="2755925"/>
          </a:xfrm>
          <a:prstGeom prst="rect">
            <a:avLst/>
          </a:prstGeom>
        </p:spPr>
      </p:pic>
      <p:pic>
        <p:nvPicPr>
          <p:cNvPr id="44" name="Picture 43" descr="flume-parti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1600200"/>
            <a:ext cx="2377440" cy="2771132"/>
          </a:xfrm>
          <a:prstGeom prst="rect">
            <a:avLst/>
          </a:prstGeom>
        </p:spPr>
      </p:pic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err="1" smtClean="0"/>
              <a:t>Usecase</a:t>
            </a:r>
            <a:r>
              <a:rPr lang="en-US" dirty="0" smtClean="0"/>
              <a:t> I: Culprit Region Servers</a:t>
            </a: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1371600" y="2890363"/>
            <a:ext cx="914400" cy="925512"/>
            <a:chOff x="1447800" y="4179332"/>
            <a:chExt cx="914400" cy="926068"/>
          </a:xfrm>
        </p:grpSpPr>
        <p:sp>
          <p:nvSpPr>
            <p:cNvPr id="34" name="Oval 33"/>
            <p:cNvSpPr/>
            <p:nvPr/>
          </p:nvSpPr>
          <p:spPr>
            <a:xfrm>
              <a:off x="1447800" y="4571680"/>
              <a:ext cx="762000" cy="53372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89" name="TextBox 34"/>
            <p:cNvSpPr txBox="1">
              <a:spLocks noChangeArrowheads="1"/>
            </p:cNvSpPr>
            <p:nvPr/>
          </p:nvSpPr>
          <p:spPr bwMode="auto">
            <a:xfrm>
              <a:off x="1447800" y="4179332"/>
              <a:ext cx="914400" cy="338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Normal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7" name="Oval 36"/>
          <p:cNvSpPr/>
          <p:nvPr/>
        </p:nvSpPr>
        <p:spPr>
          <a:xfrm>
            <a:off x="685800" y="2966563"/>
            <a:ext cx="687387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-381000" y="3957163"/>
            <a:ext cx="1981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E2E </a:t>
            </a:r>
            <a:r>
              <a:rPr lang="en-US" b="1" dirty="0" err="1" smtClean="0">
                <a:solidFill>
                  <a:srgbClr val="FF0000"/>
                </a:solidFill>
              </a:rPr>
              <a:t>Perf</a:t>
            </a:r>
            <a:r>
              <a:rPr lang="en-US" b="1" dirty="0" smtClean="0">
                <a:solidFill>
                  <a:srgbClr val="FF0000"/>
                </a:solidFill>
              </a:rPr>
              <a:t>.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Low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76200" y="4867275"/>
            <a:ext cx="9067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Inter-Tier Issue</a:t>
            </a:r>
            <a:r>
              <a:rPr lang="en-US" b="1" dirty="0" smtClean="0"/>
              <a:t>: When </a:t>
            </a:r>
            <a:r>
              <a:rPr lang="en-US" b="1" dirty="0"/>
              <a:t>you see E2E Performance  </a:t>
            </a:r>
            <a:r>
              <a:rPr lang="en-US" b="1" dirty="0" smtClean="0"/>
              <a:t>is </a:t>
            </a:r>
            <a:r>
              <a:rPr lang="en-US" b="1" dirty="0"/>
              <a:t>slow, </a:t>
            </a:r>
            <a:r>
              <a:rPr lang="en-US" b="1" dirty="0" smtClean="0"/>
              <a:t>was </a:t>
            </a:r>
            <a:r>
              <a:rPr lang="en-US" b="1" dirty="0"/>
              <a:t>it due to collector or region </a:t>
            </a:r>
            <a:r>
              <a:rPr lang="en-US" b="1" dirty="0" smtClean="0"/>
              <a:t>server issues?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Scale</a:t>
            </a:r>
            <a:r>
              <a:rPr lang="en-US" b="1" dirty="0" smtClean="0"/>
              <a:t>: There </a:t>
            </a:r>
            <a:r>
              <a:rPr lang="en-US" b="1" dirty="0"/>
              <a:t>could be thousands of region servers</a:t>
            </a:r>
            <a:r>
              <a:rPr lang="en-US" b="1" dirty="0" smtClean="0"/>
              <a:t>!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Interference</a:t>
            </a:r>
            <a:r>
              <a:rPr lang="en-US" b="1" dirty="0" smtClean="0"/>
              <a:t>: High interference when turning on debug-level java logging.</a:t>
            </a:r>
            <a:endParaRPr lang="en-US" b="1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2162175" y="2491784"/>
            <a:ext cx="1219200" cy="22860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2162175" y="3253784"/>
            <a:ext cx="1219200" cy="30480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4448175" y="2466332"/>
            <a:ext cx="1571625" cy="25452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448175" y="3025184"/>
            <a:ext cx="1495425" cy="43174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6705600" y="2542532"/>
            <a:ext cx="1019175" cy="254052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6705600" y="3304532"/>
            <a:ext cx="1066800" cy="15240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5" name="Picture 44" descr="hdfs-partia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4040" y="1628132"/>
            <a:ext cx="1280160" cy="2786231"/>
          </a:xfrm>
          <a:prstGeom prst="rect">
            <a:avLst/>
          </a:prstGeom>
        </p:spPr>
      </p:pic>
      <p:pic>
        <p:nvPicPr>
          <p:cNvPr id="46" name="Picture 45" descr="mapreduce-partia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96200" y="1656124"/>
            <a:ext cx="1371600" cy="2715208"/>
          </a:xfrm>
          <a:prstGeom prst="rect">
            <a:avLst/>
          </a:prstGeom>
        </p:spPr>
      </p:pic>
      <p:grpSp>
        <p:nvGrpSpPr>
          <p:cNvPr id="3" name="Group 22"/>
          <p:cNvGrpSpPr/>
          <p:nvPr/>
        </p:nvGrpSpPr>
        <p:grpSpPr>
          <a:xfrm>
            <a:off x="3124200" y="2128362"/>
            <a:ext cx="1752600" cy="1817133"/>
            <a:chOff x="3124200" y="2128362"/>
            <a:chExt cx="1752600" cy="1817133"/>
          </a:xfrm>
        </p:grpSpPr>
        <p:sp>
          <p:nvSpPr>
            <p:cNvPr id="19" name="Oval 18"/>
            <p:cNvSpPr/>
            <p:nvPr/>
          </p:nvSpPr>
          <p:spPr bwMode="auto">
            <a:xfrm>
              <a:off x="3352800" y="2128362"/>
              <a:ext cx="1066800" cy="1447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91" name="TextBox 21"/>
            <p:cNvSpPr txBox="1">
              <a:spLocks noChangeArrowheads="1"/>
            </p:cNvSpPr>
            <p:nvPr/>
          </p:nvSpPr>
          <p:spPr bwMode="auto">
            <a:xfrm>
              <a:off x="3124200" y="3576163"/>
              <a:ext cx="1752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Slow? Which?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dirty="0" smtClean="0"/>
              <a:t>Horizontal Guidance (Across Tiers)</a:t>
            </a:r>
          </a:p>
        </p:txBody>
      </p:sp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304800" y="3432175"/>
            <a:ext cx="1438275" cy="627063"/>
            <a:chOff x="304800" y="3431468"/>
            <a:chExt cx="1438102" cy="628058"/>
          </a:xfrm>
        </p:grpSpPr>
        <p:sp>
          <p:nvSpPr>
            <p:cNvPr id="16438" name="TextBox 126"/>
            <p:cNvSpPr txBox="1">
              <a:spLocks noChangeArrowheads="1"/>
            </p:cNvSpPr>
            <p:nvPr/>
          </p:nvSpPr>
          <p:spPr bwMode="auto">
            <a:xfrm>
              <a:off x="304800" y="3431468"/>
              <a:ext cx="1046950" cy="628058"/>
            </a:xfrm>
            <a:prstGeom prst="rect">
              <a:avLst/>
            </a:prstGeom>
            <a:noFill/>
            <a:ln w="2857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b="1"/>
                <a:t>Flume </a:t>
              </a:r>
            </a:p>
            <a:p>
              <a:pPr algn="ctr"/>
              <a:r>
                <a:rPr lang="en-US" altLang="zh-CN" b="1"/>
                <a:t>Agents</a:t>
              </a:r>
            </a:p>
          </p:txBody>
        </p:sp>
        <p:sp>
          <p:nvSpPr>
            <p:cNvPr id="16439" name="Line 82"/>
            <p:cNvSpPr>
              <a:spLocks noChangeShapeType="1"/>
            </p:cNvSpPr>
            <p:nvPr/>
          </p:nvSpPr>
          <p:spPr bwMode="auto">
            <a:xfrm>
              <a:off x="1142360" y="3761042"/>
              <a:ext cx="600542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98"/>
          <p:cNvGrpSpPr>
            <a:grpSpLocks/>
          </p:cNvGrpSpPr>
          <p:nvPr/>
        </p:nvGrpSpPr>
        <p:grpSpPr bwMode="auto">
          <a:xfrm>
            <a:off x="2328863" y="1447800"/>
            <a:ext cx="6281737" cy="3432175"/>
            <a:chOff x="1248" y="816"/>
            <a:chExt cx="4320" cy="2208"/>
          </a:xfrm>
        </p:grpSpPr>
        <p:grpSp>
          <p:nvGrpSpPr>
            <p:cNvPr id="4" name="Group 96"/>
            <p:cNvGrpSpPr>
              <a:grpSpLocks/>
            </p:cNvGrpSpPr>
            <p:nvPr/>
          </p:nvGrpSpPr>
          <p:grpSpPr bwMode="auto">
            <a:xfrm>
              <a:off x="1248" y="816"/>
              <a:ext cx="4320" cy="2208"/>
              <a:chOff x="1248" y="816"/>
              <a:chExt cx="4320" cy="2208"/>
            </a:xfrm>
          </p:grpSpPr>
          <p:sp>
            <p:nvSpPr>
              <p:cNvPr id="16430" name="Line 28"/>
              <p:cNvSpPr>
                <a:spLocks noChangeShapeType="1"/>
              </p:cNvSpPr>
              <p:nvPr/>
            </p:nvSpPr>
            <p:spPr bwMode="auto">
              <a:xfrm flipH="1">
                <a:off x="2928" y="960"/>
                <a:ext cx="25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1" name="Line 28"/>
              <p:cNvSpPr>
                <a:spLocks noChangeShapeType="1"/>
              </p:cNvSpPr>
              <p:nvPr/>
            </p:nvSpPr>
            <p:spPr bwMode="auto">
              <a:xfrm flipH="1">
                <a:off x="1248" y="816"/>
                <a:ext cx="43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2" name="Line 87"/>
              <p:cNvSpPr>
                <a:spLocks noChangeShapeType="1"/>
              </p:cNvSpPr>
              <p:nvPr/>
            </p:nvSpPr>
            <p:spPr bwMode="auto">
              <a:xfrm flipV="1">
                <a:off x="1248" y="816"/>
                <a:ext cx="0" cy="5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3" name="Line 88"/>
              <p:cNvSpPr>
                <a:spLocks noChangeShapeType="1"/>
              </p:cNvSpPr>
              <p:nvPr/>
            </p:nvSpPr>
            <p:spPr bwMode="auto">
              <a:xfrm flipV="1">
                <a:off x="2928" y="960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4" name="Line 92"/>
              <p:cNvSpPr>
                <a:spLocks noChangeShapeType="1"/>
              </p:cNvSpPr>
              <p:nvPr/>
            </p:nvSpPr>
            <p:spPr bwMode="auto">
              <a:xfrm>
                <a:off x="5210" y="3024"/>
                <a:ext cx="3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5" name="Line 93"/>
              <p:cNvSpPr>
                <a:spLocks noChangeShapeType="1"/>
              </p:cNvSpPr>
              <p:nvPr/>
            </p:nvSpPr>
            <p:spPr bwMode="auto">
              <a:xfrm flipV="1">
                <a:off x="5568" y="816"/>
                <a:ext cx="0" cy="22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6" name="Line 28"/>
              <p:cNvSpPr>
                <a:spLocks noChangeShapeType="1"/>
              </p:cNvSpPr>
              <p:nvPr/>
            </p:nvSpPr>
            <p:spPr bwMode="auto">
              <a:xfrm flipH="1">
                <a:off x="4656" y="1104"/>
                <a:ext cx="9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7" name="Line 95"/>
              <p:cNvSpPr>
                <a:spLocks noChangeShapeType="1"/>
              </p:cNvSpPr>
              <p:nvPr/>
            </p:nvSpPr>
            <p:spPr bwMode="auto">
              <a:xfrm flipV="1">
                <a:off x="4656" y="1104"/>
                <a:ext cx="0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429" name="TextBox 126"/>
            <p:cNvSpPr txBox="1">
              <a:spLocks noChangeArrowheads="1"/>
            </p:cNvSpPr>
            <p:nvPr/>
          </p:nvSpPr>
          <p:spPr bwMode="auto">
            <a:xfrm>
              <a:off x="3216" y="816"/>
              <a:ext cx="1968" cy="25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000" b="1" dirty="0" smtClean="0"/>
                <a:t>iterative </a:t>
              </a:r>
              <a:r>
                <a:rPr lang="en-US" altLang="zh-CN" sz="2000" b="1" dirty="0"/>
                <a:t>analysis</a:t>
              </a:r>
            </a:p>
          </p:txBody>
        </p:sp>
      </p:grpSp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1212850" y="2339975"/>
            <a:ext cx="2232025" cy="3908425"/>
            <a:chOff x="1212156" y="2340140"/>
            <a:chExt cx="2233492" cy="3908260"/>
          </a:xfrm>
        </p:grpSpPr>
        <p:sp>
          <p:nvSpPr>
            <p:cNvPr id="16419" name="Line 85"/>
            <p:cNvSpPr>
              <a:spLocks noChangeShapeType="1"/>
            </p:cNvSpPr>
            <p:nvPr/>
          </p:nvSpPr>
          <p:spPr bwMode="auto">
            <a:xfrm flipV="1">
              <a:off x="2328903" y="3984905"/>
              <a:ext cx="0" cy="59696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0" name="TextBox 126"/>
            <p:cNvSpPr txBox="1">
              <a:spLocks noChangeArrowheads="1"/>
            </p:cNvSpPr>
            <p:nvPr/>
          </p:nvSpPr>
          <p:spPr bwMode="auto">
            <a:xfrm>
              <a:off x="1770529" y="3465669"/>
              <a:ext cx="1186543" cy="54566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b="1" dirty="0">
                  <a:latin typeface="Calibri" pitchFamily="34" charset="0"/>
                </a:rPr>
                <a:t>Watch</a:t>
              </a:r>
            </a:p>
          </p:txBody>
        </p:sp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1212156" y="2340140"/>
              <a:ext cx="2233492" cy="1122420"/>
              <a:chOff x="480" y="1431"/>
              <a:chExt cx="1440" cy="722"/>
            </a:xfrm>
          </p:grpSpPr>
          <p:sp>
            <p:nvSpPr>
              <p:cNvPr id="35" name="Isosceles Triangle 226"/>
              <p:cNvSpPr>
                <a:spLocks noChangeArrowheads="1"/>
              </p:cNvSpPr>
              <p:nvPr/>
            </p:nvSpPr>
            <p:spPr bwMode="auto">
              <a:xfrm rot="10800000">
                <a:off x="528" y="1872"/>
                <a:ext cx="1298" cy="281"/>
              </a:xfrm>
              <a:prstGeom prst="triangle">
                <a:avLst>
                  <a:gd name="adj" fmla="val 50000"/>
                </a:avLst>
              </a:prstGeom>
              <a:solidFill>
                <a:schemeClr val="tx1">
                  <a:alpha val="30980"/>
                </a:schemeClr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16427" name="TextBox 126"/>
              <p:cNvSpPr txBox="1">
                <a:spLocks noChangeArrowheads="1"/>
              </p:cNvSpPr>
              <p:nvPr/>
            </p:nvSpPr>
            <p:spPr bwMode="auto">
              <a:xfrm>
                <a:off x="480" y="1431"/>
                <a:ext cx="1440" cy="42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b="1"/>
                  <a:t>E2E Latency</a:t>
                </a:r>
              </a:p>
              <a:p>
                <a:pPr algn="ctr"/>
                <a:r>
                  <a:rPr lang="en-US" altLang="zh-CN" b="1"/>
                  <a:t>Entropy Detection</a:t>
                </a:r>
              </a:p>
            </p:txBody>
          </p:sp>
        </p:grpSp>
        <p:sp>
          <p:nvSpPr>
            <p:cNvPr id="16422" name="TextBox 126"/>
            <p:cNvSpPr txBox="1">
              <a:spLocks noChangeArrowheads="1"/>
            </p:cNvSpPr>
            <p:nvPr/>
          </p:nvSpPr>
          <p:spPr bwMode="auto">
            <a:xfrm>
              <a:off x="1421546" y="4566324"/>
              <a:ext cx="1884509" cy="628058"/>
            </a:xfrm>
            <a:prstGeom prst="rect">
              <a:avLst/>
            </a:prstGeom>
            <a:noFill/>
            <a:ln w="2857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b="1"/>
                <a:t>Abnormal Flume Agents</a:t>
              </a:r>
            </a:p>
          </p:txBody>
        </p:sp>
        <p:grpSp>
          <p:nvGrpSpPr>
            <p:cNvPr id="7" name="Group 9"/>
            <p:cNvGrpSpPr>
              <a:grpSpLocks/>
            </p:cNvGrpSpPr>
            <p:nvPr/>
          </p:nvGrpSpPr>
          <p:grpSpPr bwMode="auto">
            <a:xfrm>
              <a:off x="1491343" y="5194382"/>
              <a:ext cx="1744916" cy="1054018"/>
              <a:chOff x="1584" y="2544"/>
              <a:chExt cx="1200" cy="678"/>
            </a:xfrm>
          </p:grpSpPr>
          <p:sp>
            <p:nvSpPr>
              <p:cNvPr id="16424" name="TextBox 126"/>
              <p:cNvSpPr txBox="1">
                <a:spLocks noChangeArrowheads="1"/>
              </p:cNvSpPr>
              <p:nvPr/>
            </p:nvSpPr>
            <p:spPr bwMode="auto">
              <a:xfrm>
                <a:off x="1584" y="2794"/>
                <a:ext cx="1200" cy="42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b="1"/>
                  <a:t>SLA Violation   on Latency</a:t>
                </a:r>
              </a:p>
            </p:txBody>
          </p:sp>
          <p:sp>
            <p:nvSpPr>
              <p:cNvPr id="30" name="Isosceles Triangle 226"/>
              <p:cNvSpPr/>
              <p:nvPr/>
            </p:nvSpPr>
            <p:spPr>
              <a:xfrm>
                <a:off x="1584" y="2544"/>
                <a:ext cx="1200" cy="250"/>
              </a:xfrm>
              <a:prstGeom prst="triangle">
                <a:avLst/>
              </a:prstGeom>
              <a:solidFill>
                <a:schemeClr val="tx1">
                  <a:alpha val="3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8" name="Group 56"/>
          <p:cNvGrpSpPr>
            <a:grpSpLocks/>
          </p:cNvGrpSpPr>
          <p:nvPr/>
        </p:nvGrpSpPr>
        <p:grpSpPr bwMode="auto">
          <a:xfrm>
            <a:off x="2957513" y="2343150"/>
            <a:ext cx="3000375" cy="3905250"/>
            <a:chOff x="2957072" y="2343249"/>
            <a:chExt cx="3001255" cy="3905151"/>
          </a:xfrm>
        </p:grpSpPr>
        <p:grpSp>
          <p:nvGrpSpPr>
            <p:cNvPr id="9" name="Group 54"/>
            <p:cNvGrpSpPr>
              <a:grpSpLocks/>
            </p:cNvGrpSpPr>
            <p:nvPr/>
          </p:nvGrpSpPr>
          <p:grpSpPr bwMode="auto">
            <a:xfrm>
              <a:off x="2957072" y="2343249"/>
              <a:ext cx="3001255" cy="3905151"/>
              <a:chOff x="2957072" y="2343249"/>
              <a:chExt cx="3001255" cy="3905151"/>
            </a:xfrm>
          </p:grpSpPr>
          <p:grpSp>
            <p:nvGrpSpPr>
              <p:cNvPr id="10" name="Group 99"/>
              <p:cNvGrpSpPr>
                <a:grpSpLocks/>
              </p:cNvGrpSpPr>
              <p:nvPr/>
            </p:nvGrpSpPr>
            <p:grpSpPr bwMode="auto">
              <a:xfrm>
                <a:off x="2957072" y="3720623"/>
                <a:ext cx="1116746" cy="1234351"/>
                <a:chOff x="1584" y="2278"/>
                <a:chExt cx="864" cy="746"/>
              </a:xfrm>
            </p:grpSpPr>
            <p:sp>
              <p:nvSpPr>
                <p:cNvPr id="16416" name="Line 79"/>
                <p:cNvSpPr>
                  <a:spLocks noChangeShapeType="1"/>
                </p:cNvSpPr>
                <p:nvPr/>
              </p:nvSpPr>
              <p:spPr bwMode="auto">
                <a:xfrm>
                  <a:off x="1584" y="3024"/>
                  <a:ext cx="406" cy="0"/>
                </a:xfrm>
                <a:prstGeom prst="line">
                  <a:avLst/>
                </a:prstGeom>
                <a:noFill/>
                <a:ln w="635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17" name="Line 80"/>
                <p:cNvSpPr>
                  <a:spLocks noChangeShapeType="1"/>
                </p:cNvSpPr>
                <p:nvPr/>
              </p:nvSpPr>
              <p:spPr bwMode="auto">
                <a:xfrm flipV="1">
                  <a:off x="1968" y="2278"/>
                  <a:ext cx="0" cy="746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18" name="Line 81"/>
                <p:cNvSpPr>
                  <a:spLocks noChangeShapeType="1"/>
                </p:cNvSpPr>
                <p:nvPr/>
              </p:nvSpPr>
              <p:spPr bwMode="auto">
                <a:xfrm>
                  <a:off x="1968" y="2304"/>
                  <a:ext cx="480" cy="0"/>
                </a:xfrm>
                <a:prstGeom prst="line">
                  <a:avLst/>
                </a:prstGeom>
                <a:noFill/>
                <a:ln w="635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6408" name="TextBox 126"/>
              <p:cNvSpPr txBox="1">
                <a:spLocks noChangeArrowheads="1"/>
              </p:cNvSpPr>
              <p:nvPr/>
            </p:nvSpPr>
            <p:spPr bwMode="auto">
              <a:xfrm>
                <a:off x="4143615" y="3523189"/>
                <a:ext cx="1256339" cy="54566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800" b="1">
                    <a:latin typeface="Calibri" pitchFamily="34" charset="0"/>
                  </a:rPr>
                  <a:t>Scope</a:t>
                </a:r>
              </a:p>
            </p:txBody>
          </p:sp>
          <p:grpSp>
            <p:nvGrpSpPr>
              <p:cNvPr id="11" name="Group 16"/>
              <p:cNvGrpSpPr>
                <a:grpSpLocks/>
              </p:cNvGrpSpPr>
              <p:nvPr/>
            </p:nvGrpSpPr>
            <p:grpSpPr bwMode="auto">
              <a:xfrm>
                <a:off x="3585242" y="2343249"/>
                <a:ext cx="2303289" cy="1151957"/>
                <a:chOff x="2256" y="1364"/>
                <a:chExt cx="1584" cy="741"/>
              </a:xfrm>
            </p:grpSpPr>
            <p:sp>
              <p:nvSpPr>
                <p:cNvPr id="33" name="Isosceles Triangle 226"/>
                <p:cNvSpPr>
                  <a:spLocks noChangeArrowheads="1"/>
                </p:cNvSpPr>
                <p:nvPr/>
              </p:nvSpPr>
              <p:spPr bwMode="auto">
                <a:xfrm rot="10800000">
                  <a:off x="2353" y="1825"/>
                  <a:ext cx="1439" cy="281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1">
                    <a:alpha val="30980"/>
                  </a:schemeClr>
                </a:solidFill>
                <a:ln w="25400" algn="ctr">
                  <a:noFill/>
                  <a:miter lim="800000"/>
                  <a:headEnd/>
                  <a:tailEnd/>
                </a:ln>
              </p:spPr>
              <p:txBody>
                <a:bodyPr rot="10800000"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srgbClr val="FFFFFF"/>
                    </a:solidFill>
                    <a:latin typeface="+mn-lt"/>
                  </a:endParaRPr>
                </a:p>
              </p:txBody>
            </p:sp>
            <p:sp>
              <p:nvSpPr>
                <p:cNvPr id="16415" name="TextBox 126"/>
                <p:cNvSpPr txBox="1">
                  <a:spLocks noChangeArrowheads="1"/>
                </p:cNvSpPr>
                <p:nvPr/>
              </p:nvSpPr>
              <p:spPr bwMode="auto">
                <a:xfrm>
                  <a:off x="2256" y="1364"/>
                  <a:ext cx="1584" cy="428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b="1"/>
                    <a:t>Using Connection Graph</a:t>
                  </a:r>
                </a:p>
              </p:txBody>
            </p:sp>
          </p:grpSp>
          <p:grpSp>
            <p:nvGrpSpPr>
              <p:cNvPr id="12" name="Group 22"/>
              <p:cNvGrpSpPr>
                <a:grpSpLocks/>
              </p:cNvGrpSpPr>
              <p:nvPr/>
            </p:nvGrpSpPr>
            <p:grpSpPr bwMode="auto">
              <a:xfrm>
                <a:off x="3515445" y="5194382"/>
                <a:ext cx="2442882" cy="1054018"/>
                <a:chOff x="1584" y="2544"/>
                <a:chExt cx="1200" cy="678"/>
              </a:xfrm>
            </p:grpSpPr>
            <p:sp>
              <p:nvSpPr>
                <p:cNvPr id="16412" name="TextBox 126"/>
                <p:cNvSpPr txBox="1">
                  <a:spLocks noChangeArrowheads="1"/>
                </p:cNvSpPr>
                <p:nvPr/>
              </p:nvSpPr>
              <p:spPr bwMode="auto">
                <a:xfrm>
                  <a:off x="1584" y="2794"/>
                  <a:ext cx="1200" cy="428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b="1"/>
                    <a:t>Related Collectors&amp;</a:t>
                  </a:r>
                </a:p>
                <a:p>
                  <a:pPr algn="ctr"/>
                  <a:r>
                    <a:rPr lang="en-US" altLang="zh-CN" b="1"/>
                    <a:t>Region Servers</a:t>
                  </a:r>
                </a:p>
              </p:txBody>
            </p:sp>
            <p:sp>
              <p:nvSpPr>
                <p:cNvPr id="28" name="Isosceles Triangle 226"/>
                <p:cNvSpPr/>
                <p:nvPr/>
              </p:nvSpPr>
              <p:spPr>
                <a:xfrm>
                  <a:off x="1584" y="2544"/>
                  <a:ext cx="1200" cy="250"/>
                </a:xfrm>
                <a:prstGeom prst="triangle">
                  <a:avLst/>
                </a:prstGeom>
                <a:solidFill>
                  <a:schemeClr val="tx1">
                    <a:alpha val="3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srgbClr val="FFFFFF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6411" name="TextBox 126"/>
              <p:cNvSpPr txBox="1">
                <a:spLocks noChangeArrowheads="1"/>
              </p:cNvSpPr>
              <p:nvPr/>
            </p:nvSpPr>
            <p:spPr bwMode="auto">
              <a:xfrm>
                <a:off x="3864429" y="4581870"/>
                <a:ext cx="1884509" cy="628058"/>
              </a:xfrm>
              <a:prstGeom prst="rect">
                <a:avLst/>
              </a:prstGeom>
              <a:noFill/>
              <a:ln w="28575">
                <a:noFill/>
                <a:prstDash val="dash"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b="1"/>
                  <a:t>Shared RegionServers</a:t>
                </a:r>
              </a:p>
            </p:txBody>
          </p:sp>
        </p:grpSp>
        <p:sp>
          <p:nvSpPr>
            <p:cNvPr id="16406" name="Line 85"/>
            <p:cNvSpPr>
              <a:spLocks noChangeShapeType="1"/>
            </p:cNvSpPr>
            <p:nvPr/>
          </p:nvSpPr>
          <p:spPr bwMode="auto">
            <a:xfrm flipV="1">
              <a:off x="4771785" y="4059525"/>
              <a:ext cx="0" cy="59696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55"/>
          <p:cNvGrpSpPr>
            <a:grpSpLocks/>
          </p:cNvGrpSpPr>
          <p:nvPr/>
        </p:nvGrpSpPr>
        <p:grpSpPr bwMode="auto">
          <a:xfrm>
            <a:off x="5538788" y="2343150"/>
            <a:ext cx="2862262" cy="3889375"/>
            <a:chOff x="5539548" y="2343249"/>
            <a:chExt cx="2861662" cy="3889605"/>
          </a:xfrm>
        </p:grpSpPr>
        <p:grpSp>
          <p:nvGrpSpPr>
            <p:cNvPr id="14" name="Group 77"/>
            <p:cNvGrpSpPr>
              <a:grpSpLocks/>
            </p:cNvGrpSpPr>
            <p:nvPr/>
          </p:nvGrpSpPr>
          <p:grpSpPr bwMode="auto">
            <a:xfrm>
              <a:off x="5539548" y="3686422"/>
              <a:ext cx="1046950" cy="1159730"/>
              <a:chOff x="3264" y="2400"/>
              <a:chExt cx="864" cy="746"/>
            </a:xfrm>
          </p:grpSpPr>
          <p:sp>
            <p:nvSpPr>
              <p:cNvPr id="16402" name="Line 73"/>
              <p:cNvSpPr>
                <a:spLocks noChangeShapeType="1"/>
              </p:cNvSpPr>
              <p:nvPr/>
            </p:nvSpPr>
            <p:spPr bwMode="auto">
              <a:xfrm>
                <a:off x="3264" y="3146"/>
                <a:ext cx="406" cy="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3" name="Line 74"/>
              <p:cNvSpPr>
                <a:spLocks noChangeShapeType="1"/>
              </p:cNvSpPr>
              <p:nvPr/>
            </p:nvSpPr>
            <p:spPr bwMode="auto">
              <a:xfrm flipV="1">
                <a:off x="3648" y="2400"/>
                <a:ext cx="0" cy="746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4" name="Line 75"/>
              <p:cNvSpPr>
                <a:spLocks noChangeShapeType="1"/>
              </p:cNvSpPr>
              <p:nvPr/>
            </p:nvSpPr>
            <p:spPr bwMode="auto">
              <a:xfrm>
                <a:off x="3648" y="2426"/>
                <a:ext cx="480" cy="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27"/>
            <p:cNvGrpSpPr>
              <a:grpSpLocks/>
            </p:cNvGrpSpPr>
            <p:nvPr/>
          </p:nvGrpSpPr>
          <p:grpSpPr bwMode="auto">
            <a:xfrm>
              <a:off x="6097921" y="2343249"/>
              <a:ext cx="2303289" cy="1119311"/>
              <a:chOff x="2256" y="1364"/>
              <a:chExt cx="1584" cy="741"/>
            </a:xfrm>
          </p:grpSpPr>
          <p:sp>
            <p:nvSpPr>
              <p:cNvPr id="31" name="Isosceles Triangle 226"/>
              <p:cNvSpPr>
                <a:spLocks noChangeArrowheads="1"/>
              </p:cNvSpPr>
              <p:nvPr/>
            </p:nvSpPr>
            <p:spPr bwMode="auto">
              <a:xfrm rot="10800000">
                <a:off x="2352" y="1824"/>
                <a:ext cx="1440" cy="281"/>
              </a:xfrm>
              <a:prstGeom prst="triangle">
                <a:avLst>
                  <a:gd name="adj" fmla="val 50000"/>
                </a:avLst>
              </a:prstGeom>
              <a:solidFill>
                <a:schemeClr val="tx1">
                  <a:alpha val="30980"/>
                </a:schemeClr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16401" name="TextBox 126"/>
              <p:cNvSpPr txBox="1">
                <a:spLocks noChangeArrowheads="1"/>
              </p:cNvSpPr>
              <p:nvPr/>
            </p:nvSpPr>
            <p:spPr bwMode="auto">
              <a:xfrm>
                <a:off x="2256" y="1364"/>
                <a:ext cx="1584" cy="44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b="1"/>
                  <a:t>Analyzing Timing in RPC-level logs</a:t>
                </a:r>
              </a:p>
            </p:txBody>
          </p:sp>
        </p:grpSp>
        <p:sp>
          <p:nvSpPr>
            <p:cNvPr id="16394" name="TextBox 126"/>
            <p:cNvSpPr txBox="1">
              <a:spLocks noChangeArrowheads="1"/>
            </p:cNvSpPr>
            <p:nvPr/>
          </p:nvSpPr>
          <p:spPr bwMode="auto">
            <a:xfrm>
              <a:off x="6656294" y="3462560"/>
              <a:ext cx="1256339" cy="54566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b="1">
                  <a:latin typeface="Calibri" pitchFamily="34" charset="0"/>
                </a:rPr>
                <a:t>Query</a:t>
              </a:r>
            </a:p>
          </p:txBody>
        </p:sp>
        <p:sp>
          <p:nvSpPr>
            <p:cNvPr id="16395" name="Line 85"/>
            <p:cNvSpPr>
              <a:spLocks noChangeShapeType="1"/>
            </p:cNvSpPr>
            <p:nvPr/>
          </p:nvSpPr>
          <p:spPr bwMode="auto">
            <a:xfrm flipV="1">
              <a:off x="7284464" y="3984905"/>
              <a:ext cx="0" cy="59696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" name="Group 22"/>
            <p:cNvGrpSpPr>
              <a:grpSpLocks/>
            </p:cNvGrpSpPr>
            <p:nvPr/>
          </p:nvGrpSpPr>
          <p:grpSpPr bwMode="auto">
            <a:xfrm>
              <a:off x="6307311" y="5178836"/>
              <a:ext cx="2093899" cy="1054018"/>
              <a:chOff x="1584" y="2544"/>
              <a:chExt cx="1200" cy="678"/>
            </a:xfrm>
          </p:grpSpPr>
          <p:sp>
            <p:nvSpPr>
              <p:cNvPr id="16398" name="TextBox 126"/>
              <p:cNvSpPr txBox="1">
                <a:spLocks noChangeArrowheads="1"/>
              </p:cNvSpPr>
              <p:nvPr/>
            </p:nvSpPr>
            <p:spPr bwMode="auto">
              <a:xfrm>
                <a:off x="1584" y="2794"/>
                <a:ext cx="1200" cy="42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b="1"/>
                  <a:t>Dynamically Turn on Debugging</a:t>
                </a:r>
              </a:p>
            </p:txBody>
          </p:sp>
          <p:sp>
            <p:nvSpPr>
              <p:cNvPr id="26" name="Isosceles Triangle 226"/>
              <p:cNvSpPr/>
              <p:nvPr/>
            </p:nvSpPr>
            <p:spPr>
              <a:xfrm>
                <a:off x="1584" y="2544"/>
                <a:ext cx="1200" cy="250"/>
              </a:xfrm>
              <a:prstGeom prst="triangle">
                <a:avLst/>
              </a:prstGeom>
              <a:solidFill>
                <a:schemeClr val="tx1">
                  <a:alpha val="3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sp>
          <p:nvSpPr>
            <p:cNvPr id="16397" name="TextBox 126"/>
            <p:cNvSpPr txBox="1">
              <a:spLocks noChangeArrowheads="1"/>
            </p:cNvSpPr>
            <p:nvPr/>
          </p:nvSpPr>
          <p:spPr bwMode="auto">
            <a:xfrm>
              <a:off x="6377108" y="4581870"/>
              <a:ext cx="1954306" cy="628058"/>
            </a:xfrm>
            <a:prstGeom prst="rect">
              <a:avLst/>
            </a:prstGeom>
            <a:noFill/>
            <a:ln w="2857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b="1"/>
                <a:t>Processing Time in RegionServers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-304800" y="274638"/>
            <a:ext cx="9829800" cy="1143000"/>
          </a:xfrm>
        </p:spPr>
        <p:txBody>
          <a:bodyPr/>
          <a:lstStyle/>
          <a:p>
            <a:pPr eaLnBrk="1" hangingPunct="1"/>
            <a:r>
              <a:rPr lang="en-US" altLang="zh-CN" dirty="0" err="1" smtClean="0"/>
              <a:t>VScope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vs</a:t>
            </a:r>
            <a:r>
              <a:rPr lang="en-US" altLang="zh-CN" dirty="0" smtClean="0"/>
              <a:t> Traditional Solutions</a:t>
            </a: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1676400" y="1306513"/>
            <a:ext cx="6248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/>
              <a:t>20 Region Servers, One Culprit Server</a:t>
            </a:r>
          </a:p>
        </p:txBody>
      </p:sp>
      <p:pic>
        <p:nvPicPr>
          <p:cNvPr id="6" name="Picture 5" descr="usecase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1905000"/>
            <a:ext cx="5063245" cy="36962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59436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VScope</a:t>
            </a:r>
            <a:r>
              <a:rPr lang="en-US" sz="2400" b="1" dirty="0" smtClean="0"/>
              <a:t> has highly reduced interference to application.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 descr="flume-parti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1371600"/>
            <a:ext cx="2377440" cy="2771132"/>
          </a:xfrm>
          <a:prstGeom prst="rect">
            <a:avLst/>
          </a:prstGeom>
        </p:spPr>
      </p:pic>
      <p:pic>
        <p:nvPicPr>
          <p:cNvPr id="48" name="Picture 47" descr="mapreduce-parti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6200" y="1427524"/>
            <a:ext cx="1371600" cy="2715208"/>
          </a:xfrm>
          <a:prstGeom prst="rect">
            <a:avLst/>
          </a:prstGeom>
        </p:spPr>
      </p:pic>
      <p:sp>
        <p:nvSpPr>
          <p:cNvPr id="36" name="Rounded Rectangle 35"/>
          <p:cNvSpPr/>
          <p:nvPr/>
        </p:nvSpPr>
        <p:spPr>
          <a:xfrm>
            <a:off x="3200400" y="4341804"/>
            <a:ext cx="2743200" cy="1066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err="1" smtClean="0"/>
              <a:t>Usecase</a:t>
            </a:r>
            <a:r>
              <a:rPr lang="en-US" dirty="0" smtClean="0"/>
              <a:t> II: Naughty VM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4648200" y="4418004"/>
            <a:ext cx="1143000" cy="460414"/>
            <a:chOff x="7620000" y="5334000"/>
            <a:chExt cx="1143000" cy="460117"/>
          </a:xfrm>
        </p:grpSpPr>
        <p:sp>
          <p:nvSpPr>
            <p:cNvPr id="18463" name="TextBox 25"/>
            <p:cNvSpPr txBox="1">
              <a:spLocks noChangeArrowheads="1"/>
            </p:cNvSpPr>
            <p:nvPr/>
          </p:nvSpPr>
          <p:spPr bwMode="auto">
            <a:xfrm>
              <a:off x="7620000" y="5363508"/>
              <a:ext cx="1143000" cy="43060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dirty="0"/>
                <a:t>Slave/ </a:t>
              </a:r>
              <a:r>
                <a:rPr lang="en-US" sz="1100" b="1" dirty="0" err="1"/>
                <a:t>TaskTracker</a:t>
              </a:r>
              <a:endParaRPr lang="en-US" sz="1100" b="1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696200" y="5334000"/>
              <a:ext cx="990600" cy="45690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3581400" y="4418004"/>
            <a:ext cx="685800" cy="304800"/>
            <a:chOff x="838200" y="5257800"/>
            <a:chExt cx="685800" cy="304800"/>
          </a:xfrm>
        </p:grpSpPr>
        <p:sp>
          <p:nvSpPr>
            <p:cNvPr id="18461" name="TextBox 32"/>
            <p:cNvSpPr txBox="1">
              <a:spLocks noChangeArrowheads="1"/>
            </p:cNvSpPr>
            <p:nvPr/>
          </p:nvSpPr>
          <p:spPr bwMode="auto">
            <a:xfrm>
              <a:off x="838200" y="5257800"/>
              <a:ext cx="685800" cy="2616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100" b="1" dirty="0"/>
                <a:t>Agent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38200" y="5257800"/>
              <a:ext cx="685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8454" name="TextBox 36"/>
          <p:cNvSpPr txBox="1">
            <a:spLocks noChangeArrowheads="1"/>
          </p:cNvSpPr>
          <p:nvPr/>
        </p:nvSpPr>
        <p:spPr bwMode="auto">
          <a:xfrm>
            <a:off x="3429000" y="5027604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Hypervisor</a:t>
            </a:r>
          </a:p>
        </p:txBody>
      </p: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7315200" y="2847333"/>
            <a:ext cx="2057400" cy="2696529"/>
            <a:chOff x="7315200" y="4431268"/>
            <a:chExt cx="2057400" cy="2693434"/>
          </a:xfrm>
        </p:grpSpPr>
        <p:sp>
          <p:nvSpPr>
            <p:cNvPr id="39" name="Oval 38"/>
            <p:cNvSpPr/>
            <p:nvPr/>
          </p:nvSpPr>
          <p:spPr>
            <a:xfrm>
              <a:off x="7467600" y="4431268"/>
              <a:ext cx="1397000" cy="53278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60" name="TextBox 39"/>
            <p:cNvSpPr txBox="1">
              <a:spLocks noChangeArrowheads="1"/>
            </p:cNvSpPr>
            <p:nvPr/>
          </p:nvSpPr>
          <p:spPr bwMode="auto">
            <a:xfrm>
              <a:off x="7315200" y="5649069"/>
              <a:ext cx="2057400" cy="1475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Over-consume</a:t>
              </a:r>
            </a:p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Shared Resource </a:t>
              </a:r>
            </a:p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(Due to heavy HDFS I/O)</a:t>
              </a:r>
            </a:p>
          </p:txBody>
        </p:sp>
      </p:grp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609600" y="2771132"/>
            <a:ext cx="863600" cy="903288"/>
            <a:chOff x="660400" y="4495800"/>
            <a:chExt cx="863600" cy="902732"/>
          </a:xfrm>
        </p:grpSpPr>
        <p:sp>
          <p:nvSpPr>
            <p:cNvPr id="41" name="Oval 40"/>
            <p:cNvSpPr/>
            <p:nvPr/>
          </p:nvSpPr>
          <p:spPr>
            <a:xfrm>
              <a:off x="660400" y="4495800"/>
              <a:ext cx="863600" cy="53307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58" name="TextBox 41"/>
            <p:cNvSpPr txBox="1">
              <a:spLocks noChangeArrowheads="1"/>
            </p:cNvSpPr>
            <p:nvPr/>
          </p:nvSpPr>
          <p:spPr bwMode="auto">
            <a:xfrm>
              <a:off x="685800" y="5029200"/>
              <a:ext cx="838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Slow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429000" y="4722804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Good VM</a:t>
            </a:r>
            <a:endParaRPr lang="en-US" sz="1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648200" y="4872227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Naughty VM</a:t>
            </a:r>
            <a:endParaRPr lang="en-US" sz="1400" b="1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2162175" y="2263184"/>
            <a:ext cx="1219200" cy="22860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2162175" y="3025184"/>
            <a:ext cx="1219200" cy="30480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4448175" y="2237732"/>
            <a:ext cx="1571625" cy="25452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4448175" y="2796584"/>
            <a:ext cx="1495425" cy="43174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6705600" y="2313932"/>
            <a:ext cx="1019175" cy="254052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6705600" y="3075932"/>
            <a:ext cx="1066800" cy="15240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5" name="Picture 44" descr="hbase-parti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6600" y="1390059"/>
            <a:ext cx="1225296" cy="2755925"/>
          </a:xfrm>
          <a:prstGeom prst="rect">
            <a:avLst/>
          </a:prstGeom>
        </p:spPr>
      </p:pic>
      <p:pic>
        <p:nvPicPr>
          <p:cNvPr id="47" name="Picture 46" descr="hdfs-partia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4040" y="1399532"/>
            <a:ext cx="1280160" cy="2786231"/>
          </a:xfrm>
          <a:prstGeom prst="rect">
            <a:avLst/>
          </a:prstGeom>
        </p:spPr>
      </p:pic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0" y="5754469"/>
            <a:ext cx="906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Inter-Software-Level Issue</a:t>
            </a:r>
            <a:r>
              <a:rPr lang="en-US" b="1" dirty="0" smtClean="0"/>
              <a:t>: it is hard to find the root cause without knowing VM-Machine mapping.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25 -0.22867 L 3.33333E-6 -1.15607E-6 " pathEditMode="relative" rAng="0" ptsTypes="AA">
                                      <p:cBhvr>
                                        <p:cTn id="12" dur="2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1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917 -0.22196 L -3.33333E-6 -4.21965E-6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Canturk Isci  (IBM Research) </a:t>
            </a:r>
          </a:p>
          <a:p>
            <a:r>
              <a:rPr lang="en-US" smtClean="0"/>
              <a:t>Vanish Talwar, Krishna Viswanathan, Lakshminarayan Choudur, Parthasarathy Ranganathan, Greg MacDonald, Wade Satterfield,   (HP Labs)</a:t>
            </a:r>
          </a:p>
          <a:p>
            <a:r>
              <a:rPr lang="en-US" smtClean="0"/>
              <a:t>Mohamed Mansour  (Amazon.com)</a:t>
            </a:r>
          </a:p>
          <a:p>
            <a:r>
              <a:rPr lang="en-US" smtClean="0"/>
              <a:t>Dani Ryan (Riot Games)</a:t>
            </a:r>
          </a:p>
          <a:p>
            <a:r>
              <a:rPr lang="en-US" altLang="zh-CN" smtClean="0"/>
              <a:t>Greg Eisenhauer, Matthew Wolf, Chad Huneycutt, Liting Hu (CERCS, Georgia Tech)</a:t>
            </a:r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152400"/>
            <a:ext cx="9372600" cy="1143000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Vertical Guidance (Across SW Levels)</a:t>
            </a:r>
          </a:p>
        </p:txBody>
      </p:sp>
      <p:pic>
        <p:nvPicPr>
          <p:cNvPr id="4" name="Picture 3" descr="dom0_new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53934" y="1371600"/>
            <a:ext cx="4280466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6477000"/>
            <a:ext cx="137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HDFS I/O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97134" y="6477000"/>
            <a:ext cx="137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Remedy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126"/>
          <p:cNvSpPr txBox="1">
            <a:spLocks noChangeArrowheads="1"/>
          </p:cNvSpPr>
          <p:nvPr/>
        </p:nvSpPr>
        <p:spPr bwMode="auto">
          <a:xfrm>
            <a:off x="838200" y="1447800"/>
            <a:ext cx="2667000" cy="95410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latin typeface="Calibri" pitchFamily="34" charset="0"/>
              </a:rPr>
              <a:t>Watch</a:t>
            </a:r>
            <a:r>
              <a:rPr lang="en-US" altLang="zh-CN" sz="2800" b="1" dirty="0" smtClean="0">
                <a:latin typeface="Calibri" pitchFamily="34" charset="0"/>
              </a:rPr>
              <a:t> </a:t>
            </a:r>
          </a:p>
          <a:p>
            <a:pPr algn="ctr"/>
            <a:r>
              <a:rPr lang="en-US" altLang="zh-CN" sz="2800" b="1" dirty="0" smtClean="0">
                <a:latin typeface="Calibri" pitchFamily="34" charset="0"/>
              </a:rPr>
              <a:t>E2E Latency</a:t>
            </a:r>
            <a:endParaRPr lang="en-US" altLang="zh-CN" sz="2800" b="1" dirty="0">
              <a:latin typeface="Calibri" pitchFamily="34" charset="0"/>
            </a:endParaRPr>
          </a:p>
        </p:txBody>
      </p:sp>
      <p:sp>
        <p:nvSpPr>
          <p:cNvPr id="8" name="TextBox 126"/>
          <p:cNvSpPr txBox="1">
            <a:spLocks noChangeArrowheads="1"/>
          </p:cNvSpPr>
          <p:nvPr/>
        </p:nvSpPr>
        <p:spPr bwMode="auto">
          <a:xfrm>
            <a:off x="838200" y="2706707"/>
            <a:ext cx="2667000" cy="95410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latin typeface="Calibri" pitchFamily="34" charset="0"/>
              </a:rPr>
              <a:t>Query</a:t>
            </a:r>
            <a:r>
              <a:rPr lang="en-US" altLang="zh-CN" sz="2800" b="1" dirty="0" smtClean="0">
                <a:latin typeface="Calibri" pitchFamily="34" charset="0"/>
              </a:rPr>
              <a:t> </a:t>
            </a:r>
          </a:p>
          <a:p>
            <a:pPr algn="ctr"/>
            <a:r>
              <a:rPr lang="en-US" altLang="zh-CN" sz="2800" b="1" dirty="0" smtClean="0">
                <a:latin typeface="Calibri" pitchFamily="34" charset="0"/>
              </a:rPr>
              <a:t>Good VM</a:t>
            </a:r>
            <a:endParaRPr lang="en-US" altLang="zh-CN" sz="2800" b="1" dirty="0">
              <a:latin typeface="Calibri" pitchFamily="34" charset="0"/>
            </a:endParaRPr>
          </a:p>
        </p:txBody>
      </p:sp>
      <p:sp>
        <p:nvSpPr>
          <p:cNvPr id="9" name="TextBox 126"/>
          <p:cNvSpPr txBox="1">
            <a:spLocks noChangeArrowheads="1"/>
          </p:cNvSpPr>
          <p:nvPr/>
        </p:nvSpPr>
        <p:spPr bwMode="auto">
          <a:xfrm>
            <a:off x="838200" y="4002107"/>
            <a:ext cx="2667000" cy="95410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latin typeface="Calibri" pitchFamily="34" charset="0"/>
              </a:rPr>
              <a:t>Scope/Query</a:t>
            </a:r>
            <a:r>
              <a:rPr lang="en-US" altLang="zh-CN" sz="2800" b="1" dirty="0" smtClean="0">
                <a:latin typeface="Calibri" pitchFamily="34" charset="0"/>
              </a:rPr>
              <a:t> </a:t>
            </a:r>
          </a:p>
          <a:p>
            <a:pPr algn="ctr"/>
            <a:r>
              <a:rPr lang="en-US" altLang="zh-CN" sz="2800" b="1" dirty="0" smtClean="0">
                <a:latin typeface="Calibri" pitchFamily="34" charset="0"/>
              </a:rPr>
              <a:t>Hypervisor</a:t>
            </a:r>
            <a:endParaRPr lang="en-US" altLang="zh-CN" sz="2800" b="1" dirty="0">
              <a:latin typeface="Calibri" pitchFamily="34" charset="0"/>
            </a:endParaRPr>
          </a:p>
        </p:txBody>
      </p:sp>
      <p:sp>
        <p:nvSpPr>
          <p:cNvPr id="10" name="TextBox 126"/>
          <p:cNvSpPr txBox="1">
            <a:spLocks noChangeArrowheads="1"/>
          </p:cNvSpPr>
          <p:nvPr/>
        </p:nvSpPr>
        <p:spPr bwMode="auto">
          <a:xfrm>
            <a:off x="838200" y="5257800"/>
            <a:ext cx="2667000" cy="95410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latin typeface="Calibri" pitchFamily="34" charset="0"/>
              </a:rPr>
              <a:t>Scope/Query</a:t>
            </a:r>
            <a:r>
              <a:rPr lang="en-US" altLang="zh-CN" sz="2800" b="1" dirty="0" smtClean="0">
                <a:latin typeface="Calibri" pitchFamily="34" charset="0"/>
              </a:rPr>
              <a:t> Naughty VM</a:t>
            </a:r>
            <a:endParaRPr lang="en-US" altLang="zh-CN" sz="2800" b="1" dirty="0">
              <a:latin typeface="Calibri" pitchFamily="34" charset="0"/>
            </a:endParaRPr>
          </a:p>
        </p:txBody>
      </p:sp>
      <p:sp>
        <p:nvSpPr>
          <p:cNvPr id="11" name="Isosceles Triangle 226"/>
          <p:cNvSpPr>
            <a:spLocks noChangeArrowheads="1"/>
          </p:cNvSpPr>
          <p:nvPr/>
        </p:nvSpPr>
        <p:spPr bwMode="auto">
          <a:xfrm rot="16200000">
            <a:off x="3337729" y="1615272"/>
            <a:ext cx="1173146" cy="685801"/>
          </a:xfrm>
          <a:prstGeom prst="triangle">
            <a:avLst>
              <a:gd name="adj" fmla="val 50000"/>
            </a:avLst>
          </a:prstGeom>
          <a:solidFill>
            <a:schemeClr val="tx1">
              <a:alpha val="3098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2" name="Isosceles Triangle 226"/>
          <p:cNvSpPr>
            <a:spLocks noChangeArrowheads="1"/>
          </p:cNvSpPr>
          <p:nvPr/>
        </p:nvSpPr>
        <p:spPr bwMode="auto">
          <a:xfrm rot="16200000">
            <a:off x="3337726" y="2880526"/>
            <a:ext cx="1173146" cy="685801"/>
          </a:xfrm>
          <a:prstGeom prst="triangle">
            <a:avLst>
              <a:gd name="adj" fmla="val 50000"/>
            </a:avLst>
          </a:prstGeom>
          <a:solidFill>
            <a:schemeClr val="tx1">
              <a:alpha val="3098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3" name="Isosceles Triangle 226"/>
          <p:cNvSpPr>
            <a:spLocks noChangeArrowheads="1"/>
          </p:cNvSpPr>
          <p:nvPr/>
        </p:nvSpPr>
        <p:spPr bwMode="auto">
          <a:xfrm rot="16200000">
            <a:off x="3337726" y="4175926"/>
            <a:ext cx="1173146" cy="685801"/>
          </a:xfrm>
          <a:prstGeom prst="triangle">
            <a:avLst>
              <a:gd name="adj" fmla="val 50000"/>
            </a:avLst>
          </a:prstGeom>
          <a:solidFill>
            <a:schemeClr val="tx1">
              <a:alpha val="3098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4" name="Isosceles Triangle 226"/>
          <p:cNvSpPr>
            <a:spLocks noChangeArrowheads="1"/>
          </p:cNvSpPr>
          <p:nvPr/>
        </p:nvSpPr>
        <p:spPr bwMode="auto">
          <a:xfrm rot="16200000">
            <a:off x="3337726" y="5425273"/>
            <a:ext cx="1173146" cy="685801"/>
          </a:xfrm>
          <a:prstGeom prst="triangle">
            <a:avLst>
              <a:gd name="adj" fmla="val 50000"/>
            </a:avLst>
          </a:prstGeom>
          <a:solidFill>
            <a:schemeClr val="tx1">
              <a:alpha val="3098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VScope</a:t>
            </a:r>
            <a:r>
              <a:rPr lang="en-US" altLang="zh-CN" dirty="0" smtClean="0"/>
              <a:t> Performance</a:t>
            </a:r>
            <a:r>
              <a:rPr lang="zh-CN" altLang="en-US" dirty="0" smtClean="0"/>
              <a:t> </a:t>
            </a:r>
            <a:r>
              <a:rPr lang="en-US" altLang="zh-CN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What’re </a:t>
            </a:r>
            <a:r>
              <a:rPr lang="en-US" dirty="0" smtClean="0"/>
              <a:t>the </a:t>
            </a:r>
            <a:r>
              <a:rPr lang="en-US" smtClean="0"/>
              <a:t>monitoring overheads?</a:t>
            </a:r>
            <a:endParaRPr lang="en-US" dirty="0" smtClean="0"/>
          </a:p>
          <a:p>
            <a:r>
              <a:rPr lang="en-US" dirty="0" smtClean="0"/>
              <a:t>How fast can </a:t>
            </a:r>
            <a:r>
              <a:rPr lang="en-US" dirty="0" err="1" smtClean="0"/>
              <a:t>VScope</a:t>
            </a:r>
            <a:r>
              <a:rPr lang="en-US" dirty="0" smtClean="0"/>
              <a:t> deploy a DPG?</a:t>
            </a:r>
          </a:p>
          <a:p>
            <a:r>
              <a:rPr lang="en-US" dirty="0" smtClean="0"/>
              <a:t>How fast can </a:t>
            </a:r>
            <a:r>
              <a:rPr lang="en-US" dirty="0" err="1" smtClean="0"/>
              <a:t>VScope</a:t>
            </a:r>
            <a:r>
              <a:rPr lang="en-US" dirty="0" smtClean="0"/>
              <a:t> track interactions?</a:t>
            </a:r>
          </a:p>
          <a:p>
            <a:r>
              <a:rPr lang="en-US" dirty="0" smtClean="0"/>
              <a:t>How well can </a:t>
            </a:r>
            <a:r>
              <a:rPr lang="en-US" dirty="0" err="1" smtClean="0"/>
              <a:t>VScope</a:t>
            </a:r>
            <a:r>
              <a:rPr lang="en-US" dirty="0" smtClean="0"/>
              <a:t> support analytics functions?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Evaluation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Setup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zh-CN" dirty="0" smtClean="0"/>
              <a:t>Deployed </a:t>
            </a:r>
            <a:r>
              <a:rPr lang="en-US" altLang="zh-CN" dirty="0" err="1" smtClean="0"/>
              <a:t>VScope</a:t>
            </a:r>
            <a:r>
              <a:rPr lang="en-US" altLang="zh-CN" dirty="0" smtClean="0"/>
              <a:t> on CERCS Cloud (using </a:t>
            </a:r>
            <a:r>
              <a:rPr lang="en-US" altLang="zh-CN" dirty="0" err="1" smtClean="0"/>
              <a:t>OpenStack</a:t>
            </a:r>
            <a:r>
              <a:rPr lang="en-US" altLang="zh-CN" dirty="0" smtClean="0"/>
              <a:t>)  hosting 1200 </a:t>
            </a:r>
            <a:r>
              <a:rPr lang="en-US" altLang="zh-CN" dirty="0" err="1" smtClean="0"/>
              <a:t>Xen</a:t>
            </a:r>
            <a:r>
              <a:rPr lang="en-US" altLang="zh-CN" dirty="0" smtClean="0"/>
              <a:t> Virtual Machines (VMs).</a:t>
            </a:r>
          </a:p>
          <a:p>
            <a:pPr eaLnBrk="1" hangingPunct="1">
              <a:buNone/>
            </a:pPr>
            <a:r>
              <a:rPr lang="en-US" altLang="zh-CN" dirty="0" smtClean="0"/>
              <a:t>   </a:t>
            </a:r>
            <a:r>
              <a:rPr lang="en-US" altLang="zh-CN" dirty="0" smtClean="0">
                <a:hlinkClick r:id="rId2"/>
              </a:rPr>
              <a:t>http://cloud.cercs.gatech.edu/</a:t>
            </a:r>
            <a:endParaRPr lang="en-US" altLang="zh-CN" dirty="0" smtClean="0"/>
          </a:p>
          <a:p>
            <a:r>
              <a:rPr lang="en-US" dirty="0" smtClean="0"/>
              <a:t>Each VM has 2GB memory and at least 10G disk space.</a:t>
            </a:r>
            <a:endParaRPr lang="en-US" altLang="zh-CN" dirty="0" smtClean="0"/>
          </a:p>
          <a:p>
            <a:r>
              <a:rPr lang="en-US" dirty="0" err="1" smtClean="0"/>
              <a:t>Ubuntu</a:t>
            </a:r>
            <a:r>
              <a:rPr lang="en-US" dirty="0" smtClean="0"/>
              <a:t> Linux Servers (1TB SATA disk, 48GB Memory, and 16 CPUs (2.40GHz).</a:t>
            </a:r>
          </a:p>
          <a:p>
            <a:r>
              <a:rPr lang="en-US" altLang="zh-CN" dirty="0" smtClean="0"/>
              <a:t>Cluster with 1 GB Ethernet networks.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10" descr="mapreduce-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262063"/>
            <a:ext cx="2514600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txBody>
          <a:bodyPr/>
          <a:lstStyle/>
          <a:p>
            <a:r>
              <a:rPr lang="en-US" dirty="0" err="1" smtClean="0"/>
              <a:t>GTStream</a:t>
            </a:r>
            <a:r>
              <a:rPr lang="en-US" dirty="0" smtClean="0"/>
              <a:t> Benchmark</a:t>
            </a:r>
          </a:p>
        </p:txBody>
      </p:sp>
      <p:pic>
        <p:nvPicPr>
          <p:cNvPr id="4100" name="Picture 9" descr="hdfs-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239838"/>
            <a:ext cx="1600200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7" descr="flume-logo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9906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45" descr="Flume_Arch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2320925"/>
            <a:ext cx="21653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47" descr="HBase_Arch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013" y="2286000"/>
            <a:ext cx="1220787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48" descr="HDFS_Arch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56238" y="2320925"/>
            <a:ext cx="1249362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49" descr="MapReduce_Arch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00" y="2320925"/>
            <a:ext cx="1190625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>
            <a:off x="2133600" y="3311525"/>
            <a:ext cx="1219200" cy="22860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133600" y="4073525"/>
            <a:ext cx="1219200" cy="30480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057400" y="5216525"/>
            <a:ext cx="1219200" cy="30480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438400" y="2930525"/>
            <a:ext cx="685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FF0000"/>
                </a:solidFill>
              </a:rPr>
              <a:t>Page Views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419600" y="3311525"/>
            <a:ext cx="1371600" cy="30480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419600" y="3844925"/>
            <a:ext cx="1371600" cy="83820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343400" y="5216525"/>
            <a:ext cx="1219200" cy="30480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495800" y="2863850"/>
            <a:ext cx="91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FF0000"/>
                </a:solidFill>
              </a:rPr>
              <a:t>(PageID, # views)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6477000" y="3159125"/>
            <a:ext cx="1219200" cy="45720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400800" y="4149725"/>
            <a:ext cx="1295400" cy="22860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477000" y="5130800"/>
            <a:ext cx="1219200" cy="390525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705600" y="2778125"/>
            <a:ext cx="91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Data Blocks</a:t>
            </a:r>
          </a:p>
        </p:txBody>
      </p:sp>
      <p:pic>
        <p:nvPicPr>
          <p:cNvPr id="27" name="Picture 26" descr="hbase_logo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76600" y="1295505"/>
            <a:ext cx="1155556" cy="838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VScope</a:t>
            </a:r>
            <a:r>
              <a:rPr lang="en-US" dirty="0" smtClean="0"/>
              <a:t> Runtime Overheads</a:t>
            </a:r>
            <a:endParaRPr lang="en-US" dirty="0"/>
          </a:p>
        </p:txBody>
      </p:sp>
      <p:pic>
        <p:nvPicPr>
          <p:cNvPr id="5" name="Picture 4" descr="base_overhea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1669" y="1950894"/>
            <a:ext cx="6360731" cy="21639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48768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VScope</a:t>
            </a:r>
            <a:r>
              <a:rPr lang="en-US" sz="2400" b="1" dirty="0" smtClean="0"/>
              <a:t> has low overheads.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1504890"/>
            <a:ext cx="746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DPGs are doing anomaly detection and interaction tracking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DPG Deployment</a:t>
            </a:r>
          </a:p>
        </p:txBody>
      </p:sp>
      <p:pic>
        <p:nvPicPr>
          <p:cNvPr id="7" name="Picture 6" descr="deploytim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62191" y="1635783"/>
            <a:ext cx="6081609" cy="43840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6027003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Fast DPG deployment at large scale with various topologies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62000" y="1219200"/>
            <a:ext cx="815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Deploy balanced-tree DPG on VMs with different BFs (Branching Factor)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34000" y="5791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#</a:t>
            </a:r>
            <a:r>
              <a:rPr lang="zh-CN" altLang="en-US" dirty="0" smtClean="0"/>
              <a:t>  </a:t>
            </a:r>
            <a:r>
              <a:rPr lang="en-US" altLang="zh-CN" dirty="0" smtClean="0"/>
              <a:t>of </a:t>
            </a:r>
            <a:r>
              <a:rPr lang="en-US" altLang="zh-CN" dirty="0" err="1" smtClean="0"/>
              <a:t>vms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Tracking</a:t>
            </a:r>
            <a:endParaRPr lang="en-US" dirty="0"/>
          </a:p>
        </p:txBody>
      </p:sp>
      <p:pic>
        <p:nvPicPr>
          <p:cNvPr id="6" name="Picture 5" descr="scope_latenc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1752600"/>
            <a:ext cx="5777529" cy="41865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59436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Fast  interaction tracking at large scale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524000" y="1306513"/>
            <a:ext cx="6248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/>
              <a:t>Tracking network connection relations between VMs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5715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#</a:t>
            </a:r>
            <a:r>
              <a:rPr lang="zh-CN" altLang="en-US" dirty="0" smtClean="0"/>
              <a:t>  </a:t>
            </a:r>
            <a:r>
              <a:rPr lang="en-US" altLang="zh-CN" dirty="0" smtClean="0"/>
              <a:t>of </a:t>
            </a:r>
            <a:r>
              <a:rPr lang="en-US" altLang="zh-CN" dirty="0" err="1" smtClean="0"/>
              <a:t>vms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Analytics Support</a:t>
            </a:r>
          </a:p>
        </p:txBody>
      </p:sp>
      <p:pic>
        <p:nvPicPr>
          <p:cNvPr id="7" name="Picture 6" descr="benchmar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780573"/>
            <a:ext cx="8659434" cy="43154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6091535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Efficiently support a variety of analytics. 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62000" y="1295400"/>
            <a:ext cx="762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Measuring deployment &amp; computation time on with real analytics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VScope</a:t>
            </a:r>
            <a:r>
              <a:rPr lang="en-US" dirty="0" smtClean="0"/>
              <a:t> Features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1828800"/>
          <a:ext cx="9144000" cy="3299778"/>
        </p:xfrm>
        <a:graphic>
          <a:graphicData uri="http://schemas.openxmlformats.org/drawingml/2006/table">
            <a:tbl>
              <a:tblPr/>
              <a:tblGrid>
                <a:gridCol w="1123950"/>
                <a:gridCol w="804863"/>
                <a:gridCol w="923925"/>
                <a:gridCol w="1262062"/>
                <a:gridCol w="927100"/>
                <a:gridCol w="939800"/>
                <a:gridCol w="939800"/>
                <a:gridCol w="1196975"/>
                <a:gridCol w="1025525"/>
              </a:tblGrid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Debug-Level On-Line Troubleshooting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Info-Level On-Line Monitoring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Low Storage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Low Network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Low Interference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Complete Coverage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Low Storage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Low Network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Low Interference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Complete Coverage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Brute-Force:</a:t>
                      </a: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Ganglia, Nagios, Astrolabe,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SDIMS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√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√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√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√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√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Sampling:</a:t>
                      </a: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 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GWP,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Dapper,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Fay,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Chopstix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√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√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Uncontroll-able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Random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√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√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√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Random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VScope</a:t>
                      </a: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√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√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Controllable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Focused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√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√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√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Focused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90600" y="5410200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err="1" smtClean="0"/>
              <a:t>VScope</a:t>
            </a:r>
            <a:r>
              <a:rPr lang="en-US" sz="2000" b="1" i="1" dirty="0" smtClean="0"/>
              <a:t> Advantages: </a:t>
            </a:r>
            <a:endParaRPr lang="en-US" b="1" i="1" dirty="0" smtClean="0"/>
          </a:p>
          <a:p>
            <a:pPr marL="342900" indent="-342900" algn="ctr">
              <a:buAutoNum type="arabicPeriod"/>
            </a:pPr>
            <a:r>
              <a:rPr lang="en-US" sz="2000" b="1" dirty="0" smtClean="0"/>
              <a:t>Controllable Interference</a:t>
            </a:r>
          </a:p>
          <a:p>
            <a:pPr marL="342900" indent="-342900" algn="ctr">
              <a:buAutoNum type="arabicPeriod"/>
            </a:pPr>
            <a:r>
              <a:rPr lang="en-US" sz="2000" b="1" dirty="0" smtClean="0"/>
              <a:t>Guided/Focused Troubleshooting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Research Components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200" y="2438400"/>
            <a:ext cx="2743200" cy="1143000"/>
          </a:xfrm>
          <a:prstGeom prst="rect">
            <a:avLst/>
          </a:prstGeom>
          <a:solidFill>
            <a:srgbClr val="0070C0">
              <a:alpha val="28000"/>
            </a:srgb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Modeling Monitoring/Analytics System Design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3733800"/>
            <a:ext cx="8991600" cy="685800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VScope</a:t>
            </a:r>
            <a:r>
              <a:rPr lang="en-US" sz="2400" b="1" dirty="0" smtClean="0">
                <a:solidFill>
                  <a:schemeClr val="tx1"/>
                </a:solidFill>
              </a:rPr>
              <a:t>: Middleware for Troubleshooting Big Data APPs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95600" y="2438400"/>
            <a:ext cx="3124200" cy="1143000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Statistical Anomaly Detection: </a:t>
            </a:r>
            <a:r>
              <a:rPr lang="en-US" sz="2000" b="1" dirty="0" err="1" smtClean="0">
                <a:solidFill>
                  <a:schemeClr val="tx1"/>
                </a:solidFill>
              </a:rPr>
              <a:t>EbAT</a:t>
            </a:r>
            <a:r>
              <a:rPr lang="en-US" sz="2000" b="1" dirty="0" smtClean="0">
                <a:solidFill>
                  <a:schemeClr val="tx1"/>
                </a:solidFill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</a:rPr>
              <a:t>Tukey</a:t>
            </a:r>
            <a:r>
              <a:rPr lang="en-US" sz="2000" b="1" dirty="0" smtClean="0">
                <a:solidFill>
                  <a:schemeClr val="tx1"/>
                </a:solidFill>
              </a:rPr>
              <a:t>, Goodness-of-Fit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0" y="2438400"/>
            <a:ext cx="1447800" cy="114300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Anomaly 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Ranking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00" y="2438400"/>
            <a:ext cx="1371600" cy="114300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Guidance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86800" cy="11430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Large Scale Data Center Hardware</a:t>
            </a:r>
            <a:endParaRPr lang="en-US" altLang="zh-CN" dirty="0"/>
          </a:p>
        </p:txBody>
      </p:sp>
      <p:pic>
        <p:nvPicPr>
          <p:cNvPr id="6" name="Picture 4" descr="cloudhierarchynov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3812"/>
            <a:ext cx="7731125" cy="411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762000" y="5562600"/>
            <a:ext cx="7848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5 x 40 x 10 x 4 x 16 x 2 x 32 = 8’192’000 cores (8 million + VMs)</a:t>
            </a:r>
          </a:p>
          <a:p>
            <a:pPr algn="ctr"/>
            <a:endParaRPr lang="en-US" sz="2000" b="1" dirty="0" smtClean="0"/>
          </a:p>
          <a:p>
            <a:pPr algn="ctr"/>
            <a:r>
              <a:rPr lang="en-US" sz="2000" b="1" dirty="0" smtClean="0"/>
              <a:t>Amazon EC2 has estimated 454,400 (~0.5 million) Servers. </a:t>
            </a:r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073525" y="3166646"/>
            <a:ext cx="502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j-lt"/>
                <a:ea typeface="+mj-ea"/>
              </a:rPr>
              <a:t>Routers, Switches, Network Topologies ….</a:t>
            </a:r>
            <a:endParaRPr lang="en-US" sz="1600" b="1" dirty="0"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Monitoring/Analysis System Design Choices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Traditional Design</a:t>
            </a:r>
          </a:p>
          <a:p>
            <a:pPr>
              <a:buNone/>
            </a:pPr>
            <a:r>
              <a:rPr lang="en-US" dirty="0" smtClean="0"/>
              <a:t>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Novel System Design (Using DPG)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sz="2400" dirty="0" smtClean="0"/>
              <a:t>&gt; Hybrid: Federating Various Topologies</a:t>
            </a:r>
          </a:p>
          <a:p>
            <a:pPr>
              <a:buNone/>
            </a:pPr>
            <a:r>
              <a:rPr lang="en-US" sz="2400" dirty="0" smtClean="0"/>
              <a:t>    &gt; Dynamic: Topologies On-Demand</a:t>
            </a:r>
          </a:p>
        </p:txBody>
      </p:sp>
      <p:pic>
        <p:nvPicPr>
          <p:cNvPr id="4" name="Picture 3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2770724"/>
            <a:ext cx="1493397" cy="1115476"/>
          </a:xfrm>
          <a:prstGeom prst="rect">
            <a:avLst/>
          </a:prstGeom>
        </p:spPr>
      </p:pic>
      <p:pic>
        <p:nvPicPr>
          <p:cNvPr id="5" name="Picture 4" descr="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35841" y="2743200"/>
            <a:ext cx="1950559" cy="1115476"/>
          </a:xfrm>
          <a:prstGeom prst="rect">
            <a:avLst/>
          </a:prstGeom>
        </p:spPr>
      </p:pic>
      <p:pic>
        <p:nvPicPr>
          <p:cNvPr id="6" name="Picture 5" descr="binomial_tre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92240" y="2606040"/>
            <a:ext cx="2423160" cy="17373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2286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Centralized 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81400" y="22976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Balanced Tree 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781800" y="229766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Binomial Tree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Modeling Monitoring/Analysis System Performance/Cost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57400"/>
            <a:ext cx="8763000" cy="20574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Is there the best design choice in for all scales? </a:t>
            </a:r>
          </a:p>
          <a:p>
            <a:r>
              <a:rPr lang="en-US" sz="2800" dirty="0" smtClean="0"/>
              <a:t>How does scale affect system design?</a:t>
            </a:r>
          </a:p>
          <a:p>
            <a:r>
              <a:rPr lang="en-US" sz="2800" dirty="0" smtClean="0"/>
              <a:t>How do analytics features affect system design?</a:t>
            </a:r>
          </a:p>
          <a:p>
            <a:r>
              <a:rPr lang="en-US" sz="2800" dirty="0" smtClean="0"/>
              <a:t>How do data center </a:t>
            </a:r>
            <a:r>
              <a:rPr lang="en-US" sz="2800" dirty="0" err="1" smtClean="0"/>
              <a:t>configs</a:t>
            </a:r>
            <a:r>
              <a:rPr lang="en-US" sz="2800" dirty="0" smtClean="0"/>
              <a:t>. affect system design?</a:t>
            </a:r>
          </a:p>
          <a:p>
            <a:r>
              <a:rPr lang="en-US" sz="2800" dirty="0" smtClean="0"/>
              <a:t>Is there any tradeoff between performance/cost?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Center Parameters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676400"/>
            <a:ext cx="7315200" cy="3464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43000" y="55626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*Example values are quoted from publications or gained from micro-benchmark experiments and experiences of HP production teams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Performance/Cost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Performance: Time to Insight (TTI) </a:t>
            </a:r>
          </a:p>
          <a:p>
            <a:pPr>
              <a:buNone/>
            </a:pPr>
            <a:r>
              <a:rPr lang="en-US" dirty="0" smtClean="0"/>
              <a:t>    The latency between the time when (a) monitoring metric(s) is(are) collected and the time when the analysis of the metric(s) is done.</a:t>
            </a:r>
          </a:p>
          <a:p>
            <a:r>
              <a:rPr lang="en-US" dirty="0" smtClean="0"/>
              <a:t>Cost: Capital Cost for Management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Dollar amount spent on hardware/software for monitoring/analytics.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28600" y="1447798"/>
          <a:ext cx="8763000" cy="502920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523999"/>
                <a:gridCol w="4014878"/>
                <a:gridCol w="3224123"/>
              </a:tblGrid>
              <a:tr h="38429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 To Insight (TTI)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Capital</a:t>
                      </a:r>
                      <a:r>
                        <a:rPr lang="en-US" baseline="0" dirty="0" smtClean="0"/>
                        <a:t> Cost</a:t>
                      </a:r>
                      <a:endParaRPr lang="en-US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12011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b="1" dirty="0" smtClean="0"/>
                        <a:t>Centralized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2011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b="1" dirty="0" smtClean="0"/>
                        <a:t>Hierarchical</a:t>
                      </a:r>
                    </a:p>
                    <a:p>
                      <a:pPr algn="ctr"/>
                      <a:r>
                        <a:rPr lang="en-US" b="1" dirty="0" smtClean="0"/>
                        <a:t>Tree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269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Binomial</a:t>
                      </a:r>
                    </a:p>
                    <a:p>
                      <a:pPr algn="ctr"/>
                      <a:r>
                        <a:rPr lang="en-US" b="1" dirty="0" smtClean="0"/>
                        <a:t>Forest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081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Hybrid</a:t>
                      </a:r>
                    </a:p>
                    <a:p>
                      <a:pPr algn="ctr"/>
                      <a:r>
                        <a:rPr lang="en-US" b="1" dirty="0" smtClean="0"/>
                        <a:t>Topologies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Analytical Formulations</a:t>
            </a:r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6999" y="4267200"/>
            <a:ext cx="188524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599" y="5105400"/>
            <a:ext cx="3505200" cy="41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199" y="5105400"/>
            <a:ext cx="1981200" cy="39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399" y="1981200"/>
            <a:ext cx="352697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399" y="2133600"/>
            <a:ext cx="2555081" cy="36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81199" y="2971800"/>
            <a:ext cx="367596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81199" y="3962400"/>
            <a:ext cx="372079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61941" y="3124200"/>
            <a:ext cx="267725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57399" y="5867400"/>
            <a:ext cx="3579876" cy="331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943599" y="5791200"/>
            <a:ext cx="3019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19999" y="6096000"/>
            <a:ext cx="8572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en-US" dirty="0" smtClean="0"/>
              <a:t>Compare Topologies at Scale</a:t>
            </a:r>
            <a:endParaRPr lang="en-US" dirty="0"/>
          </a:p>
        </p:txBody>
      </p:sp>
      <p:pic>
        <p:nvPicPr>
          <p:cNvPr id="4" name="Picture 3" descr="Hybrid_TTI_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334" y="1371600"/>
            <a:ext cx="3565866" cy="2682019"/>
          </a:xfrm>
          <a:prstGeom prst="rect">
            <a:avLst/>
          </a:prstGeom>
        </p:spPr>
      </p:pic>
      <p:pic>
        <p:nvPicPr>
          <p:cNvPr id="5" name="Picture 4" descr="Hybrid_TTI_ON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1000" y="1371600"/>
            <a:ext cx="3587200" cy="2700305"/>
          </a:xfrm>
          <a:prstGeom prst="rect">
            <a:avLst/>
          </a:prstGeom>
        </p:spPr>
      </p:pic>
      <p:pic>
        <p:nvPicPr>
          <p:cNvPr id="7" name="Picture 6" descr="Hybrid_Cos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0857" y="4191000"/>
            <a:ext cx="3596343" cy="27124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14800" y="4876800"/>
            <a:ext cx="52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No one is the best in all configurations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High performance may incur high cost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Hybrid design may be a good choice 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66800" y="10784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Analytics O(N) Complexity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5400" y="10668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Analytics O(N</a:t>
            </a:r>
            <a:r>
              <a:rPr lang="en-US" b="1" baseline="30000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) Complexity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4050268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Capital Cost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886200" y="2362200"/>
            <a:ext cx="2209800" cy="121920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505200" y="3733800"/>
            <a:ext cx="381000" cy="106680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Trade-off of Performance/Cost</a:t>
            </a:r>
            <a:endParaRPr lang="en-US" dirty="0"/>
          </a:p>
        </p:txBody>
      </p:sp>
      <p:pic>
        <p:nvPicPr>
          <p:cNvPr id="4" name="Picture 3" descr="hierarchyON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295400"/>
            <a:ext cx="3562351" cy="2677561"/>
          </a:xfrm>
          <a:prstGeom prst="rect">
            <a:avLst/>
          </a:prstGeom>
        </p:spPr>
      </p:pic>
      <p:pic>
        <p:nvPicPr>
          <p:cNvPr id="6" name="Picture 5" descr="hierarchyCost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1284839"/>
            <a:ext cx="3562351" cy="2677561"/>
          </a:xfrm>
          <a:prstGeom prst="rect">
            <a:avLst/>
          </a:prstGeom>
        </p:spPr>
      </p:pic>
      <p:pic>
        <p:nvPicPr>
          <p:cNvPr id="8" name="Picture 7" descr="central2.e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" y="3962400"/>
            <a:ext cx="3562351" cy="267756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343400" y="4245114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000" b="1" dirty="0" smtClean="0"/>
              <a:t> Hierarchical Tree (</a:t>
            </a:r>
            <a:r>
              <a:rPr lang="en-US" sz="2000" b="1" dirty="0" err="1" smtClean="0"/>
              <a:t>fanout</a:t>
            </a:r>
            <a:r>
              <a:rPr lang="en-US" sz="2000" b="1" dirty="0" smtClean="0"/>
              <a:t> 2) has best performance but has highest cost</a:t>
            </a:r>
            <a:endParaRPr lang="en-US" sz="2000" b="1" dirty="0"/>
          </a:p>
        </p:txBody>
      </p:sp>
      <p:sp>
        <p:nvSpPr>
          <p:cNvPr id="15" name="Oval 14"/>
          <p:cNvSpPr/>
          <p:nvPr/>
        </p:nvSpPr>
        <p:spPr>
          <a:xfrm>
            <a:off x="3200400" y="1752600"/>
            <a:ext cx="6858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362200" y="1371600"/>
            <a:ext cx="914400" cy="381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19200" y="1066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Lowest TTI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181600" y="1676400"/>
            <a:ext cx="6858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endCxn id="19" idx="6"/>
          </p:cNvCxnSpPr>
          <p:nvPr/>
        </p:nvCxnSpPr>
        <p:spPr>
          <a:xfrm rot="10800000" flipV="1">
            <a:off x="5867400" y="1371600"/>
            <a:ext cx="762000" cy="381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 flipH="1">
            <a:off x="6705600" y="1676400"/>
            <a:ext cx="685800" cy="76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629400" y="1066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Highest Cost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10800000">
            <a:off x="1981200" y="5715000"/>
            <a:ext cx="533400" cy="228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286000" y="58028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Best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43400" y="5077361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000" b="1" dirty="0" smtClean="0"/>
              <a:t> Centralized has best performance and lowest cost when &lt;2000 nodes, but worst performance when &gt;6000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static, ‘one size fits all’, topology</a:t>
            </a:r>
          </a:p>
          <a:p>
            <a:r>
              <a:rPr lang="en-US" dirty="0" smtClean="0"/>
              <a:t>Design may tradeoff performance/cost</a:t>
            </a:r>
          </a:p>
          <a:p>
            <a:r>
              <a:rPr lang="en-US" dirty="0" smtClean="0"/>
              <a:t>DPG can provide dynamic topology and analytics variety support at large scale</a:t>
            </a:r>
          </a:p>
          <a:p>
            <a:r>
              <a:rPr lang="en-US" dirty="0" smtClean="0"/>
              <a:t>Novel, hybrid topology can yield good performance/cost.  </a:t>
            </a:r>
          </a:p>
          <a:p>
            <a:r>
              <a:rPr lang="en-US" altLang="zh-CN" dirty="0" smtClean="0"/>
              <a:t>The principles we follow in </a:t>
            </a:r>
            <a:r>
              <a:rPr lang="en-US" altLang="zh-CN" dirty="0" err="1" smtClean="0"/>
              <a:t>VScope</a:t>
            </a:r>
            <a:r>
              <a:rPr lang="en-US" altLang="zh-CN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Research Components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200" y="2438400"/>
            <a:ext cx="2743200" cy="1143000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Modeling Monitoring/Analytics System Design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3733800"/>
            <a:ext cx="8991600" cy="685800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VScope</a:t>
            </a:r>
            <a:r>
              <a:rPr lang="en-US" sz="2400" b="1" dirty="0" smtClean="0">
                <a:solidFill>
                  <a:schemeClr val="tx1"/>
                </a:solidFill>
              </a:rPr>
              <a:t>: Middleware for Troubleshooting Big Data APPs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95600" y="2438400"/>
            <a:ext cx="3124200" cy="1143000"/>
          </a:xfrm>
          <a:prstGeom prst="rect">
            <a:avLst/>
          </a:prstGeom>
          <a:solidFill>
            <a:srgbClr val="0070C0">
              <a:alpha val="27000"/>
            </a:srgb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Statistical Anomaly Detection: </a:t>
            </a:r>
            <a:r>
              <a:rPr lang="en-US" sz="2000" b="1" dirty="0" err="1" smtClean="0">
                <a:solidFill>
                  <a:schemeClr val="tx1"/>
                </a:solidFill>
              </a:rPr>
              <a:t>EbAT</a:t>
            </a:r>
            <a:r>
              <a:rPr lang="en-US" sz="2000" b="1" dirty="0" smtClean="0">
                <a:solidFill>
                  <a:schemeClr val="tx1"/>
                </a:solidFill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</a:rPr>
              <a:t>Tukey</a:t>
            </a:r>
            <a:r>
              <a:rPr lang="en-US" sz="2000" b="1" dirty="0" smtClean="0">
                <a:solidFill>
                  <a:schemeClr val="tx1"/>
                </a:solidFill>
              </a:rPr>
              <a:t>, Goodness-of-Fit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0" y="2438400"/>
            <a:ext cx="1447800" cy="114300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Anomaly 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Ranking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00" y="2438400"/>
            <a:ext cx="1371600" cy="114300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Guidance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r>
              <a:rPr lang="en-US" dirty="0" smtClean="0"/>
              <a:t>Statistical Anomaly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Distribution-based anomaly detection</a:t>
            </a:r>
          </a:p>
          <a:p>
            <a:r>
              <a:rPr lang="en-US" dirty="0" smtClean="0"/>
              <a:t>Online</a:t>
            </a:r>
          </a:p>
          <a:p>
            <a:r>
              <a:rPr lang="en-US" dirty="0" smtClean="0"/>
              <a:t>Integrated into </a:t>
            </a:r>
            <a:r>
              <a:rPr lang="en-US" dirty="0" err="1" smtClean="0"/>
              <a:t>VScope</a:t>
            </a:r>
            <a:r>
              <a:rPr lang="en-US" dirty="0" smtClean="0"/>
              <a:t> </a:t>
            </a:r>
          </a:p>
          <a:p>
            <a:r>
              <a:rPr lang="en-US" dirty="0" smtClean="0"/>
              <a:t>Dynamically deployed  by </a:t>
            </a:r>
            <a:r>
              <a:rPr lang="en-US" dirty="0" err="1" smtClean="0"/>
              <a:t>VScope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Large Scale Data Center Software</a:t>
            </a:r>
            <a:endParaRPr lang="en-US" dirty="0"/>
          </a:p>
        </p:txBody>
      </p:sp>
      <p:pic>
        <p:nvPicPr>
          <p:cNvPr id="4" name="Picture 4" descr="flume-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648200"/>
            <a:ext cx="16192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scrib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5013325"/>
            <a:ext cx="24384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hadoop-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352800"/>
            <a:ext cx="2667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2"/>
          <p:cNvGrpSpPr/>
          <p:nvPr/>
        </p:nvGrpSpPr>
        <p:grpSpPr>
          <a:xfrm>
            <a:off x="6781800" y="4495800"/>
            <a:ext cx="1981200" cy="1828800"/>
            <a:chOff x="3124200" y="3090657"/>
            <a:chExt cx="2514600" cy="2556603"/>
          </a:xfrm>
        </p:grpSpPr>
        <p:pic>
          <p:nvPicPr>
            <p:cNvPr id="7" name="Picture 8" descr="Twitter-Storm-Big-Data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76600" y="3090657"/>
              <a:ext cx="2224088" cy="219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13"/>
            <p:cNvSpPr txBox="1">
              <a:spLocks noChangeArrowheads="1"/>
            </p:cNvSpPr>
            <p:nvPr/>
          </p:nvSpPr>
          <p:spPr bwMode="auto">
            <a:xfrm>
              <a:off x="3124200" y="5105399"/>
              <a:ext cx="2514600" cy="541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1" i="1" dirty="0"/>
                <a:t>Twitter </a:t>
              </a:r>
              <a:r>
                <a:rPr lang="en-US" sz="2000" b="1" i="1" dirty="0" smtClean="0"/>
                <a:t>Storm</a:t>
              </a:r>
              <a:endParaRPr lang="en-US" sz="2000" b="1" i="1" dirty="0"/>
            </a:p>
          </p:txBody>
        </p:sp>
      </p:grpSp>
      <p:pic>
        <p:nvPicPr>
          <p:cNvPr id="11" name="Picture 10" descr="hbase_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52600" y="3390482"/>
            <a:ext cx="1524000" cy="1105318"/>
          </a:xfrm>
          <a:prstGeom prst="rect">
            <a:avLst/>
          </a:prstGeom>
        </p:spPr>
      </p:pic>
      <p:pic>
        <p:nvPicPr>
          <p:cNvPr id="12" name="Picture 11" descr="apache_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76400" y="1676400"/>
            <a:ext cx="1876829" cy="1219200"/>
          </a:xfrm>
          <a:prstGeom prst="rect">
            <a:avLst/>
          </a:prstGeom>
        </p:spPr>
      </p:pic>
      <p:pic>
        <p:nvPicPr>
          <p:cNvPr id="14" name="Picture 13" descr="tomcat_logo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67200" y="1752600"/>
            <a:ext cx="1466850" cy="924316"/>
          </a:xfrm>
          <a:prstGeom prst="rect">
            <a:avLst/>
          </a:prstGeom>
        </p:spPr>
      </p:pic>
      <p:pic>
        <p:nvPicPr>
          <p:cNvPr id="15" name="Picture 14" descr="mysql_logo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81012" y="1447800"/>
            <a:ext cx="2205788" cy="1143000"/>
          </a:xfrm>
          <a:prstGeom prst="rect">
            <a:avLst/>
          </a:prstGeom>
        </p:spPr>
      </p:pic>
      <p:pic>
        <p:nvPicPr>
          <p:cNvPr id="16" name="Picture 15" descr="cassandra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191000" y="3429000"/>
            <a:ext cx="1371600" cy="8915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2400" y="1789093"/>
            <a:ext cx="114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Web</a:t>
            </a:r>
          </a:p>
          <a:p>
            <a:pPr algn="ctr"/>
            <a:r>
              <a:rPr lang="en-US" sz="2800" b="1" dirty="0" smtClean="0"/>
              <a:t>APP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52400" y="3389293"/>
            <a:ext cx="114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Big</a:t>
            </a:r>
          </a:p>
          <a:p>
            <a:pPr algn="ctr"/>
            <a:r>
              <a:rPr lang="en-US" sz="2800" b="1" dirty="0" smtClean="0"/>
              <a:t>Data</a:t>
            </a:r>
            <a:endParaRPr lang="en-US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5065693"/>
            <a:ext cx="152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Stream</a:t>
            </a:r>
          </a:p>
          <a:p>
            <a:pPr algn="ctr"/>
            <a:r>
              <a:rPr lang="en-US" sz="2800" b="1" dirty="0" smtClean="0"/>
              <a:t>Data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Brief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sldjump"/>
              </a:rPr>
              <a:t>Entropy-based Anomaly Tester (</a:t>
            </a:r>
            <a:r>
              <a:rPr lang="en-US" dirty="0" err="1" smtClean="0">
                <a:hlinkClick r:id="rId2" action="ppaction://hlinksldjump"/>
              </a:rPr>
              <a:t>EbAT</a:t>
            </a:r>
            <a:r>
              <a:rPr lang="en-US" dirty="0" smtClean="0">
                <a:hlinkClick r:id="rId2" action="ppaction://hlinksldjump"/>
              </a:rPr>
              <a:t>)</a:t>
            </a:r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Leveraging </a:t>
            </a:r>
            <a:r>
              <a:rPr lang="en-US" dirty="0" err="1" smtClean="0">
                <a:hlinkClick r:id="rId3" action="ppaction://hlinksldjump"/>
              </a:rPr>
              <a:t>Tukey</a:t>
            </a:r>
            <a:r>
              <a:rPr lang="en-US" dirty="0" smtClean="0">
                <a:hlinkClick r:id="rId3" action="ppaction://hlinksldjump"/>
              </a:rPr>
              <a:t> Method and Chi-Square Test</a:t>
            </a:r>
            <a:endParaRPr lang="en-US" dirty="0" smtClean="0"/>
          </a:p>
          <a:p>
            <a:r>
              <a:rPr lang="en-US" dirty="0" smtClean="0">
                <a:hlinkClick r:id="rId4" action="ppaction://hlinksldjump"/>
              </a:rPr>
              <a:t>Experiment on Real-World Data Center Traces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+mj-lt"/>
              </a:rPr>
              <a:t>Conclusion</a:t>
            </a:r>
            <a:endParaRPr lang="en-US" sz="4400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VScope</a:t>
            </a:r>
            <a:r>
              <a:rPr lang="en-US" dirty="0" smtClean="0"/>
              <a:t> is a </a:t>
            </a:r>
            <a:r>
              <a:rPr lang="en-US" dirty="0" smtClean="0">
                <a:solidFill>
                  <a:srgbClr val="FF0000"/>
                </a:solidFill>
              </a:rPr>
              <a:t>scalable, dynamic, lightweight</a:t>
            </a:r>
            <a:r>
              <a:rPr lang="en-US" dirty="0" smtClean="0"/>
              <a:t> middleware for troubleshooting real-time big data applications.</a:t>
            </a:r>
          </a:p>
          <a:p>
            <a:r>
              <a:rPr lang="en-US" dirty="0" smtClean="0"/>
              <a:t>We validate </a:t>
            </a:r>
            <a:r>
              <a:rPr lang="en-US" dirty="0" err="1" smtClean="0"/>
              <a:t>VScope</a:t>
            </a:r>
            <a:r>
              <a:rPr lang="en-US" dirty="0" smtClean="0"/>
              <a:t> in large-scale cloud environment with a realistic multi-tier stream processing benchmark.  </a:t>
            </a:r>
          </a:p>
          <a:p>
            <a:r>
              <a:rPr lang="en-US" dirty="0" smtClean="0"/>
              <a:t>We showcase </a:t>
            </a:r>
            <a:r>
              <a:rPr lang="en-US" dirty="0" err="1" smtClean="0"/>
              <a:t>VScope’s</a:t>
            </a:r>
            <a:r>
              <a:rPr lang="en-US" dirty="0" smtClean="0"/>
              <a:t> abilities of troubleshooting </a:t>
            </a:r>
            <a:r>
              <a:rPr lang="en-US" dirty="0" smtClean="0">
                <a:solidFill>
                  <a:srgbClr val="FF0000"/>
                </a:solidFill>
              </a:rPr>
              <a:t>horizontally</a:t>
            </a:r>
            <a:r>
              <a:rPr lang="en-US" dirty="0" smtClean="0"/>
              <a:t> across-tiers and </a:t>
            </a:r>
            <a:r>
              <a:rPr lang="en-US" dirty="0" smtClean="0">
                <a:solidFill>
                  <a:srgbClr val="FF0000"/>
                </a:solidFill>
              </a:rPr>
              <a:t>vertically</a:t>
            </a:r>
            <a:r>
              <a:rPr lang="en-US" dirty="0" smtClean="0"/>
              <a:t> across-software-levels in two real-world use cases.</a:t>
            </a:r>
          </a:p>
          <a:p>
            <a:r>
              <a:rPr lang="en-US" dirty="0" smtClean="0"/>
              <a:t>Through analytical modeling, we concludes that </a:t>
            </a:r>
            <a:r>
              <a:rPr lang="en-US" dirty="0" smtClean="0">
                <a:solidFill>
                  <a:srgbClr val="FF0000"/>
                </a:solidFill>
              </a:rPr>
              <a:t>dynamism, flexibility, and tradeoff</a:t>
            </a:r>
            <a:r>
              <a:rPr lang="en-US" dirty="0" smtClean="0"/>
              <a:t> between performance and cost are needed for large scale monitoring/analytics system design. </a:t>
            </a:r>
          </a:p>
          <a:p>
            <a:r>
              <a:rPr lang="en-US" dirty="0" smtClean="0"/>
              <a:t>We proposed statistical </a:t>
            </a:r>
            <a:r>
              <a:rPr lang="en-US" dirty="0" smtClean="0">
                <a:solidFill>
                  <a:srgbClr val="FF0000"/>
                </a:solidFill>
              </a:rPr>
              <a:t>anomaly detection </a:t>
            </a:r>
            <a:r>
              <a:rPr lang="en-US" dirty="0" smtClean="0"/>
              <a:t>algorithms based on </a:t>
            </a:r>
            <a:r>
              <a:rPr lang="en-US" dirty="0" smtClean="0">
                <a:solidFill>
                  <a:srgbClr val="FF0000"/>
                </a:solidFill>
              </a:rPr>
              <a:t>distribution </a:t>
            </a:r>
            <a:r>
              <a:rPr lang="en-US" dirty="0" smtClean="0"/>
              <a:t>change rather than change in individual measurements </a:t>
            </a:r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573087"/>
          </a:xfrm>
        </p:spPr>
        <p:txBody>
          <a:bodyPr anchor="t">
            <a:noAutofit/>
          </a:bodyPr>
          <a:lstStyle/>
          <a:p>
            <a:r>
              <a:rPr lang="en-US" altLang="zh-CN" dirty="0" smtClean="0"/>
              <a:t>State of the Art: System Analytics</a:t>
            </a:r>
            <a:endParaRPr lang="en-US" altLang="zh-CN" dirty="0"/>
          </a:p>
        </p:txBody>
      </p:sp>
      <p:graphicFrame>
        <p:nvGraphicFramePr>
          <p:cNvPr id="10244" name="Chart 9"/>
          <p:cNvGraphicFramePr>
            <a:graphicFrameLocks/>
          </p:cNvGraphicFramePr>
          <p:nvPr/>
        </p:nvGraphicFramePr>
        <p:xfrm>
          <a:off x="254000" y="1473200"/>
          <a:ext cx="8102600" cy="4165600"/>
        </p:xfrm>
        <a:graphic>
          <a:graphicData uri="http://schemas.openxmlformats.org/presentationml/2006/ole">
            <p:oleObj spid="_x0000_s270338" name="Worksheet" r:id="rId3" imgW="8102286" imgH="4163929" progId="Excel.Sheet.8">
              <p:embed/>
            </p:oleObj>
          </a:graphicData>
        </a:graphic>
      </p:graphicFrame>
      <p:sp>
        <p:nvSpPr>
          <p:cNvPr id="10246" name="TextBox 4"/>
          <p:cNvSpPr txBox="1">
            <a:spLocks noChangeArrowheads="1"/>
          </p:cNvSpPr>
          <p:nvPr/>
        </p:nvSpPr>
        <p:spPr bwMode="auto">
          <a:xfrm>
            <a:off x="533400" y="3533775"/>
            <a:ext cx="914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 b="1">
                <a:latin typeface="Calibri" pitchFamily="34" charset="0"/>
                <a:cs typeface="Arial" pitchFamily="34" charset="0"/>
              </a:rPr>
              <a:t>Single host</a:t>
            </a:r>
          </a:p>
        </p:txBody>
      </p:sp>
      <p:sp>
        <p:nvSpPr>
          <p:cNvPr id="10247" name="TextBox 5"/>
          <p:cNvSpPr txBox="1">
            <a:spLocks noChangeArrowheads="1"/>
          </p:cNvSpPr>
          <p:nvPr/>
        </p:nvSpPr>
        <p:spPr bwMode="auto">
          <a:xfrm>
            <a:off x="762000" y="2924175"/>
            <a:ext cx="914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 b="1" dirty="0">
                <a:latin typeface="Calibri" pitchFamily="34" charset="0"/>
                <a:cs typeface="Arial" pitchFamily="34" charset="0"/>
              </a:rPr>
              <a:t>Cluster</a:t>
            </a:r>
          </a:p>
        </p:txBody>
      </p:sp>
      <p:sp>
        <p:nvSpPr>
          <p:cNvPr id="10248" name="TextBox 6"/>
          <p:cNvSpPr txBox="1">
            <a:spLocks noChangeArrowheads="1"/>
          </p:cNvSpPr>
          <p:nvPr/>
        </p:nvSpPr>
        <p:spPr bwMode="auto">
          <a:xfrm>
            <a:off x="457200" y="2590800"/>
            <a:ext cx="1066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 b="1">
                <a:latin typeface="Calibri" pitchFamily="34" charset="0"/>
                <a:cs typeface="Arial" pitchFamily="34" charset="0"/>
              </a:rPr>
              <a:t>Data Center</a:t>
            </a:r>
          </a:p>
        </p:txBody>
      </p:sp>
      <p:sp>
        <p:nvSpPr>
          <p:cNvPr id="10249" name="TextBox 7"/>
          <p:cNvSpPr txBox="1">
            <a:spLocks noChangeArrowheads="1"/>
          </p:cNvSpPr>
          <p:nvPr/>
        </p:nvSpPr>
        <p:spPr bwMode="auto">
          <a:xfrm>
            <a:off x="762000" y="2286000"/>
            <a:ext cx="609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 b="1">
                <a:latin typeface="Calibri" pitchFamily="34" charset="0"/>
                <a:cs typeface="Arial" pitchFamily="34" charset="0"/>
              </a:rPr>
              <a:t>Cloud</a:t>
            </a:r>
          </a:p>
        </p:txBody>
      </p:sp>
      <p:sp>
        <p:nvSpPr>
          <p:cNvPr id="10250" name="TextBox 8"/>
          <p:cNvSpPr txBox="1">
            <a:spLocks noChangeArrowheads="1"/>
          </p:cNvSpPr>
          <p:nvPr/>
        </p:nvSpPr>
        <p:spPr bwMode="auto">
          <a:xfrm>
            <a:off x="609600" y="3228975"/>
            <a:ext cx="838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 b="1">
                <a:latin typeface="Calibri" pitchFamily="34" charset="0"/>
                <a:cs typeface="Arial" pitchFamily="34" charset="0"/>
              </a:rPr>
              <a:t>Multi-Tier</a:t>
            </a:r>
          </a:p>
        </p:txBody>
      </p:sp>
      <p:sp>
        <p:nvSpPr>
          <p:cNvPr id="11" name="Oval 10"/>
          <p:cNvSpPr/>
          <p:nvPr/>
        </p:nvSpPr>
        <p:spPr>
          <a:xfrm>
            <a:off x="2286000" y="2819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828800" y="3657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133600" y="3733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514600" y="3810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895600" y="2943225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286000" y="3657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124200" y="2590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191000" y="3657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572000" y="2971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105400" y="3657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10261" name="TextBox 26"/>
          <p:cNvSpPr txBox="1">
            <a:spLocks noChangeArrowheads="1"/>
          </p:cNvSpPr>
          <p:nvPr/>
        </p:nvSpPr>
        <p:spPr bwMode="auto">
          <a:xfrm>
            <a:off x="1600200" y="3429000"/>
            <a:ext cx="609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 b="1">
                <a:latin typeface="Calibri" pitchFamily="34" charset="0"/>
                <a:cs typeface="Arial" pitchFamily="34" charset="0"/>
              </a:rPr>
              <a:t>sar</a:t>
            </a:r>
          </a:p>
        </p:txBody>
      </p:sp>
      <p:sp>
        <p:nvSpPr>
          <p:cNvPr id="10262" name="TextBox 27"/>
          <p:cNvSpPr txBox="1">
            <a:spLocks noChangeArrowheads="1"/>
          </p:cNvSpPr>
          <p:nvPr/>
        </p:nvSpPr>
        <p:spPr bwMode="auto">
          <a:xfrm>
            <a:off x="1752600" y="3733800"/>
            <a:ext cx="685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 b="1">
                <a:latin typeface="Calibri" pitchFamily="34" charset="0"/>
                <a:cs typeface="Arial" pitchFamily="34" charset="0"/>
              </a:rPr>
              <a:t>vmstat</a:t>
            </a:r>
          </a:p>
        </p:txBody>
      </p:sp>
      <p:sp>
        <p:nvSpPr>
          <p:cNvPr id="10263" name="TextBox 28"/>
          <p:cNvSpPr txBox="1">
            <a:spLocks noChangeArrowheads="1"/>
          </p:cNvSpPr>
          <p:nvPr/>
        </p:nvSpPr>
        <p:spPr bwMode="auto">
          <a:xfrm>
            <a:off x="4038600" y="3657600"/>
            <a:ext cx="457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 b="1">
                <a:latin typeface="Calibri" pitchFamily="34" charset="0"/>
                <a:cs typeface="Arial" pitchFamily="34" charset="0"/>
              </a:rPr>
              <a:t>slick</a:t>
            </a:r>
          </a:p>
        </p:txBody>
      </p:sp>
      <p:sp>
        <p:nvSpPr>
          <p:cNvPr id="10264" name="TextBox 29"/>
          <p:cNvSpPr txBox="1">
            <a:spLocks noChangeArrowheads="1"/>
          </p:cNvSpPr>
          <p:nvPr/>
        </p:nvSpPr>
        <p:spPr bwMode="auto">
          <a:xfrm>
            <a:off x="3733800" y="2743200"/>
            <a:ext cx="1219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 b="1" dirty="0">
                <a:latin typeface="Calibri" pitchFamily="34" charset="0"/>
                <a:cs typeface="Arial" pitchFamily="34" charset="0"/>
              </a:rPr>
              <a:t>Console mining</a:t>
            </a:r>
          </a:p>
        </p:txBody>
      </p:sp>
      <p:sp>
        <p:nvSpPr>
          <p:cNvPr id="10265" name="TextBox 30"/>
          <p:cNvSpPr txBox="1">
            <a:spLocks noChangeArrowheads="1"/>
          </p:cNvSpPr>
          <p:nvPr/>
        </p:nvSpPr>
        <p:spPr bwMode="auto">
          <a:xfrm>
            <a:off x="4953000" y="3429000"/>
            <a:ext cx="838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 b="1">
                <a:latin typeface="Calibri" pitchFamily="34" charset="0"/>
                <a:cs typeface="Arial" pitchFamily="34" charset="0"/>
              </a:rPr>
              <a:t>regression</a:t>
            </a:r>
          </a:p>
        </p:txBody>
      </p:sp>
      <p:sp>
        <p:nvSpPr>
          <p:cNvPr id="10266" name="TextBox 31"/>
          <p:cNvSpPr txBox="1">
            <a:spLocks noChangeArrowheads="1"/>
          </p:cNvSpPr>
          <p:nvPr/>
        </p:nvSpPr>
        <p:spPr bwMode="auto">
          <a:xfrm>
            <a:off x="2514600" y="2743200"/>
            <a:ext cx="914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 b="1">
                <a:latin typeface="Calibri" pitchFamily="34" charset="0"/>
                <a:cs typeface="Arial" pitchFamily="34" charset="0"/>
              </a:rPr>
              <a:t>Hyp. HQ</a:t>
            </a:r>
          </a:p>
        </p:txBody>
      </p:sp>
      <p:sp>
        <p:nvSpPr>
          <p:cNvPr id="10267" name="TextBox 32"/>
          <p:cNvSpPr txBox="1">
            <a:spLocks noChangeArrowheads="1"/>
          </p:cNvSpPr>
          <p:nvPr/>
        </p:nvSpPr>
        <p:spPr bwMode="auto">
          <a:xfrm>
            <a:off x="1981200" y="2543175"/>
            <a:ext cx="76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 b="1">
                <a:latin typeface="Calibri" pitchFamily="34" charset="0"/>
                <a:cs typeface="Arial" pitchFamily="34" charset="0"/>
              </a:rPr>
              <a:t>Ganglia</a:t>
            </a:r>
          </a:p>
        </p:txBody>
      </p:sp>
      <p:sp>
        <p:nvSpPr>
          <p:cNvPr id="34" name="Oval 33"/>
          <p:cNvSpPr/>
          <p:nvPr/>
        </p:nvSpPr>
        <p:spPr>
          <a:xfrm>
            <a:off x="5029200" y="2971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10269" name="TextBox 34"/>
          <p:cNvSpPr txBox="1">
            <a:spLocks noChangeArrowheads="1"/>
          </p:cNvSpPr>
          <p:nvPr/>
        </p:nvSpPr>
        <p:spPr bwMode="auto">
          <a:xfrm>
            <a:off x="4800600" y="2743200"/>
            <a:ext cx="914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 b="1" dirty="0" err="1">
                <a:latin typeface="Calibri" pitchFamily="34" charset="0"/>
                <a:cs typeface="Arial" pitchFamily="34" charset="0"/>
              </a:rPr>
              <a:t>Chukwa</a:t>
            </a:r>
            <a:endParaRPr lang="en-US" altLang="zh-CN" sz="12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2286000" y="3095625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10271" name="TextBox 36"/>
          <p:cNvSpPr txBox="1">
            <a:spLocks noChangeArrowheads="1"/>
          </p:cNvSpPr>
          <p:nvPr/>
        </p:nvSpPr>
        <p:spPr bwMode="auto">
          <a:xfrm>
            <a:off x="1981200" y="2895600"/>
            <a:ext cx="685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 b="1">
                <a:latin typeface="Calibri" pitchFamily="34" charset="0"/>
                <a:cs typeface="Arial" pitchFamily="34" charset="0"/>
              </a:rPr>
              <a:t>G.work</a:t>
            </a:r>
          </a:p>
        </p:txBody>
      </p:sp>
      <p:sp>
        <p:nvSpPr>
          <p:cNvPr id="38" name="Oval 37"/>
          <p:cNvSpPr/>
          <p:nvPr/>
        </p:nvSpPr>
        <p:spPr>
          <a:xfrm>
            <a:off x="2286000" y="3400425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10273" name="TextBox 38"/>
          <p:cNvSpPr txBox="1">
            <a:spLocks noChangeArrowheads="1"/>
          </p:cNvSpPr>
          <p:nvPr/>
        </p:nvSpPr>
        <p:spPr bwMode="auto">
          <a:xfrm>
            <a:off x="1981200" y="3152775"/>
            <a:ext cx="76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 b="1">
                <a:latin typeface="Calibri" pitchFamily="34" charset="0"/>
                <a:cs typeface="Arial" pitchFamily="34" charset="0"/>
              </a:rPr>
              <a:t>Osmius</a:t>
            </a:r>
          </a:p>
        </p:txBody>
      </p:sp>
      <p:sp>
        <p:nvSpPr>
          <p:cNvPr id="10274" name="TextBox 39"/>
          <p:cNvSpPr txBox="1">
            <a:spLocks noChangeArrowheads="1"/>
          </p:cNvSpPr>
          <p:nvPr/>
        </p:nvSpPr>
        <p:spPr bwMode="auto">
          <a:xfrm>
            <a:off x="2362200" y="3810000"/>
            <a:ext cx="685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 b="1">
                <a:latin typeface="Calibri" pitchFamily="34" charset="0"/>
                <a:cs typeface="Arial" pitchFamily="34" charset="0"/>
              </a:rPr>
              <a:t>top</a:t>
            </a:r>
          </a:p>
        </p:txBody>
      </p:sp>
      <p:sp>
        <p:nvSpPr>
          <p:cNvPr id="10275" name="TextBox 40"/>
          <p:cNvSpPr txBox="1">
            <a:spLocks noChangeArrowheads="1"/>
          </p:cNvSpPr>
          <p:nvPr/>
        </p:nvSpPr>
        <p:spPr bwMode="auto">
          <a:xfrm>
            <a:off x="2133600" y="3429000"/>
            <a:ext cx="38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 b="1">
                <a:latin typeface="Calibri" pitchFamily="34" charset="0"/>
                <a:cs typeface="Arial" pitchFamily="34" charset="0"/>
              </a:rPr>
              <a:t>ps</a:t>
            </a:r>
          </a:p>
        </p:txBody>
      </p:sp>
      <p:sp>
        <p:nvSpPr>
          <p:cNvPr id="10276" name="TextBox 41"/>
          <p:cNvSpPr txBox="1">
            <a:spLocks noChangeArrowheads="1"/>
          </p:cNvSpPr>
          <p:nvPr/>
        </p:nvSpPr>
        <p:spPr bwMode="auto">
          <a:xfrm>
            <a:off x="2819400" y="2314575"/>
            <a:ext cx="838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 b="1" dirty="0" err="1">
                <a:latin typeface="Calibri" pitchFamily="34" charset="0"/>
                <a:cs typeface="Arial" pitchFamily="34" charset="0"/>
              </a:rPr>
              <a:t>Moara</a:t>
            </a:r>
            <a:endParaRPr lang="en-US" altLang="zh-CN" sz="12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3124200" y="3124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10278" name="TextBox 43"/>
          <p:cNvSpPr txBox="1">
            <a:spLocks noChangeArrowheads="1"/>
          </p:cNvSpPr>
          <p:nvPr/>
        </p:nvSpPr>
        <p:spPr bwMode="auto">
          <a:xfrm>
            <a:off x="2743200" y="3076575"/>
            <a:ext cx="609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 b="1">
                <a:latin typeface="Calibri" pitchFamily="34" charset="0"/>
                <a:cs typeface="Arial" pitchFamily="34" charset="0"/>
              </a:rPr>
              <a:t>PMP</a:t>
            </a:r>
          </a:p>
        </p:txBody>
      </p:sp>
      <p:sp>
        <p:nvSpPr>
          <p:cNvPr id="45" name="Oval 44"/>
          <p:cNvSpPr/>
          <p:nvPr/>
        </p:nvSpPr>
        <p:spPr>
          <a:xfrm>
            <a:off x="6248400" y="3200400"/>
            <a:ext cx="4572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10280" name="TextBox 45"/>
          <p:cNvSpPr txBox="1">
            <a:spLocks noChangeArrowheads="1"/>
          </p:cNvSpPr>
          <p:nvPr/>
        </p:nvSpPr>
        <p:spPr bwMode="auto">
          <a:xfrm>
            <a:off x="6324600" y="2895600"/>
            <a:ext cx="91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200" b="1">
                <a:latin typeface="Calibri" pitchFamily="34" charset="0"/>
                <a:cs typeface="Arial" pitchFamily="34" charset="0"/>
              </a:rPr>
              <a:t>Openview/Tivoli</a:t>
            </a:r>
          </a:p>
        </p:txBody>
      </p:sp>
      <p:sp>
        <p:nvSpPr>
          <p:cNvPr id="47" name="Oval 46"/>
          <p:cNvSpPr/>
          <p:nvPr/>
        </p:nvSpPr>
        <p:spPr>
          <a:xfrm>
            <a:off x="4572000" y="3657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10282" name="TextBox 49"/>
          <p:cNvSpPr txBox="1">
            <a:spLocks noChangeArrowheads="1"/>
          </p:cNvSpPr>
          <p:nvPr/>
        </p:nvSpPr>
        <p:spPr bwMode="auto">
          <a:xfrm>
            <a:off x="4343400" y="3686175"/>
            <a:ext cx="76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 b="1">
                <a:latin typeface="Calibri" pitchFamily="34" charset="0"/>
                <a:cs typeface="Arial" pitchFamily="34" charset="0"/>
              </a:rPr>
              <a:t>magpie</a:t>
            </a:r>
          </a:p>
        </p:txBody>
      </p:sp>
      <p:sp>
        <p:nvSpPr>
          <p:cNvPr id="51" name="Oval 50"/>
          <p:cNvSpPr/>
          <p:nvPr/>
        </p:nvSpPr>
        <p:spPr>
          <a:xfrm>
            <a:off x="4191000" y="3429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4419600" y="3429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4724400" y="3429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10286" name="TextBox 53"/>
          <p:cNvSpPr txBox="1">
            <a:spLocks noChangeArrowheads="1"/>
          </p:cNvSpPr>
          <p:nvPr/>
        </p:nvSpPr>
        <p:spPr bwMode="auto">
          <a:xfrm>
            <a:off x="3733800" y="3228975"/>
            <a:ext cx="838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 b="1">
                <a:latin typeface="Calibri" pitchFamily="34" charset="0"/>
                <a:cs typeface="Arial" pitchFamily="34" charset="0"/>
              </a:rPr>
              <a:t>pinpoint</a:t>
            </a:r>
          </a:p>
        </p:txBody>
      </p:sp>
      <p:sp>
        <p:nvSpPr>
          <p:cNvPr id="10287" name="TextBox 54"/>
          <p:cNvSpPr txBox="1">
            <a:spLocks noChangeArrowheads="1"/>
          </p:cNvSpPr>
          <p:nvPr/>
        </p:nvSpPr>
        <p:spPr bwMode="auto">
          <a:xfrm>
            <a:off x="4419600" y="3200400"/>
            <a:ext cx="838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 b="1">
                <a:latin typeface="Calibri" pitchFamily="34" charset="0"/>
                <a:cs typeface="Arial" pitchFamily="34" charset="0"/>
              </a:rPr>
              <a:t>sherlock</a:t>
            </a:r>
          </a:p>
        </p:txBody>
      </p:sp>
      <p:sp>
        <p:nvSpPr>
          <p:cNvPr id="10288" name="TextBox 55"/>
          <p:cNvSpPr txBox="1">
            <a:spLocks noChangeArrowheads="1"/>
          </p:cNvSpPr>
          <p:nvPr/>
        </p:nvSpPr>
        <p:spPr bwMode="auto">
          <a:xfrm>
            <a:off x="7391400" y="3581400"/>
            <a:ext cx="609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 b="1">
                <a:latin typeface="Calibri" pitchFamily="34" charset="0"/>
                <a:cs typeface="Arial" pitchFamily="34" charset="0"/>
              </a:rPr>
              <a:t>Static </a:t>
            </a:r>
          </a:p>
        </p:txBody>
      </p:sp>
      <p:sp>
        <p:nvSpPr>
          <p:cNvPr id="10289" name="TextBox 56"/>
          <p:cNvSpPr txBox="1">
            <a:spLocks noChangeArrowheads="1"/>
          </p:cNvSpPr>
          <p:nvPr/>
        </p:nvSpPr>
        <p:spPr bwMode="auto">
          <a:xfrm>
            <a:off x="7467600" y="2971800"/>
            <a:ext cx="1143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 b="1">
                <a:latin typeface="Calibri" pitchFamily="34" charset="0"/>
                <a:cs typeface="Arial" pitchFamily="34" charset="0"/>
              </a:rPr>
              <a:t>Dynamic</a:t>
            </a:r>
          </a:p>
        </p:txBody>
      </p:sp>
      <p:grpSp>
        <p:nvGrpSpPr>
          <p:cNvPr id="3" name="Group 60"/>
          <p:cNvGrpSpPr/>
          <p:nvPr/>
        </p:nvGrpSpPr>
        <p:grpSpPr>
          <a:xfrm>
            <a:off x="6096000" y="1447800"/>
            <a:ext cx="1981200" cy="1828800"/>
            <a:chOff x="6096000" y="1447800"/>
            <a:chExt cx="1981200" cy="1828800"/>
          </a:xfrm>
        </p:grpSpPr>
        <p:sp>
          <p:nvSpPr>
            <p:cNvPr id="60" name="Oval 59"/>
            <p:cNvSpPr/>
            <p:nvPr/>
          </p:nvSpPr>
          <p:spPr>
            <a:xfrm>
              <a:off x="6096000" y="1447800"/>
              <a:ext cx="1981200" cy="1828800"/>
            </a:xfrm>
            <a:prstGeom prst="ellipse">
              <a:avLst/>
            </a:prstGeom>
            <a:solidFill>
              <a:srgbClr val="FF0000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10291" name="TextBox 60"/>
            <p:cNvSpPr txBox="1">
              <a:spLocks noChangeArrowheads="1"/>
            </p:cNvSpPr>
            <p:nvPr/>
          </p:nvSpPr>
          <p:spPr bwMode="auto">
            <a:xfrm>
              <a:off x="6400800" y="2006025"/>
              <a:ext cx="15240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dirty="0" smtClean="0">
                  <a:latin typeface="Calibri" pitchFamily="34" charset="0"/>
                  <a:cs typeface="Arial" pitchFamily="34" charset="0"/>
                </a:rPr>
                <a:t>Ph.D. Thesis</a:t>
              </a:r>
            </a:p>
            <a:p>
              <a:pPr algn="ctr"/>
              <a:r>
                <a:rPr lang="en-US" altLang="zh-CN" sz="1600" b="1" dirty="0" smtClean="0">
                  <a:latin typeface="Calibri" pitchFamily="34" charset="0"/>
                  <a:cs typeface="Arial" pitchFamily="34" charset="0"/>
                </a:rPr>
                <a:t>Research Area</a:t>
              </a:r>
              <a:endParaRPr lang="en-US" altLang="zh-CN" sz="1600" b="1" dirty="0"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10292" name="Line 52"/>
          <p:cNvSpPr>
            <a:spLocks noChangeShapeType="1"/>
          </p:cNvSpPr>
          <p:nvPr/>
        </p:nvSpPr>
        <p:spPr bwMode="auto">
          <a:xfrm>
            <a:off x="990600" y="1600200"/>
            <a:ext cx="304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95" name="Text Box 55"/>
          <p:cNvSpPr txBox="1">
            <a:spLocks noChangeArrowheads="1"/>
          </p:cNvSpPr>
          <p:nvPr/>
        </p:nvSpPr>
        <p:spPr bwMode="auto">
          <a:xfrm>
            <a:off x="533400" y="10668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</a:rPr>
              <a:t>Scale</a:t>
            </a:r>
          </a:p>
        </p:txBody>
      </p: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304800" y="4800600"/>
            <a:ext cx="3352800" cy="762000"/>
            <a:chOff x="192" y="3024"/>
            <a:chExt cx="1392" cy="480"/>
          </a:xfrm>
        </p:grpSpPr>
        <p:sp>
          <p:nvSpPr>
            <p:cNvPr id="10293" name="Line 53"/>
            <p:cNvSpPr>
              <a:spLocks noChangeShapeType="1"/>
            </p:cNvSpPr>
            <p:nvPr/>
          </p:nvSpPr>
          <p:spPr bwMode="auto">
            <a:xfrm flipV="1">
              <a:off x="768" y="3024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96" name="Text Box 56"/>
            <p:cNvSpPr txBox="1">
              <a:spLocks noChangeArrowheads="1"/>
            </p:cNvSpPr>
            <p:nvPr/>
          </p:nvSpPr>
          <p:spPr bwMode="auto">
            <a:xfrm>
              <a:off x="192" y="3216"/>
              <a:ext cx="13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dirty="0" smtClean="0">
                  <a:solidFill>
                    <a:srgbClr val="FF0000"/>
                  </a:solidFill>
                </a:rPr>
                <a:t>Complexity/Online</a:t>
              </a:r>
              <a:endParaRPr lang="en-US" altLang="zh-CN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Group 59"/>
          <p:cNvGrpSpPr>
            <a:grpSpLocks/>
          </p:cNvGrpSpPr>
          <p:nvPr/>
        </p:nvGrpSpPr>
        <p:grpSpPr bwMode="auto">
          <a:xfrm>
            <a:off x="7239000" y="3886200"/>
            <a:ext cx="1905000" cy="762000"/>
            <a:chOff x="4560" y="2448"/>
            <a:chExt cx="1200" cy="480"/>
          </a:xfrm>
        </p:grpSpPr>
        <p:sp>
          <p:nvSpPr>
            <p:cNvPr id="10294" name="Line 54"/>
            <p:cNvSpPr>
              <a:spLocks noChangeShapeType="1"/>
            </p:cNvSpPr>
            <p:nvPr/>
          </p:nvSpPr>
          <p:spPr bwMode="auto">
            <a:xfrm flipH="1" flipV="1">
              <a:off x="4800" y="2448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98" name="Text Box 58"/>
            <p:cNvSpPr txBox="1">
              <a:spLocks noChangeArrowheads="1"/>
            </p:cNvSpPr>
            <p:nvPr/>
          </p:nvSpPr>
          <p:spPr bwMode="auto">
            <a:xfrm>
              <a:off x="4560" y="2640"/>
              <a:ext cx="12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>
                  <a:solidFill>
                    <a:srgbClr val="FF0000"/>
                  </a:solidFill>
                </a:rPr>
                <a:t>Dynamism</a:t>
              </a: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838200" y="586740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Lack systems and algorithms to support dynamic, online, complex diagnosis at large scale </a:t>
            </a:r>
            <a:endParaRPr lang="en-US" sz="2000" b="1" i="1" dirty="0"/>
          </a:p>
        </p:txBody>
      </p:sp>
      <p:sp>
        <p:nvSpPr>
          <p:cNvPr id="62" name="Oval 61"/>
          <p:cNvSpPr/>
          <p:nvPr/>
        </p:nvSpPr>
        <p:spPr>
          <a:xfrm>
            <a:off x="6248400" y="3886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6629400" y="3657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6553200" y="4191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6858000" y="3962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66" name="TextBox 34"/>
          <p:cNvSpPr txBox="1">
            <a:spLocks noChangeArrowheads="1"/>
          </p:cNvSpPr>
          <p:nvPr/>
        </p:nvSpPr>
        <p:spPr bwMode="auto">
          <a:xfrm>
            <a:off x="6248400" y="4219575"/>
            <a:ext cx="914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 b="1" dirty="0" err="1" smtClean="0">
                <a:latin typeface="Calibri" pitchFamily="34" charset="0"/>
                <a:cs typeface="Arial" pitchFamily="34" charset="0"/>
              </a:rPr>
              <a:t>Chopstix</a:t>
            </a:r>
            <a:endParaRPr lang="en-US" altLang="zh-CN" sz="12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67" name="TextBox 34"/>
          <p:cNvSpPr txBox="1">
            <a:spLocks noChangeArrowheads="1"/>
          </p:cNvSpPr>
          <p:nvPr/>
        </p:nvSpPr>
        <p:spPr bwMode="auto">
          <a:xfrm>
            <a:off x="6096000" y="3657600"/>
            <a:ext cx="457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200" b="1" dirty="0" smtClean="0">
                <a:latin typeface="Calibri" pitchFamily="34" charset="0"/>
                <a:cs typeface="Arial" pitchFamily="34" charset="0"/>
              </a:rPr>
              <a:t>Fay</a:t>
            </a:r>
            <a:endParaRPr lang="en-US" altLang="zh-CN" sz="12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68" name="TextBox 34"/>
          <p:cNvSpPr txBox="1">
            <a:spLocks noChangeArrowheads="1"/>
          </p:cNvSpPr>
          <p:nvPr/>
        </p:nvSpPr>
        <p:spPr bwMode="auto">
          <a:xfrm>
            <a:off x="6629400" y="3733800"/>
            <a:ext cx="609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200" b="1" dirty="0" smtClean="0">
                <a:latin typeface="Calibri" pitchFamily="34" charset="0"/>
                <a:cs typeface="Arial" pitchFamily="34" charset="0"/>
              </a:rPr>
              <a:t>GWP</a:t>
            </a:r>
            <a:endParaRPr lang="en-US" altLang="zh-CN" sz="12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69" name="TextBox 34"/>
          <p:cNvSpPr txBox="1">
            <a:spLocks noChangeArrowheads="1"/>
          </p:cNvSpPr>
          <p:nvPr/>
        </p:nvSpPr>
        <p:spPr bwMode="auto">
          <a:xfrm>
            <a:off x="6400800" y="3457575"/>
            <a:ext cx="762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200" b="1" dirty="0" smtClean="0">
                <a:latin typeface="Calibri" pitchFamily="34" charset="0"/>
                <a:cs typeface="Arial" pitchFamily="34" charset="0"/>
              </a:rPr>
              <a:t>Dapper</a:t>
            </a:r>
            <a:endParaRPr lang="en-US" altLang="zh-CN" sz="12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70" name="TextBox 34"/>
          <p:cNvSpPr txBox="1">
            <a:spLocks noChangeArrowheads="1"/>
          </p:cNvSpPr>
          <p:nvPr/>
        </p:nvSpPr>
        <p:spPr bwMode="auto">
          <a:xfrm>
            <a:off x="6858000" y="3200400"/>
            <a:ext cx="762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200" b="1" dirty="0" smtClean="0">
                <a:latin typeface="Calibri" pitchFamily="34" charset="0"/>
                <a:cs typeface="Arial" pitchFamily="34" charset="0"/>
              </a:rPr>
              <a:t>CLUE</a:t>
            </a:r>
            <a:endParaRPr lang="en-US" altLang="zh-CN" sz="12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7086600" y="3429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72" name="TextBox 34"/>
          <p:cNvSpPr txBox="1">
            <a:spLocks noChangeArrowheads="1"/>
          </p:cNvSpPr>
          <p:nvPr/>
        </p:nvSpPr>
        <p:spPr bwMode="auto">
          <a:xfrm>
            <a:off x="6172200" y="2514600"/>
            <a:ext cx="762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200" b="1" dirty="0" smtClean="0">
                <a:latin typeface="Calibri" pitchFamily="34" charset="0"/>
                <a:cs typeface="Arial" pitchFamily="34" charset="0"/>
              </a:rPr>
              <a:t>SIAT</a:t>
            </a:r>
            <a:endParaRPr lang="en-US" altLang="zh-CN" sz="12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6400800" y="2743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  <a:ea typeface="宋体" pitchFamily="2" charset="-122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2" grpId="0" animBg="1"/>
      <p:bldP spid="10295" grpId="0"/>
      <p:bldP spid="5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+mj-lt"/>
              </a:rPr>
              <a:t>Future Work</a:t>
            </a:r>
            <a:endParaRPr lang="en-US" sz="4400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1142999"/>
            <a:ext cx="9144000" cy="5006975"/>
          </a:xfrm>
        </p:spPr>
        <p:txBody>
          <a:bodyPr>
            <a:normAutofit fontScale="92500"/>
          </a:bodyPr>
          <a:lstStyle/>
          <a:p>
            <a:r>
              <a:rPr lang="en-US" b="1" i="1" dirty="0" smtClean="0"/>
              <a:t>System Analytics </a:t>
            </a:r>
          </a:p>
          <a:p>
            <a:r>
              <a:rPr lang="en-US" dirty="0" smtClean="0"/>
              <a:t>Large scale complexities, a variety of workloads, big  data (system logs, application traces)</a:t>
            </a:r>
          </a:p>
          <a:p>
            <a:r>
              <a:rPr lang="en-US" dirty="0" smtClean="0"/>
              <a:t>Cloud Management (resource management, troubleshooting, migration planning, performance/cost analysis);  Power Management; Performance optimization, etc.  </a:t>
            </a:r>
          </a:p>
          <a:p>
            <a:r>
              <a:rPr lang="en-US" dirty="0" smtClean="0"/>
              <a:t>Investigating/Leveraging large scale, online, machine learning and data mining for system analytics    </a:t>
            </a:r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Thanks! </a:t>
            </a:r>
            <a:br>
              <a:rPr lang="en-US" dirty="0" smtClean="0"/>
            </a:br>
            <a:r>
              <a:rPr lang="en-US" dirty="0" smtClean="0"/>
              <a:t>Questions?</a:t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6000" b="1" dirty="0" smtClean="0"/>
              <a:t>Backup Slides</a:t>
            </a:r>
            <a:endParaRPr lang="en-U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dirty="0" err="1" smtClean="0"/>
              <a:t>VScope</a:t>
            </a:r>
            <a:r>
              <a:rPr lang="en-US" altLang="zh-CN" dirty="0" smtClean="0"/>
              <a:t> System Architecture</a:t>
            </a:r>
          </a:p>
        </p:txBody>
      </p:sp>
      <p:grpSp>
        <p:nvGrpSpPr>
          <p:cNvPr id="2" name="Group 76"/>
          <p:cNvGrpSpPr>
            <a:grpSpLocks/>
          </p:cNvGrpSpPr>
          <p:nvPr/>
        </p:nvGrpSpPr>
        <p:grpSpPr bwMode="auto">
          <a:xfrm>
            <a:off x="1066800" y="3214688"/>
            <a:ext cx="4495800" cy="2471737"/>
            <a:chOff x="2209800" y="3290888"/>
            <a:chExt cx="4495800" cy="2471738"/>
          </a:xfrm>
        </p:grpSpPr>
        <p:grpSp>
          <p:nvGrpSpPr>
            <p:cNvPr id="3" name="Group 74"/>
            <p:cNvGrpSpPr>
              <a:grpSpLocks/>
            </p:cNvGrpSpPr>
            <p:nvPr/>
          </p:nvGrpSpPr>
          <p:grpSpPr bwMode="auto">
            <a:xfrm>
              <a:off x="2209800" y="3519488"/>
              <a:ext cx="4495800" cy="2243138"/>
              <a:chOff x="2209800" y="3519488"/>
              <a:chExt cx="4495800" cy="2243138"/>
            </a:xfrm>
          </p:grpSpPr>
          <p:grpSp>
            <p:nvGrpSpPr>
              <p:cNvPr id="4" name="Group 70"/>
              <p:cNvGrpSpPr>
                <a:grpSpLocks/>
              </p:cNvGrpSpPr>
              <p:nvPr/>
            </p:nvGrpSpPr>
            <p:grpSpPr bwMode="auto">
              <a:xfrm>
                <a:off x="2209800" y="3519488"/>
                <a:ext cx="4495800" cy="2078037"/>
                <a:chOff x="2209800" y="3519488"/>
                <a:chExt cx="4495800" cy="2078037"/>
              </a:xfrm>
            </p:grpSpPr>
            <p:sp>
              <p:nvSpPr>
                <p:cNvPr id="20" name="Rectangle 19"/>
                <p:cNvSpPr/>
                <p:nvPr/>
              </p:nvSpPr>
              <p:spPr bwMode="auto">
                <a:xfrm>
                  <a:off x="3200400" y="4606926"/>
                  <a:ext cx="304800" cy="204788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600" b="1">
                    <a:solidFill>
                      <a:srgbClr val="FFFFFF"/>
                    </a:solidFill>
                    <a:cs typeface="Arial" charset="0"/>
                  </a:endParaRPr>
                </a:p>
              </p:txBody>
            </p:sp>
            <p:sp>
              <p:nvSpPr>
                <p:cNvPr id="21" name="Rectangle 20"/>
                <p:cNvSpPr/>
                <p:nvPr/>
              </p:nvSpPr>
              <p:spPr bwMode="auto">
                <a:xfrm>
                  <a:off x="2362200" y="5292726"/>
                  <a:ext cx="304800" cy="204788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600" b="1">
                    <a:solidFill>
                      <a:srgbClr val="FFFFFF"/>
                    </a:solidFill>
                    <a:cs typeface="Arial" charset="0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 bwMode="auto">
                <a:xfrm>
                  <a:off x="3962400" y="5292726"/>
                  <a:ext cx="304800" cy="204788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600" b="1">
                    <a:solidFill>
                      <a:srgbClr val="FFFFFF"/>
                    </a:solidFill>
                    <a:cs typeface="Arial" charset="0"/>
                  </a:endParaRPr>
                </a:p>
              </p:txBody>
            </p:sp>
            <p:sp>
              <p:nvSpPr>
                <p:cNvPr id="23" name="Rectangle 22"/>
                <p:cNvSpPr/>
                <p:nvPr/>
              </p:nvSpPr>
              <p:spPr bwMode="auto">
                <a:xfrm>
                  <a:off x="3200400" y="5292726"/>
                  <a:ext cx="304800" cy="204788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600" b="1">
                    <a:solidFill>
                      <a:srgbClr val="FFFFFF"/>
                    </a:solidFill>
                    <a:cs typeface="Arial" charset="0"/>
                  </a:endParaRPr>
                </a:p>
              </p:txBody>
            </p:sp>
            <p:cxnSp>
              <p:nvCxnSpPr>
                <p:cNvPr id="10298" name="Straight Connector 80"/>
                <p:cNvCxnSpPr>
                  <a:cxnSpLocks noChangeShapeType="1"/>
                  <a:stCxn id="20" idx="2"/>
                  <a:endCxn id="21" idx="0"/>
                </p:cNvCxnSpPr>
                <p:nvPr/>
              </p:nvCxnSpPr>
              <p:spPr bwMode="auto">
                <a:xfrm flipH="1">
                  <a:off x="2514600" y="4830763"/>
                  <a:ext cx="838200" cy="442913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0299" name="Straight Connector 81"/>
                <p:cNvCxnSpPr>
                  <a:cxnSpLocks noChangeShapeType="1"/>
                  <a:stCxn id="20" idx="2"/>
                  <a:endCxn id="22" idx="0"/>
                </p:cNvCxnSpPr>
                <p:nvPr/>
              </p:nvCxnSpPr>
              <p:spPr bwMode="auto">
                <a:xfrm>
                  <a:off x="3352800" y="4830763"/>
                  <a:ext cx="762000" cy="442913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26" name="Rectangle 25"/>
                <p:cNvSpPr/>
                <p:nvPr/>
              </p:nvSpPr>
              <p:spPr bwMode="auto">
                <a:xfrm>
                  <a:off x="4267200" y="4291013"/>
                  <a:ext cx="304800" cy="204787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600" b="1">
                    <a:solidFill>
                      <a:srgbClr val="FFFFFF"/>
                    </a:solidFill>
                    <a:cs typeface="Arial" charset="0"/>
                  </a:endParaRPr>
                </a:p>
              </p:txBody>
            </p:sp>
            <p:cxnSp>
              <p:nvCxnSpPr>
                <p:cNvPr id="10301" name="Straight Connector 124"/>
                <p:cNvCxnSpPr>
                  <a:cxnSpLocks noChangeShapeType="1"/>
                </p:cNvCxnSpPr>
                <p:nvPr/>
              </p:nvCxnSpPr>
              <p:spPr bwMode="auto">
                <a:xfrm>
                  <a:off x="3352800" y="4835525"/>
                  <a:ext cx="0" cy="457200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28" name="Rectangle 27"/>
                <p:cNvSpPr/>
                <p:nvPr/>
              </p:nvSpPr>
              <p:spPr bwMode="auto">
                <a:xfrm>
                  <a:off x="5410200" y="4606926"/>
                  <a:ext cx="304800" cy="204788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600" b="1">
                    <a:solidFill>
                      <a:srgbClr val="FFFFFF"/>
                    </a:solidFill>
                    <a:cs typeface="Arial" charset="0"/>
                  </a:endParaRPr>
                </a:p>
              </p:txBody>
            </p:sp>
            <p:sp>
              <p:nvSpPr>
                <p:cNvPr id="29" name="Rectangle 28"/>
                <p:cNvSpPr/>
                <p:nvPr/>
              </p:nvSpPr>
              <p:spPr bwMode="auto">
                <a:xfrm>
                  <a:off x="4572000" y="5292726"/>
                  <a:ext cx="304800" cy="204788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600" b="1">
                    <a:solidFill>
                      <a:srgbClr val="FFFFFF"/>
                    </a:solidFill>
                    <a:cs typeface="Arial" charset="0"/>
                  </a:endParaRPr>
                </a:p>
              </p:txBody>
            </p:sp>
            <p:sp>
              <p:nvSpPr>
                <p:cNvPr id="30" name="Rectangle 29"/>
                <p:cNvSpPr/>
                <p:nvPr/>
              </p:nvSpPr>
              <p:spPr bwMode="auto">
                <a:xfrm>
                  <a:off x="6172200" y="5292726"/>
                  <a:ext cx="304800" cy="204788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600" b="1">
                    <a:solidFill>
                      <a:srgbClr val="FFFFFF"/>
                    </a:solidFill>
                    <a:cs typeface="Arial" charset="0"/>
                  </a:endParaRPr>
                </a:p>
              </p:txBody>
            </p:sp>
            <p:sp>
              <p:nvSpPr>
                <p:cNvPr id="31" name="Rectangle 30"/>
                <p:cNvSpPr/>
                <p:nvPr/>
              </p:nvSpPr>
              <p:spPr bwMode="auto">
                <a:xfrm>
                  <a:off x="5410200" y="5292726"/>
                  <a:ext cx="304800" cy="204788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600" b="1">
                    <a:solidFill>
                      <a:srgbClr val="FFFFFF"/>
                    </a:solidFill>
                    <a:cs typeface="Arial" charset="0"/>
                  </a:endParaRPr>
                </a:p>
              </p:txBody>
            </p:sp>
            <p:cxnSp>
              <p:nvCxnSpPr>
                <p:cNvPr id="10306" name="Straight Connector 131"/>
                <p:cNvCxnSpPr>
                  <a:cxnSpLocks noChangeShapeType="1"/>
                  <a:stCxn id="28" idx="2"/>
                  <a:endCxn id="29" idx="0"/>
                </p:cNvCxnSpPr>
                <p:nvPr/>
              </p:nvCxnSpPr>
              <p:spPr bwMode="auto">
                <a:xfrm flipH="1">
                  <a:off x="4724400" y="4830763"/>
                  <a:ext cx="838200" cy="442913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0307" name="Straight Connector 132"/>
                <p:cNvCxnSpPr>
                  <a:cxnSpLocks noChangeShapeType="1"/>
                  <a:stCxn id="28" idx="2"/>
                  <a:endCxn id="30" idx="0"/>
                </p:cNvCxnSpPr>
                <p:nvPr/>
              </p:nvCxnSpPr>
              <p:spPr bwMode="auto">
                <a:xfrm>
                  <a:off x="5562600" y="4830763"/>
                  <a:ext cx="762000" cy="442913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0308" name="Straight Connector 133"/>
                <p:cNvCxnSpPr>
                  <a:cxnSpLocks noChangeShapeType="1"/>
                </p:cNvCxnSpPr>
                <p:nvPr/>
              </p:nvCxnSpPr>
              <p:spPr bwMode="auto">
                <a:xfrm>
                  <a:off x="5562600" y="4835525"/>
                  <a:ext cx="0" cy="457200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0309" name="Straight Connector 134"/>
                <p:cNvCxnSpPr>
                  <a:cxnSpLocks noChangeShapeType="1"/>
                  <a:stCxn id="26" idx="1"/>
                  <a:endCxn id="20" idx="0"/>
                </p:cNvCxnSpPr>
                <p:nvPr/>
              </p:nvCxnSpPr>
              <p:spPr bwMode="auto">
                <a:xfrm flipH="1">
                  <a:off x="3352800" y="4394200"/>
                  <a:ext cx="895350" cy="193675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6" name="Straight Connector 35"/>
                <p:cNvCxnSpPr>
                  <a:stCxn id="26" idx="3"/>
                  <a:endCxn id="28" idx="0"/>
                </p:cNvCxnSpPr>
                <p:nvPr/>
              </p:nvCxnSpPr>
              <p:spPr bwMode="auto">
                <a:xfrm>
                  <a:off x="4591050" y="4394200"/>
                  <a:ext cx="971550" cy="19367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Rectangle 36"/>
                <p:cNvSpPr/>
                <p:nvPr/>
              </p:nvSpPr>
              <p:spPr bwMode="auto">
                <a:xfrm>
                  <a:off x="2209800" y="4073525"/>
                  <a:ext cx="4419600" cy="1524001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srgbClr val="FFFFFF"/>
                    </a:solidFill>
                    <a:cs typeface="Arial" charset="0"/>
                  </a:endParaRPr>
                </a:p>
              </p:txBody>
            </p:sp>
            <p:sp>
              <p:nvSpPr>
                <p:cNvPr id="38" name="Isosceles Triangle 37"/>
                <p:cNvSpPr>
                  <a:spLocks noChangeArrowheads="1"/>
                </p:cNvSpPr>
                <p:nvPr/>
              </p:nvSpPr>
              <p:spPr bwMode="auto">
                <a:xfrm>
                  <a:off x="2209800" y="3733800"/>
                  <a:ext cx="4495800" cy="339725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1">
                    <a:alpha val="11000"/>
                  </a:schemeClr>
                </a:solidFill>
                <a:ln w="25400" algn="ctr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srgbClr val="FFFFFF"/>
                    </a:solidFill>
                    <a:latin typeface="+mn-lt"/>
                  </a:endParaRPr>
                </a:p>
              </p:txBody>
            </p:sp>
            <p:sp>
              <p:nvSpPr>
                <p:cNvPr id="10313" name="TextBox 228"/>
                <p:cNvSpPr txBox="1">
                  <a:spLocks noChangeArrowheads="1"/>
                </p:cNvSpPr>
                <p:nvPr/>
              </p:nvSpPr>
              <p:spPr bwMode="auto">
                <a:xfrm>
                  <a:off x="2362200" y="4221163"/>
                  <a:ext cx="1676400" cy="3968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sz="2000" b="1">
                      <a:latin typeface="Calibri" pitchFamily="34" charset="0"/>
                    </a:rPr>
                    <a:t>VNode</a:t>
                  </a:r>
                </a:p>
              </p:txBody>
            </p:sp>
            <p:sp>
              <p:nvSpPr>
                <p:cNvPr id="10314" name="TextBox 286"/>
                <p:cNvSpPr txBox="1">
                  <a:spLocks noChangeArrowheads="1"/>
                </p:cNvSpPr>
                <p:nvPr/>
              </p:nvSpPr>
              <p:spPr bwMode="auto">
                <a:xfrm>
                  <a:off x="3200400" y="3810000"/>
                  <a:ext cx="2514600" cy="3365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sz="1600" b="1" dirty="0">
                      <a:latin typeface="Calibri" pitchFamily="34" charset="0"/>
                    </a:rPr>
                    <a:t>Initiate, Change, Terminate</a:t>
                  </a:r>
                </a:p>
              </p:txBody>
            </p:sp>
            <p:sp>
              <p:nvSpPr>
                <p:cNvPr id="10315" name="Text Box 121"/>
                <p:cNvSpPr txBox="1">
                  <a:spLocks noChangeArrowheads="1"/>
                </p:cNvSpPr>
                <p:nvPr/>
              </p:nvSpPr>
              <p:spPr bwMode="auto">
                <a:xfrm>
                  <a:off x="4114800" y="3519488"/>
                  <a:ext cx="685800" cy="3667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b="1"/>
                    <a:t>DPG </a:t>
                  </a:r>
                </a:p>
              </p:txBody>
            </p:sp>
            <p:cxnSp>
              <p:nvCxnSpPr>
                <p:cNvPr id="10316" name="Straight Connector 18"/>
                <p:cNvCxnSpPr>
                  <a:cxnSpLocks noChangeShapeType="1"/>
                </p:cNvCxnSpPr>
                <p:nvPr/>
              </p:nvCxnSpPr>
              <p:spPr bwMode="auto">
                <a:xfrm flipH="1">
                  <a:off x="3657600" y="3733800"/>
                  <a:ext cx="368300" cy="0"/>
                </a:xfrm>
                <a:prstGeom prst="line">
                  <a:avLst/>
                </a:prstGeom>
                <a:noFill/>
                <a:ln w="63500" algn="ctr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</p:cxnSp>
            <p:cxnSp>
              <p:nvCxnSpPr>
                <p:cNvPr id="10317" name="Straight Connector 18"/>
                <p:cNvCxnSpPr>
                  <a:cxnSpLocks noChangeShapeType="1"/>
                </p:cNvCxnSpPr>
                <p:nvPr/>
              </p:nvCxnSpPr>
              <p:spPr bwMode="auto">
                <a:xfrm flipH="1">
                  <a:off x="5029200" y="3733800"/>
                  <a:ext cx="368300" cy="0"/>
                </a:xfrm>
                <a:prstGeom prst="line">
                  <a:avLst/>
                </a:prstGeom>
                <a:noFill/>
                <a:ln w="63500" algn="ctr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</p:cxnSp>
          </p:grpSp>
          <p:cxnSp>
            <p:nvCxnSpPr>
              <p:cNvPr id="10288" name="Straight Connector 247"/>
              <p:cNvCxnSpPr>
                <a:cxnSpLocks noChangeShapeType="1"/>
                <a:endCxn id="21" idx="2"/>
              </p:cNvCxnSpPr>
              <p:nvPr/>
            </p:nvCxnSpPr>
            <p:spPr bwMode="auto">
              <a:xfrm flipV="1">
                <a:off x="2406650" y="5516563"/>
                <a:ext cx="107950" cy="246063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stealth" w="med" len="med"/>
              </a:ln>
            </p:spPr>
          </p:cxnSp>
          <p:cxnSp>
            <p:nvCxnSpPr>
              <p:cNvPr id="10289" name="Straight Connector 252"/>
              <p:cNvCxnSpPr>
                <a:cxnSpLocks noChangeShapeType="1"/>
                <a:endCxn id="22" idx="2"/>
              </p:cNvCxnSpPr>
              <p:nvPr/>
            </p:nvCxnSpPr>
            <p:spPr bwMode="auto">
              <a:xfrm flipV="1">
                <a:off x="3994150" y="5516563"/>
                <a:ext cx="120650" cy="233363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stealth" w="med" len="med"/>
              </a:ln>
            </p:spPr>
          </p:cxnSp>
          <p:cxnSp>
            <p:nvCxnSpPr>
              <p:cNvPr id="10290" name="Straight Connector 253"/>
              <p:cNvCxnSpPr>
                <a:cxnSpLocks noChangeShapeType="1"/>
                <a:endCxn id="23" idx="2"/>
              </p:cNvCxnSpPr>
              <p:nvPr/>
            </p:nvCxnSpPr>
            <p:spPr bwMode="auto">
              <a:xfrm flipV="1">
                <a:off x="3168650" y="5516563"/>
                <a:ext cx="184150" cy="233363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stealth" w="med" len="med"/>
              </a:ln>
            </p:spPr>
          </p:cxnSp>
          <p:cxnSp>
            <p:nvCxnSpPr>
              <p:cNvPr id="10291" name="Straight Connector 258"/>
              <p:cNvCxnSpPr>
                <a:cxnSpLocks noChangeShapeType="1"/>
              </p:cNvCxnSpPr>
              <p:nvPr/>
            </p:nvCxnSpPr>
            <p:spPr bwMode="auto">
              <a:xfrm flipH="1" flipV="1">
                <a:off x="4724400" y="5486400"/>
                <a:ext cx="120650" cy="246063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stealth" w="med" len="med"/>
              </a:ln>
            </p:spPr>
          </p:cxnSp>
          <p:cxnSp>
            <p:nvCxnSpPr>
              <p:cNvPr id="10292" name="Straight Connector 261"/>
              <p:cNvCxnSpPr>
                <a:cxnSpLocks noChangeShapeType="1"/>
              </p:cNvCxnSpPr>
              <p:nvPr/>
            </p:nvCxnSpPr>
            <p:spPr bwMode="auto">
              <a:xfrm flipH="1" flipV="1">
                <a:off x="5562600" y="5486400"/>
                <a:ext cx="44450" cy="233363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stealth" w="med" len="med"/>
              </a:ln>
            </p:spPr>
          </p:cxnSp>
          <p:cxnSp>
            <p:nvCxnSpPr>
              <p:cNvPr id="10293" name="Straight Connector 264"/>
              <p:cNvCxnSpPr>
                <a:cxnSpLocks noChangeShapeType="1"/>
              </p:cNvCxnSpPr>
              <p:nvPr/>
            </p:nvCxnSpPr>
            <p:spPr bwMode="auto">
              <a:xfrm flipH="1" flipV="1">
                <a:off x="6324600" y="5486400"/>
                <a:ext cx="107950" cy="233363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stealth" w="med" len="med"/>
              </a:ln>
            </p:spPr>
          </p:cxnSp>
        </p:grpSp>
        <p:cxnSp>
          <p:nvCxnSpPr>
            <p:cNvPr id="10286" name="Straight Arrow Connector 169"/>
            <p:cNvCxnSpPr>
              <a:cxnSpLocks noChangeShapeType="1"/>
            </p:cNvCxnSpPr>
            <p:nvPr/>
          </p:nvCxnSpPr>
          <p:spPr bwMode="auto">
            <a:xfrm flipV="1">
              <a:off x="4419600" y="3290888"/>
              <a:ext cx="0" cy="315913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 type="stealth" w="med" len="med"/>
              <a:tailEnd type="stealth" w="med" len="med"/>
            </a:ln>
          </p:spPr>
        </p:cxnSp>
      </p:grpSp>
      <p:grpSp>
        <p:nvGrpSpPr>
          <p:cNvPr id="5" name="Group 75"/>
          <p:cNvGrpSpPr>
            <a:grpSpLocks/>
          </p:cNvGrpSpPr>
          <p:nvPr/>
        </p:nvGrpSpPr>
        <p:grpSpPr bwMode="auto">
          <a:xfrm>
            <a:off x="1676400" y="3214688"/>
            <a:ext cx="3352800" cy="595312"/>
            <a:chOff x="2819400" y="3290888"/>
            <a:chExt cx="3352800" cy="595313"/>
          </a:xfrm>
        </p:grpSpPr>
        <p:cxnSp>
          <p:nvCxnSpPr>
            <p:cNvPr id="10280" name="Straight Arrow Connector 169"/>
            <p:cNvCxnSpPr>
              <a:cxnSpLocks noChangeShapeType="1"/>
            </p:cNvCxnSpPr>
            <p:nvPr/>
          </p:nvCxnSpPr>
          <p:spPr bwMode="auto">
            <a:xfrm flipV="1">
              <a:off x="5791200" y="3290888"/>
              <a:ext cx="0" cy="315913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 type="stealth" w="med" len="med"/>
              <a:tailEnd type="stealth" w="med" len="med"/>
            </a:ln>
          </p:spPr>
        </p:cxnSp>
        <p:grpSp>
          <p:nvGrpSpPr>
            <p:cNvPr id="6" name="Group 71"/>
            <p:cNvGrpSpPr>
              <a:grpSpLocks/>
            </p:cNvGrpSpPr>
            <p:nvPr/>
          </p:nvGrpSpPr>
          <p:grpSpPr bwMode="auto">
            <a:xfrm>
              <a:off x="2819400" y="3290888"/>
              <a:ext cx="3352800" cy="595313"/>
              <a:chOff x="2819400" y="3290888"/>
              <a:chExt cx="3352800" cy="595313"/>
            </a:xfrm>
          </p:grpSpPr>
          <p:sp>
            <p:nvSpPr>
              <p:cNvPr id="10282" name="Text Box 121"/>
              <p:cNvSpPr txBox="1">
                <a:spLocks noChangeArrowheads="1"/>
              </p:cNvSpPr>
              <p:nvPr/>
            </p:nvSpPr>
            <p:spPr bwMode="auto">
              <a:xfrm>
                <a:off x="2819400" y="3519488"/>
                <a:ext cx="68580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b="1"/>
                  <a:t>DPG </a:t>
                </a:r>
              </a:p>
            </p:txBody>
          </p:sp>
          <p:sp>
            <p:nvSpPr>
              <p:cNvPr id="10283" name="Text Box 121"/>
              <p:cNvSpPr txBox="1">
                <a:spLocks noChangeArrowheads="1"/>
              </p:cNvSpPr>
              <p:nvPr/>
            </p:nvSpPr>
            <p:spPr bwMode="auto">
              <a:xfrm>
                <a:off x="5486400" y="3519488"/>
                <a:ext cx="68580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b="1"/>
                  <a:t>DPG </a:t>
                </a:r>
              </a:p>
            </p:txBody>
          </p:sp>
          <p:cxnSp>
            <p:nvCxnSpPr>
              <p:cNvPr id="10284" name="Straight Arrow Connector 169"/>
              <p:cNvCxnSpPr>
                <a:cxnSpLocks noChangeShapeType="1"/>
              </p:cNvCxnSpPr>
              <p:nvPr/>
            </p:nvCxnSpPr>
            <p:spPr bwMode="auto">
              <a:xfrm flipV="1">
                <a:off x="3124200" y="3290888"/>
                <a:ext cx="0" cy="315913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 type="stealth" w="med" len="med"/>
                <a:tailEnd type="stealth" w="med" len="med"/>
              </a:ln>
            </p:spPr>
          </p:cxnSp>
        </p:grpSp>
      </p:grpSp>
      <p:grpSp>
        <p:nvGrpSpPr>
          <p:cNvPr id="7" name="Group 73"/>
          <p:cNvGrpSpPr>
            <a:grpSpLocks/>
          </p:cNvGrpSpPr>
          <p:nvPr/>
        </p:nvGrpSpPr>
        <p:grpSpPr bwMode="auto">
          <a:xfrm>
            <a:off x="1066800" y="1371600"/>
            <a:ext cx="4419600" cy="1858963"/>
            <a:chOff x="2209800" y="1447800"/>
            <a:chExt cx="4419600" cy="1858963"/>
          </a:xfrm>
        </p:grpSpPr>
        <p:sp>
          <p:nvSpPr>
            <p:cNvPr id="13" name="Can 12"/>
            <p:cNvSpPr/>
            <p:nvPr/>
          </p:nvSpPr>
          <p:spPr bwMode="auto">
            <a:xfrm>
              <a:off x="5354638" y="2163763"/>
              <a:ext cx="776287" cy="533400"/>
            </a:xfrm>
            <a:prstGeom prst="ca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269" name="TextBox 68"/>
            <p:cNvSpPr txBox="1">
              <a:spLocks noChangeArrowheads="1"/>
            </p:cNvSpPr>
            <p:nvPr/>
          </p:nvSpPr>
          <p:spPr bwMode="auto">
            <a:xfrm>
              <a:off x="5430838" y="2225675"/>
              <a:ext cx="9699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400" b="1">
                  <a:latin typeface="Calibri" pitchFamily="34" charset="0"/>
                </a:rPr>
                <a:t>metric</a:t>
              </a:r>
            </a:p>
          </p:txBody>
        </p:sp>
        <p:sp>
          <p:nvSpPr>
            <p:cNvPr id="10270" name="TextBox 69"/>
            <p:cNvSpPr txBox="1">
              <a:spLocks noChangeArrowheads="1"/>
            </p:cNvSpPr>
            <p:nvPr/>
          </p:nvSpPr>
          <p:spPr bwMode="auto">
            <a:xfrm>
              <a:off x="5278438" y="2378075"/>
              <a:ext cx="9699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400" b="1">
                  <a:latin typeface="Calibri" pitchFamily="34" charset="0"/>
                </a:rPr>
                <a:t>  library</a:t>
              </a: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3733800" y="2027238"/>
              <a:ext cx="14478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1600"/>
                </a:lnSpc>
                <a:defRPr/>
              </a:pPr>
              <a:r>
                <a:rPr lang="en-US" altLang="zh-CN" sz="2000" b="1" dirty="0" err="1">
                  <a:solidFill>
                    <a:schemeClr val="tx1"/>
                  </a:solidFill>
                  <a:cs typeface="Arial" charset="0"/>
                </a:rPr>
                <a:t>VShell</a:t>
              </a:r>
              <a:endParaRPr lang="en-US" altLang="zh-CN" sz="2400" b="1" dirty="0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17" name="Can 16"/>
            <p:cNvSpPr/>
            <p:nvPr/>
          </p:nvSpPr>
          <p:spPr bwMode="auto">
            <a:xfrm>
              <a:off x="2706688" y="2163763"/>
              <a:ext cx="822325" cy="533400"/>
            </a:xfrm>
            <a:prstGeom prst="ca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273" name="TextBox 95"/>
            <p:cNvSpPr txBox="1">
              <a:spLocks noChangeArrowheads="1"/>
            </p:cNvSpPr>
            <p:nvPr/>
          </p:nvSpPr>
          <p:spPr bwMode="auto">
            <a:xfrm>
              <a:off x="2614613" y="2236788"/>
              <a:ext cx="10429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1400" b="1">
                  <a:latin typeface="Calibri" pitchFamily="34" charset="0"/>
                </a:rPr>
                <a:t>function</a:t>
              </a:r>
            </a:p>
          </p:txBody>
        </p:sp>
        <p:sp>
          <p:nvSpPr>
            <p:cNvPr id="10274" name="TextBox 96"/>
            <p:cNvSpPr txBox="1">
              <a:spLocks noChangeArrowheads="1"/>
            </p:cNvSpPr>
            <p:nvPr/>
          </p:nvSpPr>
          <p:spPr bwMode="auto">
            <a:xfrm>
              <a:off x="2574925" y="2378075"/>
              <a:ext cx="11588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1400" b="1">
                  <a:latin typeface="Calibri" pitchFamily="34" charset="0"/>
                </a:rPr>
                <a:t>library</a:t>
              </a: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2209800" y="1920875"/>
              <a:ext cx="4419600" cy="13858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276" name="TextBox 126"/>
            <p:cNvSpPr txBox="1">
              <a:spLocks noChangeArrowheads="1"/>
            </p:cNvSpPr>
            <p:nvPr/>
          </p:nvSpPr>
          <p:spPr bwMode="auto">
            <a:xfrm>
              <a:off x="3581400" y="2544763"/>
              <a:ext cx="16764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000" b="1">
                  <a:latin typeface="Calibri" pitchFamily="34" charset="0"/>
                </a:rPr>
                <a:t>VMaster</a:t>
              </a:r>
            </a:p>
          </p:txBody>
        </p:sp>
        <p:cxnSp>
          <p:nvCxnSpPr>
            <p:cNvPr id="10277" name="Straight Arrow Connector 169"/>
            <p:cNvCxnSpPr>
              <a:cxnSpLocks noChangeShapeType="1"/>
            </p:cNvCxnSpPr>
            <p:nvPr/>
          </p:nvCxnSpPr>
          <p:spPr bwMode="auto">
            <a:xfrm flipV="1">
              <a:off x="4191000" y="1760538"/>
              <a:ext cx="3175" cy="31273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prstDash val="sysDash"/>
              <a:round/>
              <a:headEnd type="stealth" w="med" len="med"/>
              <a:tailEnd type="stealth" w="med" len="med"/>
            </a:ln>
          </p:spPr>
        </p:cxnSp>
        <p:sp>
          <p:nvSpPr>
            <p:cNvPr id="10278" name="TextBox 174"/>
            <p:cNvSpPr txBox="1">
              <a:spLocks noChangeArrowheads="1"/>
            </p:cNvSpPr>
            <p:nvPr/>
          </p:nvSpPr>
          <p:spPr bwMode="auto">
            <a:xfrm>
              <a:off x="2362200" y="1447800"/>
              <a:ext cx="41148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000" b="1">
                  <a:latin typeface="Calibri" pitchFamily="34" charset="0"/>
                </a:rPr>
                <a:t>VScope/DPG Operations</a:t>
              </a:r>
            </a:p>
          </p:txBody>
        </p:sp>
        <p:cxnSp>
          <p:nvCxnSpPr>
            <p:cNvPr id="10279" name="Straight Arrow Connector 169"/>
            <p:cNvCxnSpPr>
              <a:cxnSpLocks noChangeShapeType="1"/>
            </p:cNvCxnSpPr>
            <p:nvPr/>
          </p:nvCxnSpPr>
          <p:spPr bwMode="auto">
            <a:xfrm flipV="1">
              <a:off x="4721225" y="1760538"/>
              <a:ext cx="3175" cy="31273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prstDash val="sysDash"/>
              <a:round/>
              <a:headEnd type="stealth" w="med" len="med"/>
              <a:tailEnd type="stealth" w="med" len="med"/>
            </a:ln>
          </p:spPr>
        </p:cxnSp>
      </p:grpSp>
      <p:grpSp>
        <p:nvGrpSpPr>
          <p:cNvPr id="8" name="Group 72"/>
          <p:cNvGrpSpPr>
            <a:grpSpLocks/>
          </p:cNvGrpSpPr>
          <p:nvPr/>
        </p:nvGrpSpPr>
        <p:grpSpPr bwMode="auto">
          <a:xfrm>
            <a:off x="1143000" y="2763838"/>
            <a:ext cx="4267200" cy="406400"/>
            <a:chOff x="2286000" y="2840038"/>
            <a:chExt cx="4267200" cy="406400"/>
          </a:xfrm>
        </p:grpSpPr>
        <p:sp>
          <p:nvSpPr>
            <p:cNvPr id="10265" name="TextBox 126"/>
            <p:cNvSpPr txBox="1">
              <a:spLocks noChangeArrowheads="1"/>
            </p:cNvSpPr>
            <p:nvPr/>
          </p:nvSpPr>
          <p:spPr bwMode="auto">
            <a:xfrm>
              <a:off x="2286000" y="2840038"/>
              <a:ext cx="1676400" cy="406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000" b="1">
                  <a:latin typeface="Calibri" pitchFamily="34" charset="0"/>
                </a:rPr>
                <a:t>DPGManager</a:t>
              </a:r>
            </a:p>
          </p:txBody>
        </p:sp>
        <p:sp>
          <p:nvSpPr>
            <p:cNvPr id="10266" name="TextBox 126"/>
            <p:cNvSpPr txBox="1">
              <a:spLocks noChangeArrowheads="1"/>
            </p:cNvSpPr>
            <p:nvPr/>
          </p:nvSpPr>
          <p:spPr bwMode="auto">
            <a:xfrm>
              <a:off x="4876800" y="2840038"/>
              <a:ext cx="1676400" cy="406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000" b="1">
                  <a:latin typeface="Calibri" pitchFamily="34" charset="0"/>
                </a:rPr>
                <a:t>DPGManager</a:t>
              </a:r>
            </a:p>
          </p:txBody>
        </p:sp>
        <p:cxnSp>
          <p:nvCxnSpPr>
            <p:cNvPr id="10267" name="Straight Connector 18"/>
            <p:cNvCxnSpPr>
              <a:cxnSpLocks noChangeShapeType="1"/>
            </p:cNvCxnSpPr>
            <p:nvPr/>
          </p:nvCxnSpPr>
          <p:spPr bwMode="auto">
            <a:xfrm flipH="1">
              <a:off x="4267200" y="3033713"/>
              <a:ext cx="368300" cy="0"/>
            </a:xfrm>
            <a:prstGeom prst="line">
              <a:avLst/>
            </a:prstGeom>
            <a:noFill/>
            <a:ln w="63500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</p:cxnSp>
      </p:grpSp>
      <p:grpSp>
        <p:nvGrpSpPr>
          <p:cNvPr id="9" name="Group 69"/>
          <p:cNvGrpSpPr>
            <a:grpSpLocks/>
          </p:cNvGrpSpPr>
          <p:nvPr/>
        </p:nvGrpSpPr>
        <p:grpSpPr bwMode="auto">
          <a:xfrm>
            <a:off x="914400" y="5673725"/>
            <a:ext cx="4724400" cy="955675"/>
            <a:chOff x="2057400" y="5749925"/>
            <a:chExt cx="4724400" cy="955675"/>
          </a:xfrm>
        </p:grpSpPr>
        <p:pic>
          <p:nvPicPr>
            <p:cNvPr id="10250" name="Picture 3" descr="C:\Users\Administrator\AppData\Local\Microsoft\Windows\Temporary Internet Files\Content.IE5\90U845NA\MC900197438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22500" y="5762625"/>
              <a:ext cx="368300" cy="520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3" descr="C:\Users\Administrator\AppData\Local\Microsoft\Windows\Temporary Internet Files\Content.IE5\90U845NA\MC900197438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84500" y="5749925"/>
              <a:ext cx="3683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3" descr="C:\Users\Administrator\AppData\Local\Microsoft\Windows\Temporary Internet Files\Content.IE5\90U845NA\MC900197438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0" y="5749925"/>
              <a:ext cx="3683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253" name="Straight Connector 18"/>
            <p:cNvCxnSpPr>
              <a:cxnSpLocks noChangeShapeType="1"/>
            </p:cNvCxnSpPr>
            <p:nvPr/>
          </p:nvCxnSpPr>
          <p:spPr bwMode="auto">
            <a:xfrm flipH="1">
              <a:off x="2590800" y="5978525"/>
              <a:ext cx="368300" cy="0"/>
            </a:xfrm>
            <a:prstGeom prst="line">
              <a:avLst/>
            </a:prstGeom>
            <a:noFill/>
            <a:ln w="63500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</p:cxnSp>
        <p:cxnSp>
          <p:nvCxnSpPr>
            <p:cNvPr id="10254" name="Straight Connector 21"/>
            <p:cNvCxnSpPr>
              <a:cxnSpLocks noChangeShapeType="1"/>
            </p:cNvCxnSpPr>
            <p:nvPr/>
          </p:nvCxnSpPr>
          <p:spPr bwMode="auto">
            <a:xfrm flipH="1">
              <a:off x="3352800" y="5978525"/>
              <a:ext cx="381000" cy="0"/>
            </a:xfrm>
            <a:prstGeom prst="line">
              <a:avLst/>
            </a:prstGeom>
            <a:noFill/>
            <a:ln w="63500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</p:cxnSp>
        <p:sp>
          <p:nvSpPr>
            <p:cNvPr id="10255" name="TextBox 25"/>
            <p:cNvSpPr txBox="1">
              <a:spLocks noChangeArrowheads="1"/>
            </p:cNvSpPr>
            <p:nvPr/>
          </p:nvSpPr>
          <p:spPr bwMode="auto">
            <a:xfrm>
              <a:off x="2057400" y="6324600"/>
              <a:ext cx="685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400" b="1">
                  <a:latin typeface="Calibri" pitchFamily="34" charset="0"/>
                </a:rPr>
                <a:t>agent</a:t>
              </a:r>
            </a:p>
          </p:txBody>
        </p:sp>
        <p:sp>
          <p:nvSpPr>
            <p:cNvPr id="10256" name="TextBox 26"/>
            <p:cNvSpPr txBox="1">
              <a:spLocks noChangeArrowheads="1"/>
            </p:cNvSpPr>
            <p:nvPr/>
          </p:nvSpPr>
          <p:spPr bwMode="auto">
            <a:xfrm>
              <a:off x="2819400" y="6283325"/>
              <a:ext cx="762000" cy="422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en-US" altLang="zh-CN" sz="1400" b="1">
                  <a:latin typeface="Calibri" pitchFamily="34" charset="0"/>
                </a:rPr>
                <a:t>Flume master</a:t>
              </a:r>
            </a:p>
          </p:txBody>
        </p:sp>
        <p:sp>
          <p:nvSpPr>
            <p:cNvPr id="10257" name="TextBox 27"/>
            <p:cNvSpPr txBox="1">
              <a:spLocks noChangeArrowheads="1"/>
            </p:cNvSpPr>
            <p:nvPr/>
          </p:nvSpPr>
          <p:spPr bwMode="auto">
            <a:xfrm>
              <a:off x="3581400" y="6283325"/>
              <a:ext cx="9906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400" b="1">
                  <a:latin typeface="Calibri" pitchFamily="34" charset="0"/>
                </a:rPr>
                <a:t>collector</a:t>
              </a: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4495800" y="6248400"/>
              <a:ext cx="2209800" cy="304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 err="1">
                  <a:solidFill>
                    <a:schemeClr val="tx1"/>
                  </a:solidFill>
                  <a:cs typeface="Arial" charset="0"/>
                </a:rPr>
                <a:t>Xen</a:t>
              </a:r>
              <a:r>
                <a:rPr lang="en-US" altLang="zh-CN" b="1" dirty="0">
                  <a:solidFill>
                    <a:schemeClr val="tx1"/>
                  </a:solidFill>
                  <a:cs typeface="Arial" charset="0"/>
                </a:rPr>
                <a:t> Hypervisor</a:t>
              </a:r>
            </a:p>
          </p:txBody>
        </p:sp>
        <p:sp>
          <p:nvSpPr>
            <p:cNvPr id="10259" name="TextBox 25"/>
            <p:cNvSpPr txBox="1">
              <a:spLocks noChangeArrowheads="1"/>
            </p:cNvSpPr>
            <p:nvPr/>
          </p:nvSpPr>
          <p:spPr bwMode="auto">
            <a:xfrm>
              <a:off x="4419600" y="5761038"/>
              <a:ext cx="7620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600" b="1">
                  <a:latin typeface="Calibri" pitchFamily="34" charset="0"/>
                </a:rPr>
                <a:t>Dom0</a:t>
              </a:r>
            </a:p>
          </p:txBody>
        </p:sp>
        <p:sp>
          <p:nvSpPr>
            <p:cNvPr id="10260" name="Text Box 83"/>
            <p:cNvSpPr txBox="1">
              <a:spLocks noChangeArrowheads="1"/>
            </p:cNvSpPr>
            <p:nvPr/>
          </p:nvSpPr>
          <p:spPr bwMode="auto">
            <a:xfrm>
              <a:off x="4495800" y="5761038"/>
              <a:ext cx="609600" cy="40481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zh-CN" altLang="en-US"/>
            </a:p>
          </p:txBody>
        </p:sp>
        <p:sp>
          <p:nvSpPr>
            <p:cNvPr id="10261" name="TextBox 25"/>
            <p:cNvSpPr txBox="1">
              <a:spLocks noChangeArrowheads="1"/>
            </p:cNvSpPr>
            <p:nvPr/>
          </p:nvSpPr>
          <p:spPr bwMode="auto">
            <a:xfrm>
              <a:off x="5181600" y="5761038"/>
              <a:ext cx="7620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600" b="1">
                  <a:latin typeface="Calibri" pitchFamily="34" charset="0"/>
                </a:rPr>
                <a:t>DomU</a:t>
              </a:r>
            </a:p>
          </p:txBody>
        </p:sp>
        <p:sp>
          <p:nvSpPr>
            <p:cNvPr id="10262" name="Text Box 83"/>
            <p:cNvSpPr txBox="1">
              <a:spLocks noChangeArrowheads="1"/>
            </p:cNvSpPr>
            <p:nvPr/>
          </p:nvSpPr>
          <p:spPr bwMode="auto">
            <a:xfrm>
              <a:off x="5257800" y="5761038"/>
              <a:ext cx="609600" cy="40481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zh-CN" altLang="en-US"/>
            </a:p>
          </p:txBody>
        </p:sp>
        <p:sp>
          <p:nvSpPr>
            <p:cNvPr id="10263" name="TextBox 25"/>
            <p:cNvSpPr txBox="1">
              <a:spLocks noChangeArrowheads="1"/>
            </p:cNvSpPr>
            <p:nvPr/>
          </p:nvSpPr>
          <p:spPr bwMode="auto">
            <a:xfrm>
              <a:off x="6019800" y="5765800"/>
              <a:ext cx="7620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600" b="1">
                  <a:latin typeface="Calibri" pitchFamily="34" charset="0"/>
                </a:rPr>
                <a:t>DomU</a:t>
              </a:r>
            </a:p>
          </p:txBody>
        </p:sp>
        <p:sp>
          <p:nvSpPr>
            <p:cNvPr id="10264" name="Text Box 83"/>
            <p:cNvSpPr txBox="1">
              <a:spLocks noChangeArrowheads="1"/>
            </p:cNvSpPr>
            <p:nvPr/>
          </p:nvSpPr>
          <p:spPr bwMode="auto">
            <a:xfrm>
              <a:off x="6096000" y="5765800"/>
              <a:ext cx="609600" cy="40481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zh-CN" altLang="en-US"/>
            </a:p>
          </p:txBody>
        </p:sp>
      </p:grpSp>
      <p:sp>
        <p:nvSpPr>
          <p:cNvPr id="76" name="Cloud 75"/>
          <p:cNvSpPr/>
          <p:nvPr/>
        </p:nvSpPr>
        <p:spPr>
          <a:xfrm>
            <a:off x="6477000" y="1981200"/>
            <a:ext cx="2286000" cy="1600200"/>
          </a:xfrm>
          <a:prstGeom prst="cloud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6629400" y="23622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OpenTSDB</a:t>
            </a:r>
            <a:endParaRPr lang="en-US" sz="2400" b="1" dirty="0"/>
          </a:p>
        </p:txBody>
      </p:sp>
      <p:sp>
        <p:nvSpPr>
          <p:cNvPr id="84" name="Rounded Rectangle 83"/>
          <p:cNvSpPr/>
          <p:nvPr/>
        </p:nvSpPr>
        <p:spPr>
          <a:xfrm>
            <a:off x="6477000" y="4419600"/>
            <a:ext cx="838200" cy="457200"/>
          </a:xfrm>
          <a:prstGeom prst="round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TSD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8001000" y="4419600"/>
            <a:ext cx="838200" cy="457200"/>
          </a:xfrm>
          <a:prstGeom prst="round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TSD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28" name="Elbow Connector 127"/>
          <p:cNvCxnSpPr/>
          <p:nvPr/>
        </p:nvCxnSpPr>
        <p:spPr>
          <a:xfrm>
            <a:off x="3429000" y="4241008"/>
            <a:ext cx="3048000" cy="254792"/>
          </a:xfrm>
          <a:prstGeom prst="bentConnector3">
            <a:avLst>
              <a:gd name="adj1" fmla="val 71250"/>
            </a:avLst>
          </a:prstGeom>
          <a:ln>
            <a:prstDash val="dash"/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84" idx="0"/>
          </p:cNvCxnSpPr>
          <p:nvPr/>
        </p:nvCxnSpPr>
        <p:spPr>
          <a:xfrm flipV="1">
            <a:off x="6896100" y="3429000"/>
            <a:ext cx="38100" cy="990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stCxn id="86" idx="0"/>
          </p:cNvCxnSpPr>
          <p:nvPr/>
        </p:nvCxnSpPr>
        <p:spPr>
          <a:xfrm flipH="1" flipV="1">
            <a:off x="8229600" y="3429000"/>
            <a:ext cx="190500" cy="990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>
            <a:off x="5486400" y="2438400"/>
            <a:ext cx="1066800" cy="0"/>
          </a:xfrm>
          <a:prstGeom prst="straightConnector1">
            <a:avLst/>
          </a:prstGeom>
          <a:ln>
            <a:headEnd type="stealth" w="lg" len="lg"/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8" name="TextBox 147"/>
          <p:cNvSpPr txBox="1"/>
          <p:nvPr/>
        </p:nvSpPr>
        <p:spPr>
          <a:xfrm>
            <a:off x="7086600" y="37338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Historical</a:t>
            </a:r>
          </a:p>
          <a:p>
            <a:pPr algn="ctr"/>
            <a:r>
              <a:rPr lang="en-US" sz="1600" b="1" dirty="0" smtClean="0"/>
              <a:t>Data</a:t>
            </a:r>
            <a:endParaRPr lang="en-US" sz="1600" b="1" dirty="0"/>
          </a:p>
        </p:txBody>
      </p:sp>
      <p:sp>
        <p:nvSpPr>
          <p:cNvPr id="149" name="TextBox 148"/>
          <p:cNvSpPr txBox="1"/>
          <p:nvPr/>
        </p:nvSpPr>
        <p:spPr>
          <a:xfrm>
            <a:off x="5638800" y="19812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Query</a:t>
            </a:r>
            <a:endParaRPr lang="en-US" b="1" dirty="0"/>
          </a:p>
        </p:txBody>
      </p:sp>
      <p:sp>
        <p:nvSpPr>
          <p:cNvPr id="150" name="TextBox 149"/>
          <p:cNvSpPr txBox="1"/>
          <p:nvPr/>
        </p:nvSpPr>
        <p:spPr>
          <a:xfrm>
            <a:off x="5867400" y="487680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Time-Series Daemon</a:t>
            </a:r>
            <a:endParaRPr lang="en-US" sz="1400" b="1" dirty="0"/>
          </a:p>
        </p:txBody>
      </p:sp>
      <p:cxnSp>
        <p:nvCxnSpPr>
          <p:cNvPr id="94" name="Elbow Connector 93"/>
          <p:cNvCxnSpPr/>
          <p:nvPr/>
        </p:nvCxnSpPr>
        <p:spPr>
          <a:xfrm>
            <a:off x="4572000" y="4648200"/>
            <a:ext cx="3886200" cy="609600"/>
          </a:xfrm>
          <a:prstGeom prst="bentConnector3">
            <a:avLst>
              <a:gd name="adj1" fmla="val 26961"/>
            </a:avLst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endCxn id="86" idx="2"/>
          </p:cNvCxnSpPr>
          <p:nvPr/>
        </p:nvCxnSpPr>
        <p:spPr>
          <a:xfrm flipV="1">
            <a:off x="8382000" y="4876800"/>
            <a:ext cx="38100" cy="381000"/>
          </a:xfrm>
          <a:prstGeom prst="straightConnector1">
            <a:avLst/>
          </a:prstGeom>
          <a:ln>
            <a:prstDash val="dash"/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Dynamism is Important?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58674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We cannot afford tracing everywhere!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whydynam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0700" y="1362075"/>
            <a:ext cx="5676900" cy="4352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228600"/>
            <a:ext cx="9372600" cy="1143000"/>
          </a:xfrm>
        </p:spPr>
        <p:txBody>
          <a:bodyPr/>
          <a:lstStyle/>
          <a:p>
            <a:r>
              <a:rPr lang="en-US" dirty="0" smtClean="0"/>
              <a:t>Distribution-based </a:t>
            </a:r>
            <a:r>
              <a:rPr lang="en-US" dirty="0" err="1" smtClean="0"/>
              <a:t>vs</a:t>
            </a:r>
            <a:r>
              <a:rPr lang="en-US" dirty="0" smtClean="0"/>
              <a:t> Value-based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Sporadic Spikes</a:t>
            </a:r>
          </a:p>
          <a:p>
            <a:r>
              <a:rPr lang="en-US" dirty="0" smtClean="0"/>
              <a:t>Pattern </a:t>
            </a:r>
            <a:r>
              <a:rPr lang="en-US" dirty="0" err="1" smtClean="0"/>
              <a:t>vs</a:t>
            </a:r>
            <a:r>
              <a:rPr lang="en-US" dirty="0" smtClean="0"/>
              <a:t> individual measurement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zh-CN" dirty="0" err="1" smtClean="0"/>
              <a:t>EbAT</a:t>
            </a:r>
            <a:r>
              <a:rPr lang="en-US" altLang="zh-CN" dirty="0" smtClean="0"/>
              <a:t> (Entropy-based Anomaly Tester)</a:t>
            </a:r>
            <a:endParaRPr lang="en-US" altLang="zh-CN" dirty="0"/>
          </a:p>
        </p:txBody>
      </p:sp>
      <p:grpSp>
        <p:nvGrpSpPr>
          <p:cNvPr id="2" name="Group 19"/>
          <p:cNvGrpSpPr/>
          <p:nvPr/>
        </p:nvGrpSpPr>
        <p:grpSpPr>
          <a:xfrm>
            <a:off x="304800" y="1676400"/>
            <a:ext cx="8686800" cy="4354513"/>
            <a:chOff x="304800" y="1676400"/>
            <a:chExt cx="8686800" cy="4354513"/>
          </a:xfrm>
        </p:grpSpPr>
        <p:pic>
          <p:nvPicPr>
            <p:cNvPr id="71684" name="Picture 4" descr="ebatframework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800" y="1676400"/>
              <a:ext cx="8686800" cy="435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6400800" y="4724400"/>
              <a:ext cx="24384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553200" y="4800600"/>
              <a:ext cx="2209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Time Series Analysis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553200" y="5105400"/>
              <a:ext cx="22098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1. Exponential Weighted Moving Average (EWMA)</a:t>
              </a:r>
              <a:endParaRPr lang="en-US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553200" y="3657600"/>
              <a:ext cx="22098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Signal Processing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553200" y="3929390"/>
              <a:ext cx="220980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1. Wavelet Analysis</a:t>
              </a:r>
              <a:endParaRPr lang="en-US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553200" y="2618601"/>
              <a:ext cx="22098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Threshold-based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53200" y="2862590"/>
              <a:ext cx="220980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1. Visual Identification</a:t>
              </a:r>
              <a:endParaRPr lang="en-US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400800" y="3048000"/>
              <a:ext cx="24384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553200" y="3091190"/>
              <a:ext cx="220980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       2. Three-Sigma Rule</a:t>
              </a:r>
              <a:endParaRPr lang="en-US" sz="11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10" descr="mapreduce-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262063"/>
            <a:ext cx="2514600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1143000"/>
          </a:xfrm>
        </p:spPr>
        <p:txBody>
          <a:bodyPr/>
          <a:lstStyle/>
          <a:p>
            <a:r>
              <a:rPr lang="en-US" dirty="0" smtClean="0"/>
              <a:t>‘Big Data’ Application</a:t>
            </a:r>
          </a:p>
        </p:txBody>
      </p:sp>
      <p:pic>
        <p:nvPicPr>
          <p:cNvPr id="4100" name="Picture 9" descr="hdfs-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239838"/>
            <a:ext cx="1600200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7" descr="flume-logo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9906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45" descr="Flume_Arch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2320925"/>
            <a:ext cx="21653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47" descr="HBase_Arch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013" y="2286000"/>
            <a:ext cx="1220787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48" descr="HDFS_Arch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56238" y="2320925"/>
            <a:ext cx="1249362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49" descr="MapReduce_Arch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00" y="2320925"/>
            <a:ext cx="1190625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>
            <a:off x="2133600" y="3311525"/>
            <a:ext cx="1219200" cy="22860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133600" y="4073525"/>
            <a:ext cx="1219200" cy="30480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057400" y="5216525"/>
            <a:ext cx="1219200" cy="30480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438400" y="2930525"/>
            <a:ext cx="685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/>
              <a:t>Page Views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419600" y="3311525"/>
            <a:ext cx="1371600" cy="30480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419600" y="3844925"/>
            <a:ext cx="1371600" cy="83820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343400" y="5216525"/>
            <a:ext cx="1219200" cy="30480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495800" y="2863850"/>
            <a:ext cx="91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/>
              <a:t>(PageID, # views)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6477000" y="3159125"/>
            <a:ext cx="1219200" cy="45720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400800" y="4149725"/>
            <a:ext cx="1295400" cy="22860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477000" y="5130800"/>
            <a:ext cx="1219200" cy="390525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705600" y="2778125"/>
            <a:ext cx="91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/>
              <a:t>Data Blocks</a:t>
            </a:r>
          </a:p>
        </p:txBody>
      </p:sp>
      <p:pic>
        <p:nvPicPr>
          <p:cNvPr id="27" name="Picture 26" descr="hbase_logo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76600" y="1295505"/>
            <a:ext cx="1155556" cy="83809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990600" y="6167735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Exposed as Services in Utility Cloud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304800" y="341312"/>
            <a:ext cx="861060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fontAlgn="auto" hangingPunct="0">
              <a:lnSpc>
                <a:spcPct val="90000"/>
              </a:lnSpc>
              <a:spcBef>
                <a:spcPct val="25000"/>
              </a:spcBef>
              <a:spcAft>
                <a:spcPts val="0"/>
              </a:spcAft>
              <a:defRPr/>
            </a:pPr>
            <a:r>
              <a:rPr lang="en-US" sz="44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Entropy Time Series Construction</a:t>
            </a:r>
          </a:p>
        </p:txBody>
      </p: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 rot="5400000">
            <a:off x="838994" y="2516981"/>
            <a:ext cx="762000" cy="15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 rot="5400000">
            <a:off x="1143794" y="2516981"/>
            <a:ext cx="762000" cy="15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 rot="5400000">
            <a:off x="1448594" y="2516981"/>
            <a:ext cx="762000" cy="15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 rot="5400000">
            <a:off x="1753394" y="2516981"/>
            <a:ext cx="762000" cy="15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 rot="5400000">
            <a:off x="2058194" y="2516981"/>
            <a:ext cx="762000" cy="15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>
            <a:off x="381000" y="2898775"/>
            <a:ext cx="3581400" cy="158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8" name="Straight Arrow Connector 57"/>
          <p:cNvCxnSpPr>
            <a:cxnSpLocks noChangeShapeType="1"/>
          </p:cNvCxnSpPr>
          <p:nvPr/>
        </p:nvCxnSpPr>
        <p:spPr bwMode="auto">
          <a:xfrm rot="5400000">
            <a:off x="2362994" y="2516981"/>
            <a:ext cx="762000" cy="15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9" name="Straight Arrow Connector 58"/>
          <p:cNvCxnSpPr>
            <a:cxnSpLocks noChangeShapeType="1"/>
          </p:cNvCxnSpPr>
          <p:nvPr/>
        </p:nvCxnSpPr>
        <p:spPr bwMode="auto">
          <a:xfrm rot="5400000">
            <a:off x="2667794" y="2516981"/>
            <a:ext cx="762000" cy="15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0" name="Straight Arrow Connector 59"/>
          <p:cNvCxnSpPr>
            <a:cxnSpLocks noChangeShapeType="1"/>
          </p:cNvCxnSpPr>
          <p:nvPr/>
        </p:nvCxnSpPr>
        <p:spPr bwMode="auto">
          <a:xfrm rot="5400000">
            <a:off x="2972594" y="2516981"/>
            <a:ext cx="762000" cy="15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1" name="Straight Arrow Connector 60"/>
          <p:cNvCxnSpPr>
            <a:cxnSpLocks noChangeShapeType="1"/>
          </p:cNvCxnSpPr>
          <p:nvPr/>
        </p:nvCxnSpPr>
        <p:spPr bwMode="auto">
          <a:xfrm rot="5400000">
            <a:off x="534194" y="2516981"/>
            <a:ext cx="762000" cy="15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62" name="Left Brace 61"/>
          <p:cNvSpPr>
            <a:spLocks/>
          </p:cNvSpPr>
          <p:nvPr/>
        </p:nvSpPr>
        <p:spPr bwMode="auto">
          <a:xfrm rot="-5400000">
            <a:off x="2247900" y="2708275"/>
            <a:ext cx="152400" cy="1447800"/>
          </a:xfrm>
          <a:prstGeom prst="leftBrace">
            <a:avLst>
              <a:gd name="adj1" fmla="val 8313"/>
              <a:gd name="adj2" fmla="val 50000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zh-CN" sz="1600">
              <a:latin typeface="Futura Bk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en-US" altLang="zh-CN" sz="1600">
              <a:latin typeface="Futura Bk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en-US" altLang="zh-CN" sz="1600">
              <a:latin typeface="Futura Bk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en-US" altLang="zh-CN" sz="1600">
              <a:latin typeface="Futura Bk"/>
              <a:cs typeface="Arial" pitchFamily="34" charset="0"/>
            </a:endParaRPr>
          </a:p>
        </p:txBody>
      </p:sp>
      <p:sp>
        <p:nvSpPr>
          <p:cNvPr id="63" name="Left Brace 62"/>
          <p:cNvSpPr>
            <a:spLocks/>
          </p:cNvSpPr>
          <p:nvPr/>
        </p:nvSpPr>
        <p:spPr bwMode="auto">
          <a:xfrm rot="-5400000">
            <a:off x="1866900" y="2479675"/>
            <a:ext cx="152400" cy="1447800"/>
          </a:xfrm>
          <a:prstGeom prst="leftBrace">
            <a:avLst>
              <a:gd name="adj1" fmla="val 8313"/>
              <a:gd name="adj2" fmla="val 50000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zh-CN" sz="1600">
              <a:latin typeface="Futura Bk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en-US" altLang="zh-CN" sz="1600">
              <a:latin typeface="Futura Bk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en-US" altLang="zh-CN" sz="1600">
              <a:latin typeface="Futura Bk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en-US" altLang="zh-CN" sz="1600">
              <a:latin typeface="Futura Bk"/>
              <a:cs typeface="Arial" pitchFamily="34" charset="0"/>
            </a:endParaRPr>
          </a:p>
        </p:txBody>
      </p:sp>
      <p:sp>
        <p:nvSpPr>
          <p:cNvPr id="64" name="Left Brace 63"/>
          <p:cNvSpPr>
            <a:spLocks/>
          </p:cNvSpPr>
          <p:nvPr/>
        </p:nvSpPr>
        <p:spPr bwMode="auto">
          <a:xfrm rot="-5400000">
            <a:off x="1562100" y="2327275"/>
            <a:ext cx="152400" cy="1447800"/>
          </a:xfrm>
          <a:prstGeom prst="leftBrace">
            <a:avLst>
              <a:gd name="adj1" fmla="val 8313"/>
              <a:gd name="adj2" fmla="val 50000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zh-CN" sz="1600">
              <a:latin typeface="Futura Bk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en-US" altLang="zh-CN" sz="1600">
              <a:latin typeface="Futura Bk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en-US" altLang="zh-CN" sz="1600">
              <a:latin typeface="Futura Bk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en-US" altLang="zh-CN" sz="1600">
              <a:latin typeface="Futura Bk"/>
              <a:cs typeface="Arial" pitchFamily="34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762000" y="1897063"/>
            <a:ext cx="1828800" cy="1077912"/>
          </a:xfrm>
          <a:prstGeom prst="rect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zh-CN" sz="1600">
              <a:latin typeface="Futura Bk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en-US" altLang="zh-CN" sz="1600">
              <a:latin typeface="Futura Bk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en-US" altLang="zh-CN" sz="1600">
              <a:latin typeface="Futura Bk"/>
              <a:cs typeface="Arial" pitchFamily="34" charset="0"/>
            </a:endParaRPr>
          </a:p>
        </p:txBody>
      </p:sp>
      <p:sp>
        <p:nvSpPr>
          <p:cNvPr id="68" name="Down Arrow 67"/>
          <p:cNvSpPr>
            <a:spLocks noChangeArrowheads="1"/>
          </p:cNvSpPr>
          <p:nvPr/>
        </p:nvSpPr>
        <p:spPr bwMode="auto">
          <a:xfrm rot="-5400000">
            <a:off x="403225" y="2282825"/>
            <a:ext cx="228600" cy="393700"/>
          </a:xfrm>
          <a:prstGeom prst="downArrow">
            <a:avLst>
              <a:gd name="adj1" fmla="val 50000"/>
              <a:gd name="adj2" fmla="val 49936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>
              <a:latin typeface="Futura Bk"/>
              <a:cs typeface="Arial" pitchFamily="34" charset="0"/>
            </a:endParaRPr>
          </a:p>
        </p:txBody>
      </p:sp>
      <p:sp>
        <p:nvSpPr>
          <p:cNvPr id="69" name="Down Arrow 68"/>
          <p:cNvSpPr>
            <a:spLocks noChangeArrowheads="1"/>
          </p:cNvSpPr>
          <p:nvPr/>
        </p:nvSpPr>
        <p:spPr bwMode="auto">
          <a:xfrm rot="-5400000">
            <a:off x="3587750" y="2282825"/>
            <a:ext cx="228600" cy="393700"/>
          </a:xfrm>
          <a:prstGeom prst="downArrow">
            <a:avLst>
              <a:gd name="adj1" fmla="val 50000"/>
              <a:gd name="adj2" fmla="val 49936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>
              <a:latin typeface="Futura Bk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38200" y="3584575"/>
            <a:ext cx="236537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charset="0"/>
                <a:ea typeface="+mn-ea"/>
              </a:rPr>
              <a:t>Look back windows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089150"/>
            <a:ext cx="300355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Left Brace 72"/>
          <p:cNvSpPr>
            <a:spLocks/>
          </p:cNvSpPr>
          <p:nvPr/>
        </p:nvSpPr>
        <p:spPr bwMode="auto">
          <a:xfrm>
            <a:off x="5029200" y="2365375"/>
            <a:ext cx="152400" cy="714375"/>
          </a:xfrm>
          <a:prstGeom prst="leftBrace">
            <a:avLst>
              <a:gd name="adj1" fmla="val 8333"/>
              <a:gd name="adj2" fmla="val 50000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zh-CN" sz="1600">
              <a:latin typeface="Futura Bk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en-US" altLang="zh-CN" sz="1600">
              <a:latin typeface="Futura Bk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038600" y="2322513"/>
            <a:ext cx="1068388" cy="738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Arial" charset="0"/>
                <a:ea typeface="+mn-ea"/>
              </a:rPr>
              <a:t>Look-back</a:t>
            </a:r>
          </a:p>
          <a:p>
            <a:pPr>
              <a:defRPr/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Arial" charset="0"/>
                <a:ea typeface="+mn-ea"/>
              </a:rPr>
              <a:t>window of</a:t>
            </a:r>
          </a:p>
          <a:p>
            <a:pPr>
              <a:defRPr/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Arial" charset="0"/>
                <a:ea typeface="+mn-ea"/>
              </a:rPr>
              <a:t>Size 3</a:t>
            </a: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6324600" y="1600200"/>
            <a:ext cx="1133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u="sng">
                <a:solidFill>
                  <a:srgbClr val="FF0000"/>
                </a:solidFill>
                <a:cs typeface="Arial" pitchFamily="34" charset="0"/>
              </a:rPr>
              <a:t>Example</a:t>
            </a:r>
          </a:p>
        </p:txBody>
      </p:sp>
      <p:sp>
        <p:nvSpPr>
          <p:cNvPr id="76" name="Content Placeholder 2"/>
          <p:cNvSpPr txBox="1">
            <a:spLocks/>
          </p:cNvSpPr>
          <p:nvPr/>
        </p:nvSpPr>
        <p:spPr bwMode="auto">
          <a:xfrm>
            <a:off x="457200" y="4114800"/>
            <a:ext cx="4191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0" hangingPunct="0">
              <a:spcBef>
                <a:spcPts val="300"/>
              </a:spcBef>
              <a:spcAft>
                <a:spcPts val="300"/>
              </a:spcAft>
              <a:buClr>
                <a:srgbClr val="ABA69F"/>
              </a:buClr>
              <a:buSzPct val="80000"/>
              <a:defRPr/>
            </a:pPr>
            <a:r>
              <a:rPr lang="en-US" sz="2000" kern="0" dirty="0">
                <a:solidFill>
                  <a:srgbClr val="C00000"/>
                </a:solidFill>
                <a:latin typeface="+mn-lt"/>
                <a:ea typeface="+mn-ea"/>
              </a:rPr>
              <a:t>2. Perform data pre-processing</a:t>
            </a:r>
          </a:p>
          <a:p>
            <a:pPr marL="685800" lvl="1" indent="-228600" eaLnBrk="0" hangingPunct="0">
              <a:spcBef>
                <a:spcPts val="300"/>
              </a:spcBef>
              <a:spcAft>
                <a:spcPts val="300"/>
              </a:spcAft>
              <a:buClr>
                <a:srgbClr val="ABA69F"/>
              </a:buClr>
              <a:buSzPct val="80000"/>
              <a:buFontTx/>
              <a:buChar char="•"/>
              <a:defRPr/>
            </a:pPr>
            <a:r>
              <a:rPr lang="en-US" sz="2000" kern="0" dirty="0">
                <a:latin typeface="+mn-lt"/>
                <a:ea typeface="+mn-ea"/>
              </a:rPr>
              <a:t>Normalization: divide values</a:t>
            </a:r>
          </a:p>
          <a:p>
            <a:pPr marL="685800" lvl="1" indent="-228600" eaLnBrk="0" hangingPunct="0">
              <a:spcBef>
                <a:spcPts val="300"/>
              </a:spcBef>
              <a:spcAft>
                <a:spcPts val="300"/>
              </a:spcAft>
              <a:buClr>
                <a:srgbClr val="ABA69F"/>
              </a:buClr>
              <a:buSzPct val="80000"/>
              <a:defRPr/>
            </a:pPr>
            <a:r>
              <a:rPr lang="en-US" sz="2000" kern="0" dirty="0">
                <a:latin typeface="+mn-lt"/>
                <a:ea typeface="+mn-ea"/>
              </a:rPr>
              <a:t>   by mean of samples</a:t>
            </a:r>
          </a:p>
          <a:p>
            <a:pPr marL="685800" lvl="1" indent="-228600" eaLnBrk="0" hangingPunct="0">
              <a:spcBef>
                <a:spcPts val="300"/>
              </a:spcBef>
              <a:spcAft>
                <a:spcPts val="300"/>
              </a:spcAft>
              <a:buClr>
                <a:srgbClr val="ABA69F"/>
              </a:buClr>
              <a:buSzPct val="80000"/>
              <a:buFontTx/>
              <a:buChar char="•"/>
              <a:defRPr/>
            </a:pPr>
            <a:r>
              <a:rPr lang="en-US" sz="2000" kern="0" dirty="0">
                <a:latin typeface="+mn-lt"/>
                <a:ea typeface="+mn-ea"/>
              </a:rPr>
              <a:t>Data binning: hash values into a bin of size m+1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1925" y="3292475"/>
            <a:ext cx="3886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Content Placeholder 2"/>
          <p:cNvSpPr txBox="1">
            <a:spLocks/>
          </p:cNvSpPr>
          <p:nvPr/>
        </p:nvSpPr>
        <p:spPr bwMode="auto">
          <a:xfrm>
            <a:off x="457200" y="1295400"/>
            <a:ext cx="419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0" hangingPunct="0">
              <a:spcBef>
                <a:spcPts val="300"/>
              </a:spcBef>
              <a:spcAft>
                <a:spcPts val="300"/>
              </a:spcAft>
              <a:buClr>
                <a:srgbClr val="ABA69F"/>
              </a:buClr>
              <a:buSzPct val="80000"/>
              <a:defRPr/>
            </a:pPr>
            <a:r>
              <a:rPr lang="en-US" sz="2000" kern="0" dirty="0">
                <a:solidFill>
                  <a:srgbClr val="C00000"/>
                </a:solidFill>
                <a:latin typeface="+mn-lt"/>
                <a:ea typeface="+mn-ea"/>
              </a:rPr>
              <a:t>1. Maintain look back window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304800" y="304800"/>
            <a:ext cx="861060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fontAlgn="auto" hangingPunct="0">
              <a:lnSpc>
                <a:spcPct val="90000"/>
              </a:lnSpc>
              <a:spcBef>
                <a:spcPct val="25000"/>
              </a:spcBef>
              <a:spcAft>
                <a:spcPts val="0"/>
              </a:spcAft>
              <a:defRPr/>
            </a:pPr>
            <a:r>
              <a:rPr lang="en-US" sz="44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Entropy Time Series Construction</a:t>
            </a:r>
          </a:p>
        </p:txBody>
      </p:sp>
      <p:sp>
        <p:nvSpPr>
          <p:cNvPr id="76" name="Content Placeholder 2"/>
          <p:cNvSpPr txBox="1">
            <a:spLocks/>
          </p:cNvSpPr>
          <p:nvPr/>
        </p:nvSpPr>
        <p:spPr bwMode="auto">
          <a:xfrm>
            <a:off x="304800" y="3200400"/>
            <a:ext cx="4191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0" hangingPunct="0">
              <a:spcBef>
                <a:spcPts val="300"/>
              </a:spcBef>
              <a:spcAft>
                <a:spcPts val="300"/>
              </a:spcAft>
              <a:buClr>
                <a:srgbClr val="ABA69F"/>
              </a:buClr>
              <a:buSzPct val="80000"/>
              <a:defRPr/>
            </a:pPr>
            <a:r>
              <a:rPr lang="en-US" sz="2000" kern="0" dirty="0">
                <a:solidFill>
                  <a:srgbClr val="C00000"/>
                </a:solidFill>
                <a:latin typeface="+mn-lt"/>
                <a:ea typeface="+mn-ea"/>
              </a:rPr>
              <a:t>4. Entropy Calculation</a:t>
            </a:r>
          </a:p>
          <a:p>
            <a:pPr marL="685800" lvl="1" indent="-228600" eaLnBrk="0" hangingPunct="0">
              <a:spcBef>
                <a:spcPts val="300"/>
              </a:spcBef>
              <a:spcAft>
                <a:spcPts val="300"/>
              </a:spcAft>
              <a:buClr>
                <a:srgbClr val="ABA69F"/>
              </a:buClr>
              <a:buSzPct val="80000"/>
              <a:buFontTx/>
              <a:buChar char="•"/>
              <a:defRPr/>
            </a:pPr>
            <a:r>
              <a:rPr lang="en-US" sz="2000" kern="0" dirty="0">
                <a:latin typeface="+mn-lt"/>
                <a:ea typeface="+mn-ea"/>
              </a:rPr>
              <a:t>Determine count of each event e</a:t>
            </a:r>
            <a:r>
              <a:rPr lang="en-US" sz="2000" kern="0" baseline="-25000" dirty="0">
                <a:latin typeface="+mn-lt"/>
                <a:ea typeface="+mn-ea"/>
              </a:rPr>
              <a:t>i</a:t>
            </a:r>
            <a:r>
              <a:rPr lang="en-US" sz="2000" kern="0" dirty="0">
                <a:latin typeface="+mn-lt"/>
                <a:ea typeface="+mn-ea"/>
              </a:rPr>
              <a:t> in the n samples (n</a:t>
            </a:r>
            <a:r>
              <a:rPr lang="en-US" sz="2000" kern="0" baseline="-25000" dirty="0">
                <a:latin typeface="+mn-lt"/>
                <a:ea typeface="+mn-ea"/>
              </a:rPr>
              <a:t>i</a:t>
            </a:r>
            <a:r>
              <a:rPr lang="en-US" sz="2000" kern="0" dirty="0">
                <a:latin typeface="+mn-lt"/>
                <a:ea typeface="+mn-ea"/>
              </a:rPr>
              <a:t>)</a:t>
            </a:r>
          </a:p>
          <a:p>
            <a:pPr marL="685800" lvl="1" indent="-228600" eaLnBrk="0" hangingPunct="0">
              <a:spcBef>
                <a:spcPts val="300"/>
              </a:spcBef>
              <a:spcAft>
                <a:spcPts val="300"/>
              </a:spcAft>
              <a:buClr>
                <a:srgbClr val="ABA69F"/>
              </a:buClr>
              <a:buSzPct val="80000"/>
              <a:buFontTx/>
              <a:buChar char="•"/>
              <a:defRPr/>
            </a:pPr>
            <a:r>
              <a:rPr lang="en-US" sz="2000" kern="0" dirty="0">
                <a:latin typeface="+mn-lt"/>
                <a:ea typeface="+mn-ea"/>
              </a:rPr>
              <a:t>Given v unique events e</a:t>
            </a:r>
            <a:r>
              <a:rPr lang="en-US" sz="2000" kern="0" baseline="-25000" dirty="0">
                <a:latin typeface="+mn-lt"/>
                <a:ea typeface="+mn-ea"/>
              </a:rPr>
              <a:t>i</a:t>
            </a:r>
            <a:r>
              <a:rPr lang="en-US" sz="2000" kern="0" dirty="0">
                <a:latin typeface="+mn-lt"/>
                <a:ea typeface="+mn-ea"/>
              </a:rPr>
              <a:t> in the n samples, entropy is calculated as</a:t>
            </a:r>
          </a:p>
        </p:txBody>
      </p:sp>
      <p:sp>
        <p:nvSpPr>
          <p:cNvPr id="79" name="Content Placeholder 2"/>
          <p:cNvSpPr txBox="1">
            <a:spLocks/>
          </p:cNvSpPr>
          <p:nvPr/>
        </p:nvSpPr>
        <p:spPr bwMode="auto">
          <a:xfrm>
            <a:off x="304800" y="1371600"/>
            <a:ext cx="495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0" hangingPunct="0">
              <a:spcBef>
                <a:spcPts val="300"/>
              </a:spcBef>
              <a:spcAft>
                <a:spcPts val="300"/>
              </a:spcAft>
              <a:buClr>
                <a:srgbClr val="ABA69F"/>
              </a:buClr>
              <a:buSzPct val="80000"/>
              <a:defRPr/>
            </a:pPr>
            <a:r>
              <a:rPr lang="en-US" sz="2000" kern="0" dirty="0">
                <a:solidFill>
                  <a:srgbClr val="C00000"/>
                </a:solidFill>
                <a:latin typeface="+mn-lt"/>
                <a:ea typeface="+mn-ea"/>
              </a:rPr>
              <a:t>3. M-Event Creation for look-back window</a:t>
            </a: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609600" y="1981200"/>
            <a:ext cx="464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u="sng">
                <a:solidFill>
                  <a:srgbClr val="FF0000"/>
                </a:solidFill>
                <a:cs typeface="Arial" pitchFamily="34" charset="0"/>
              </a:rPr>
              <a:t>Monitoring Event (M-Event)@</a:t>
            </a:r>
            <a:r>
              <a:rPr lang="en-US" altLang="zh-CN" i="1" u="sng">
                <a:solidFill>
                  <a:srgbClr val="FF0000"/>
                </a:solidFill>
                <a:cs typeface="Arial" pitchFamily="34" charset="0"/>
              </a:rPr>
              <a:t>sample s</a:t>
            </a:r>
            <a:endParaRPr lang="en-US" altLang="zh-CN" u="sng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524000"/>
            <a:ext cx="35147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990600" y="25908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i="1">
                <a:solidFill>
                  <a:srgbClr val="FF0000"/>
                </a:solidFill>
                <a:cs typeface="Arial" pitchFamily="34" charset="0"/>
              </a:rPr>
              <a:t>&lt;e</a:t>
            </a:r>
            <a:r>
              <a:rPr lang="en-US" altLang="zh-CN" i="1" baseline="-25000">
                <a:solidFill>
                  <a:srgbClr val="FF0000"/>
                </a:solidFill>
                <a:cs typeface="Arial" pitchFamily="34" charset="0"/>
              </a:rPr>
              <a:t>s1</a:t>
            </a:r>
            <a:r>
              <a:rPr lang="en-US" altLang="zh-CN" i="1">
                <a:solidFill>
                  <a:srgbClr val="FF0000"/>
                </a:solidFill>
                <a:cs typeface="Arial" pitchFamily="34" charset="0"/>
              </a:rPr>
              <a:t>, e</a:t>
            </a:r>
            <a:r>
              <a:rPr lang="en-US" altLang="zh-CN" i="1" baseline="-25000">
                <a:solidFill>
                  <a:srgbClr val="FF0000"/>
                </a:solidFill>
                <a:cs typeface="Arial" pitchFamily="34" charset="0"/>
              </a:rPr>
              <a:t>s2</a:t>
            </a:r>
            <a:r>
              <a:rPr lang="en-US" altLang="zh-CN" i="1">
                <a:solidFill>
                  <a:srgbClr val="FF0000"/>
                </a:solidFill>
                <a:cs typeface="Arial" pitchFamily="34" charset="0"/>
              </a:rPr>
              <a:t>, e</a:t>
            </a:r>
            <a:r>
              <a:rPr lang="en-US" altLang="zh-CN" i="1" baseline="-25000">
                <a:solidFill>
                  <a:srgbClr val="FF0000"/>
                </a:solidFill>
                <a:cs typeface="Arial" pitchFamily="34" charset="0"/>
              </a:rPr>
              <a:t>s3</a:t>
            </a:r>
            <a:r>
              <a:rPr lang="en-US" altLang="zh-CN" i="1">
                <a:solidFill>
                  <a:srgbClr val="FF0000"/>
                </a:solidFill>
                <a:cs typeface="Arial" pitchFamily="34" charset="0"/>
              </a:rPr>
              <a:t>, …., e</a:t>
            </a:r>
            <a:r>
              <a:rPr lang="en-US" altLang="zh-CN" i="1" baseline="-25000">
                <a:solidFill>
                  <a:srgbClr val="FF0000"/>
                </a:solidFill>
                <a:cs typeface="Arial" pitchFamily="34" charset="0"/>
              </a:rPr>
              <a:t>sn</a:t>
            </a:r>
            <a:r>
              <a:rPr lang="en-US" altLang="zh-CN" i="1">
                <a:solidFill>
                  <a:srgbClr val="FF0000"/>
                </a:solidFill>
                <a:cs typeface="Arial" pitchFamily="34" charset="0"/>
              </a:rPr>
              <a:t>&gt; </a:t>
            </a:r>
          </a:p>
        </p:txBody>
      </p:sp>
      <p:pic>
        <p:nvPicPr>
          <p:cNvPr id="32" name="Picture 12" descr="entr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5410200"/>
            <a:ext cx="29305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4572000"/>
            <a:ext cx="44481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304800" y="341312"/>
            <a:ext cx="861060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fontAlgn="auto" hangingPunct="0">
              <a:lnSpc>
                <a:spcPct val="90000"/>
              </a:lnSpc>
              <a:spcBef>
                <a:spcPct val="25000"/>
              </a:spcBef>
              <a:spcAft>
                <a:spcPts val="0"/>
              </a:spcAft>
              <a:defRPr/>
            </a:pPr>
            <a:r>
              <a:rPr lang="en-US" sz="44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Local and Global Entropies</a:t>
            </a:r>
          </a:p>
        </p:txBody>
      </p:sp>
      <p:sp>
        <p:nvSpPr>
          <p:cNvPr id="76" name="Content Placeholder 2"/>
          <p:cNvSpPr txBox="1">
            <a:spLocks/>
          </p:cNvSpPr>
          <p:nvPr/>
        </p:nvSpPr>
        <p:spPr bwMode="auto">
          <a:xfrm>
            <a:off x="381000" y="1447800"/>
            <a:ext cx="3733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0" hangingPunct="0">
              <a:spcBef>
                <a:spcPts val="1200"/>
              </a:spcBef>
              <a:spcAft>
                <a:spcPts val="1200"/>
              </a:spcAft>
              <a:buClr>
                <a:srgbClr val="ABA69F"/>
              </a:buClr>
              <a:buSzPct val="80000"/>
              <a:buFont typeface="Arial" pitchFamily="34" charset="0"/>
              <a:buChar char="•"/>
            </a:pPr>
            <a:r>
              <a:rPr lang="en-US" altLang="zh-CN" sz="2000">
                <a:latin typeface="Futura Bk"/>
                <a:cs typeface="Arial" pitchFamily="34" charset="0"/>
              </a:rPr>
              <a:t>Entropy timeseries is created at every level of the cloud hierarchy </a:t>
            </a:r>
          </a:p>
          <a:p>
            <a:pPr marL="228600" indent="-228600" eaLnBrk="0" hangingPunct="0">
              <a:spcBef>
                <a:spcPts val="1200"/>
              </a:spcBef>
              <a:spcAft>
                <a:spcPts val="600"/>
              </a:spcAft>
              <a:buClr>
                <a:srgbClr val="ABA69F"/>
              </a:buClr>
              <a:buSzPct val="80000"/>
              <a:buFont typeface="Arial" pitchFamily="34" charset="0"/>
              <a:buChar char="•"/>
            </a:pPr>
            <a:r>
              <a:rPr lang="en-US" altLang="zh-CN" sz="2000">
                <a:solidFill>
                  <a:srgbClr val="C00000"/>
                </a:solidFill>
                <a:latin typeface="Futura Bk"/>
                <a:cs typeface="Arial" pitchFamily="34" charset="0"/>
              </a:rPr>
              <a:t>Local entropy: </a:t>
            </a:r>
            <a:r>
              <a:rPr lang="en-US" altLang="zh-CN" sz="2000">
                <a:latin typeface="Futura Bk"/>
                <a:cs typeface="Arial" pitchFamily="34" charset="0"/>
              </a:rPr>
              <a:t>Leaf  level entropy timeseries (at every VM) </a:t>
            </a:r>
          </a:p>
          <a:p>
            <a:pPr marL="228600" indent="-228600" eaLnBrk="0" hangingPunct="0">
              <a:spcBef>
                <a:spcPts val="1200"/>
              </a:spcBef>
              <a:spcAft>
                <a:spcPts val="600"/>
              </a:spcAft>
              <a:buClr>
                <a:srgbClr val="ABA69F"/>
              </a:buClr>
              <a:buSzPct val="80000"/>
              <a:buFont typeface="Arial" pitchFamily="34" charset="0"/>
              <a:buChar char="•"/>
            </a:pPr>
            <a:endParaRPr lang="en-US" altLang="zh-CN" sz="2000">
              <a:latin typeface="Futura Bk"/>
              <a:cs typeface="Arial" pitchFamily="34" charset="0"/>
            </a:endParaRPr>
          </a:p>
        </p:txBody>
      </p:sp>
      <p:pic>
        <p:nvPicPr>
          <p:cNvPr id="10" name="Picture 4" descr="cloudhierarchynov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143000"/>
            <a:ext cx="4800600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81000" y="3505200"/>
            <a:ext cx="8458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5800" lvl="1" indent="-228600" eaLnBrk="0" hangingPunct="0">
              <a:spcBef>
                <a:spcPts val="600"/>
              </a:spcBef>
              <a:spcAft>
                <a:spcPts val="300"/>
              </a:spcAft>
              <a:buClr>
                <a:srgbClr val="ABA69F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2000" kern="0" dirty="0">
                <a:latin typeface="+mn-lt"/>
                <a:ea typeface="+mn-ea"/>
              </a:rPr>
              <a:t>uses raw monitoring data as input</a:t>
            </a:r>
          </a:p>
          <a:p>
            <a:pPr marL="228600" indent="-228600" eaLnBrk="0" hangingPunct="0">
              <a:spcBef>
                <a:spcPts val="600"/>
              </a:spcBef>
              <a:spcAft>
                <a:spcPts val="300"/>
              </a:spcAft>
              <a:buClr>
                <a:srgbClr val="ABA69F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2000" kern="0" dirty="0">
                <a:solidFill>
                  <a:srgbClr val="C00000"/>
                </a:solidFill>
                <a:latin typeface="+mn-lt"/>
                <a:ea typeface="+mn-ea"/>
              </a:rPr>
              <a:t>Global entropy: </a:t>
            </a:r>
            <a:r>
              <a:rPr lang="en-US" sz="2000" kern="0" dirty="0">
                <a:latin typeface="+mn-lt"/>
                <a:ea typeface="+mn-ea"/>
              </a:rPr>
              <a:t>Non-leaf level entropy </a:t>
            </a:r>
            <a:r>
              <a:rPr lang="en-US" sz="2000" kern="0" dirty="0" err="1">
                <a:latin typeface="+mn-lt"/>
                <a:ea typeface="+mn-ea"/>
              </a:rPr>
              <a:t>timeseries</a:t>
            </a:r>
            <a:r>
              <a:rPr lang="en-US" sz="2000" kern="0" dirty="0">
                <a:latin typeface="+mn-lt"/>
                <a:ea typeface="+mn-ea"/>
              </a:rPr>
              <a:t> (aggregated entropy)</a:t>
            </a:r>
          </a:p>
          <a:p>
            <a:pPr marL="685800" lvl="1" indent="-228600" eaLnBrk="0" hangingPunct="0">
              <a:spcBef>
                <a:spcPts val="600"/>
              </a:spcBef>
              <a:spcAft>
                <a:spcPts val="300"/>
              </a:spcAft>
              <a:buClr>
                <a:srgbClr val="ABA69F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2000" kern="0" dirty="0">
                <a:latin typeface="+mn-lt"/>
                <a:ea typeface="+mn-ea"/>
              </a:rPr>
              <a:t>uses child entropy </a:t>
            </a:r>
            <a:r>
              <a:rPr lang="en-US" sz="2000" kern="0" dirty="0" err="1">
                <a:latin typeface="+mn-lt"/>
                <a:ea typeface="+mn-ea"/>
              </a:rPr>
              <a:t>timeseries</a:t>
            </a:r>
            <a:r>
              <a:rPr lang="en-US" sz="2000" kern="0" dirty="0">
                <a:latin typeface="+mn-lt"/>
                <a:ea typeface="+mn-ea"/>
              </a:rPr>
              <a:t> as input data</a:t>
            </a:r>
          </a:p>
          <a:p>
            <a:pPr marL="685800" lvl="1" indent="-228600" eaLnBrk="0" hangingPunct="0">
              <a:spcBef>
                <a:spcPts val="600"/>
              </a:spcBef>
              <a:spcAft>
                <a:spcPts val="300"/>
              </a:spcAft>
              <a:buClr>
                <a:srgbClr val="ABA69F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2000" kern="0" dirty="0">
                <a:latin typeface="+mn-lt"/>
                <a:ea typeface="+mn-ea"/>
              </a:rPr>
              <a:t>can calculate entropy of child entropies or aggregate it in other ways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5410200"/>
            <a:ext cx="23685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entr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5486400"/>
            <a:ext cx="29305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304800" y="228600"/>
            <a:ext cx="861060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fontAlgn="auto" hangingPunct="0">
              <a:lnSpc>
                <a:spcPct val="90000"/>
              </a:lnSpc>
              <a:spcBef>
                <a:spcPct val="25000"/>
              </a:spcBef>
              <a:spcAft>
                <a:spcPts val="0"/>
              </a:spcAft>
              <a:defRPr/>
            </a:pPr>
            <a:r>
              <a:rPr lang="en-US" sz="44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Entropy Time Series Processing</a:t>
            </a:r>
          </a:p>
        </p:txBody>
      </p:sp>
      <p:sp>
        <p:nvSpPr>
          <p:cNvPr id="76" name="Content Placeholder 2"/>
          <p:cNvSpPr txBox="1">
            <a:spLocks/>
          </p:cNvSpPr>
          <p:nvPr/>
        </p:nvSpPr>
        <p:spPr bwMode="auto">
          <a:xfrm>
            <a:off x="304800" y="12954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0" hangingPunct="0">
              <a:spcBef>
                <a:spcPts val="300"/>
              </a:spcBef>
              <a:spcAft>
                <a:spcPts val="300"/>
              </a:spcAft>
              <a:buClr>
                <a:srgbClr val="ABA69F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2400" kern="0" dirty="0">
                <a:latin typeface="+mn-lt"/>
                <a:ea typeface="+mn-ea"/>
              </a:rPr>
              <a:t>Entropy calculation done for every look back window results in an entropy time series</a:t>
            </a:r>
          </a:p>
        </p:txBody>
      </p:sp>
      <p:pic>
        <p:nvPicPr>
          <p:cNvPr id="10" name="Picture 1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743200"/>
            <a:ext cx="7086600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733800" y="2286000"/>
            <a:ext cx="1262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u="sng">
                <a:solidFill>
                  <a:srgbClr val="FF0000"/>
                </a:solidFill>
                <a:cs typeface="Arial" pitchFamily="34" charset="0"/>
              </a:rPr>
              <a:t>Examples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28600" y="518160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0" hangingPunct="0">
              <a:spcBef>
                <a:spcPts val="600"/>
              </a:spcBef>
              <a:spcAft>
                <a:spcPts val="300"/>
              </a:spcAft>
              <a:buClr>
                <a:srgbClr val="ABA69F"/>
              </a:buClr>
              <a:buSzPct val="80000"/>
              <a:buFont typeface="Arial" pitchFamily="34" charset="0"/>
              <a:buChar char="•"/>
            </a:pPr>
            <a:r>
              <a:rPr lang="en-US" altLang="zh-CN" sz="2400">
                <a:latin typeface="Futura Bk"/>
                <a:cs typeface="Arial" pitchFamily="34" charset="0"/>
              </a:rPr>
              <a:t>Sharp changes in the entropy timeseries is tagged as </a:t>
            </a:r>
            <a:r>
              <a:rPr lang="en-US" altLang="zh-CN" sz="2400">
                <a:solidFill>
                  <a:srgbClr val="C00000"/>
                </a:solidFill>
                <a:latin typeface="Futura Bk"/>
                <a:cs typeface="Arial" pitchFamily="34" charset="0"/>
              </a:rPr>
              <a:t>anomaly (or using 3-sigma rule if assuming normal dist.)</a:t>
            </a:r>
          </a:p>
          <a:p>
            <a:pPr marL="228600" indent="-228600" eaLnBrk="0" hangingPunct="0">
              <a:spcBef>
                <a:spcPts val="600"/>
              </a:spcBef>
              <a:spcAft>
                <a:spcPts val="300"/>
              </a:spcAft>
              <a:buClr>
                <a:srgbClr val="ABA69F"/>
              </a:buClr>
              <a:buSzPct val="80000"/>
              <a:buFont typeface="Arial" pitchFamily="34" charset="0"/>
              <a:buChar char="•"/>
            </a:pPr>
            <a:r>
              <a:rPr lang="en-US" altLang="zh-CN" sz="2400">
                <a:latin typeface="Futura Bk"/>
                <a:cs typeface="Arial" pitchFamily="34" charset="0"/>
              </a:rPr>
              <a:t>Visual analysis or signal processing can be used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4"/>
          <p:cNvGraphicFramePr>
            <a:graphicFrameLocks noChangeAspect="1"/>
          </p:cNvGraphicFramePr>
          <p:nvPr/>
        </p:nvGraphicFramePr>
        <p:xfrm>
          <a:off x="2241550" y="4568825"/>
          <a:ext cx="469900" cy="203200"/>
        </p:xfrm>
        <a:graphic>
          <a:graphicData uri="http://schemas.openxmlformats.org/presentationml/2006/ole">
            <p:oleObj spid="_x0000_s303106" name="Equation" r:id="rId3" imgW="469696" imgH="203112" progId="Equation.3">
              <p:embed/>
            </p:oleObj>
          </a:graphicData>
        </a:graphic>
      </p:graphicFrame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905000"/>
            <a:ext cx="8840788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16"/>
          <p:cNvSpPr>
            <a:spLocks noChangeArrowheads="1"/>
          </p:cNvSpPr>
          <p:nvPr/>
        </p:nvSpPr>
        <p:spPr bwMode="auto">
          <a:xfrm>
            <a:off x="1219200" y="381000"/>
            <a:ext cx="7114127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" indent="-228600" algn="ctr" defTabSz="457200">
              <a:lnSpc>
                <a:spcPct val="90000"/>
              </a:lnSpc>
              <a:spcBef>
                <a:spcPct val="25000"/>
              </a:spcBef>
              <a:buClr>
                <a:srgbClr val="ABA69F"/>
              </a:buClr>
              <a:buSzPct val="80000"/>
            </a:pPr>
            <a:r>
              <a:rPr lang="en-US" altLang="zh-CN" sz="4400" dirty="0">
                <a:latin typeface="+mj-lt"/>
              </a:rPr>
              <a:t>Previous Threshold Definition</a:t>
            </a:r>
          </a:p>
        </p:txBody>
      </p:sp>
      <p:sp>
        <p:nvSpPr>
          <p:cNvPr id="16389" name="Rectangle 31"/>
          <p:cNvSpPr>
            <a:spLocks noChangeArrowheads="1"/>
          </p:cNvSpPr>
          <p:nvPr/>
        </p:nvSpPr>
        <p:spPr bwMode="auto">
          <a:xfrm>
            <a:off x="966788" y="1062037"/>
            <a:ext cx="756761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algn="ctr" defTabSz="457200">
              <a:lnSpc>
                <a:spcPct val="130000"/>
              </a:lnSpc>
              <a:buClr>
                <a:srgbClr val="ABA69F"/>
              </a:buClr>
              <a:buSzPct val="80000"/>
            </a:pPr>
            <a:r>
              <a:rPr lang="en-US" altLang="zh-CN" sz="2400" b="1" dirty="0" smtClean="0">
                <a:solidFill>
                  <a:srgbClr val="C00000"/>
                </a:solidFill>
                <a:latin typeface="Futura Bk"/>
              </a:rPr>
              <a:t>Gaussian/normal </a:t>
            </a:r>
            <a:r>
              <a:rPr lang="en-US" altLang="zh-CN" sz="2400" b="1" dirty="0">
                <a:solidFill>
                  <a:srgbClr val="C00000"/>
                </a:solidFill>
                <a:latin typeface="Futura Bk"/>
              </a:rPr>
              <a:t>distribution assumed for </a:t>
            </a:r>
            <a:r>
              <a:rPr lang="en-US" altLang="zh-CN" sz="2400" b="1" dirty="0" smtClean="0">
                <a:solidFill>
                  <a:srgbClr val="C00000"/>
                </a:solidFill>
                <a:latin typeface="Futura Bk"/>
              </a:rPr>
              <a:t>data </a:t>
            </a:r>
            <a:r>
              <a:rPr lang="en-US" sz="2400" b="1" dirty="0" smtClean="0"/>
              <a:t>68-95-99.7 rule</a:t>
            </a:r>
            <a:endParaRPr lang="en-US" altLang="zh-CN" sz="2400" b="1" dirty="0">
              <a:solidFill>
                <a:srgbClr val="C00000"/>
              </a:solidFill>
              <a:latin typeface="Futura Bk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2286000" y="6243935"/>
            <a:ext cx="353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C00000"/>
                </a:solidFill>
                <a:latin typeface="+mj-lt"/>
                <a:ea typeface="+mn-ea"/>
              </a:rPr>
              <a:t>Fixed thresholds:</a:t>
            </a:r>
          </a:p>
        </p:txBody>
      </p:sp>
      <p:graphicFrame>
        <p:nvGraphicFramePr>
          <p:cNvPr id="16391" name="Object 6"/>
          <p:cNvGraphicFramePr>
            <a:graphicFrameLocks noChangeAspect="1"/>
          </p:cNvGraphicFramePr>
          <p:nvPr/>
        </p:nvGraphicFramePr>
        <p:xfrm>
          <a:off x="5027612" y="6211887"/>
          <a:ext cx="2211388" cy="493713"/>
        </p:xfrm>
        <a:graphic>
          <a:graphicData uri="http://schemas.openxmlformats.org/presentationml/2006/ole">
            <p:oleObj spid="_x0000_s303107" name="Equation" r:id="rId5" imgW="457002" imgH="203112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-228600" y="533400"/>
            <a:ext cx="975360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</a:pPr>
            <a:r>
              <a:rPr lang="en-US" altLang="zh-CN" sz="44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Remove Distribution Assumptions</a:t>
            </a:r>
            <a:endParaRPr lang="en-US" altLang="zh-CN" sz="4400" dirty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Tukey</a:t>
            </a:r>
            <a:r>
              <a:rPr lang="en-US" sz="3200" kern="0" dirty="0" smtClean="0">
                <a:latin typeface="+mn-lt"/>
                <a:ea typeface="+mn-ea"/>
              </a:rPr>
              <a:t> Method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kern="0" dirty="0" smtClean="0">
                <a:latin typeface="+mn-lt"/>
                <a:ea typeface="+mn-ea"/>
              </a:rPr>
              <a:t>    - No distribution assumption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- For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individual values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kern="0" baseline="0" dirty="0" smtClean="0">
                <a:latin typeface="+mn-lt"/>
                <a:ea typeface="+mn-ea"/>
              </a:rPr>
              <a:t>Goodness-Of-Fit</a:t>
            </a:r>
            <a:r>
              <a:rPr lang="en-US" sz="3200" kern="0" dirty="0" smtClean="0">
                <a:latin typeface="+mn-lt"/>
                <a:ea typeface="+mn-ea"/>
              </a:rPr>
              <a:t> Method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- No distribution assumption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kern="0" dirty="0" smtClean="0">
                <a:latin typeface="+mn-lt"/>
                <a:ea typeface="+mn-ea"/>
              </a:rPr>
              <a:t>    - test if current distribution complies with the normal distribution derived from history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1"/>
          <p:cNvSpPr>
            <a:spLocks noChangeArrowheads="1"/>
          </p:cNvSpPr>
          <p:nvPr/>
        </p:nvSpPr>
        <p:spPr bwMode="auto">
          <a:xfrm>
            <a:off x="396875" y="4648200"/>
            <a:ext cx="836612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defTabSz="457200">
              <a:lnSpc>
                <a:spcPct val="130000"/>
              </a:lnSpc>
              <a:buClr>
                <a:srgbClr val="ABA69F"/>
              </a:buClr>
              <a:buSzPct val="80000"/>
            </a:pPr>
            <a:r>
              <a:rPr lang="en-US" altLang="zh-CN" sz="2800" b="1" dirty="0" smtClean="0">
                <a:latin typeface="Futura Bk"/>
              </a:rPr>
              <a:t>Upper Threshold:  Q1 </a:t>
            </a:r>
            <a:r>
              <a:rPr lang="en-US" altLang="zh-CN" sz="2800" b="1" dirty="0">
                <a:latin typeface="Futura Bk"/>
              </a:rPr>
              <a:t>- </a:t>
            </a:r>
            <a:r>
              <a:rPr lang="en-US" altLang="zh-CN" sz="2800" b="1" dirty="0" smtClean="0">
                <a:latin typeface="Futura Bk"/>
              </a:rPr>
              <a:t>k|Q3-Q1|</a:t>
            </a:r>
          </a:p>
          <a:p>
            <a:pPr marL="228600" indent="-228600" defTabSz="457200">
              <a:lnSpc>
                <a:spcPct val="130000"/>
              </a:lnSpc>
              <a:buClr>
                <a:srgbClr val="ABA69F"/>
              </a:buClr>
              <a:buSzPct val="80000"/>
            </a:pPr>
            <a:r>
              <a:rPr lang="en-US" altLang="zh-CN" sz="2800" b="1" dirty="0" smtClean="0">
                <a:latin typeface="Futura Bk"/>
              </a:rPr>
              <a:t>Lower Threshold:  Q3 </a:t>
            </a:r>
            <a:r>
              <a:rPr lang="en-US" altLang="zh-CN" sz="2800" b="1" dirty="0">
                <a:latin typeface="Futura Bk"/>
              </a:rPr>
              <a:t>+ k|Q3-Q1|</a:t>
            </a:r>
          </a:p>
        </p:txBody>
      </p:sp>
      <p:sp>
        <p:nvSpPr>
          <p:cNvPr id="86023" name="Rectangle 5"/>
          <p:cNvSpPr>
            <a:spLocks noChangeArrowheads="1"/>
          </p:cNvSpPr>
          <p:nvPr/>
        </p:nvSpPr>
        <p:spPr bwMode="auto">
          <a:xfrm>
            <a:off x="228600" y="384175"/>
            <a:ext cx="8839200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ctr" defTabSz="457200">
              <a:lnSpc>
                <a:spcPct val="90000"/>
              </a:lnSpc>
              <a:spcBef>
                <a:spcPct val="25000"/>
              </a:spcBef>
              <a:buClr>
                <a:srgbClr val="ABA69F"/>
              </a:buClr>
              <a:buSzPct val="80000"/>
            </a:pPr>
            <a:r>
              <a:rPr lang="en-US" altLang="zh-CN" sz="4400" dirty="0" err="1" smtClean="0">
                <a:latin typeface="+mj-lt"/>
              </a:rPr>
              <a:t>Tukey</a:t>
            </a:r>
            <a:r>
              <a:rPr lang="en-US" altLang="zh-CN" sz="4400" dirty="0" smtClean="0">
                <a:latin typeface="+mj-lt"/>
              </a:rPr>
              <a:t> Method</a:t>
            </a:r>
            <a:endParaRPr lang="en-US" altLang="zh-CN" sz="4400" dirty="0">
              <a:latin typeface="+mj-lt"/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381000" y="1524000"/>
            <a:ext cx="8404225" cy="2406650"/>
            <a:chOff x="288" y="1137"/>
            <a:chExt cx="5294" cy="1516"/>
          </a:xfrm>
        </p:grpSpPr>
        <p:sp>
          <p:nvSpPr>
            <p:cNvPr id="2734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288" y="1152"/>
              <a:ext cx="5294" cy="1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413" name="Rectangle 5"/>
            <p:cNvSpPr>
              <a:spLocks noChangeArrowheads="1"/>
            </p:cNvSpPr>
            <p:nvPr/>
          </p:nvSpPr>
          <p:spPr bwMode="auto">
            <a:xfrm>
              <a:off x="2200" y="1159"/>
              <a:ext cx="140" cy="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|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414" name="Rectangle 6"/>
            <p:cNvSpPr>
              <a:spLocks noChangeArrowheads="1"/>
            </p:cNvSpPr>
            <p:nvPr/>
          </p:nvSpPr>
          <p:spPr bwMode="auto">
            <a:xfrm>
              <a:off x="1376" y="1159"/>
              <a:ext cx="140" cy="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|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415" name="Rectangle 7"/>
            <p:cNvSpPr>
              <a:spLocks noChangeArrowheads="1"/>
            </p:cNvSpPr>
            <p:nvPr/>
          </p:nvSpPr>
          <p:spPr bwMode="auto">
            <a:xfrm>
              <a:off x="1221" y="1159"/>
              <a:ext cx="225" cy="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416" name="Rectangle 8"/>
            <p:cNvSpPr>
              <a:spLocks noChangeArrowheads="1"/>
            </p:cNvSpPr>
            <p:nvPr/>
          </p:nvSpPr>
          <p:spPr bwMode="auto">
            <a:xfrm>
              <a:off x="2092" y="1314"/>
              <a:ext cx="124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417" name="Rectangle 9"/>
            <p:cNvSpPr>
              <a:spLocks noChangeArrowheads="1"/>
            </p:cNvSpPr>
            <p:nvPr/>
          </p:nvSpPr>
          <p:spPr bwMode="auto">
            <a:xfrm>
              <a:off x="1648" y="1314"/>
              <a:ext cx="124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418" name="Rectangle 10"/>
            <p:cNvSpPr>
              <a:spLocks noChangeArrowheads="1"/>
            </p:cNvSpPr>
            <p:nvPr/>
          </p:nvSpPr>
          <p:spPr bwMode="auto">
            <a:xfrm>
              <a:off x="949" y="1314"/>
              <a:ext cx="124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419" name="Rectangle 11"/>
            <p:cNvSpPr>
              <a:spLocks noChangeArrowheads="1"/>
            </p:cNvSpPr>
            <p:nvPr/>
          </p:nvSpPr>
          <p:spPr bwMode="auto">
            <a:xfrm>
              <a:off x="1928" y="1160"/>
              <a:ext cx="280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Q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420" name="Rectangle 12"/>
            <p:cNvSpPr>
              <a:spLocks noChangeArrowheads="1"/>
            </p:cNvSpPr>
            <p:nvPr/>
          </p:nvSpPr>
          <p:spPr bwMode="auto">
            <a:xfrm>
              <a:off x="1470" y="1160"/>
              <a:ext cx="280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Q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421" name="Rectangle 13"/>
            <p:cNvSpPr>
              <a:spLocks noChangeArrowheads="1"/>
            </p:cNvSpPr>
            <p:nvPr/>
          </p:nvSpPr>
          <p:spPr bwMode="auto">
            <a:xfrm>
              <a:off x="786" y="1160"/>
              <a:ext cx="280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Q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422" name="Rectangle 14"/>
            <p:cNvSpPr>
              <a:spLocks noChangeArrowheads="1"/>
            </p:cNvSpPr>
            <p:nvPr/>
          </p:nvSpPr>
          <p:spPr bwMode="auto">
            <a:xfrm>
              <a:off x="327" y="1152"/>
              <a:ext cx="311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ltl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423" name="Rectangle 15"/>
            <p:cNvSpPr>
              <a:spLocks noChangeArrowheads="1"/>
            </p:cNvSpPr>
            <p:nvPr/>
          </p:nvSpPr>
          <p:spPr bwMode="auto">
            <a:xfrm>
              <a:off x="1757" y="1137"/>
              <a:ext cx="288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424" name="Rectangle 16"/>
            <p:cNvSpPr>
              <a:spLocks noChangeArrowheads="1"/>
            </p:cNvSpPr>
            <p:nvPr/>
          </p:nvSpPr>
          <p:spPr bwMode="auto">
            <a:xfrm>
              <a:off x="1050" y="1137"/>
              <a:ext cx="288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425" name="Rectangle 17"/>
            <p:cNvSpPr>
              <a:spLocks noChangeArrowheads="1"/>
            </p:cNvSpPr>
            <p:nvPr/>
          </p:nvSpPr>
          <p:spPr bwMode="auto">
            <a:xfrm>
              <a:off x="599" y="1137"/>
              <a:ext cx="288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=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426" name="Rectangle 18"/>
            <p:cNvSpPr>
              <a:spLocks noChangeArrowheads="1"/>
            </p:cNvSpPr>
            <p:nvPr/>
          </p:nvSpPr>
          <p:spPr bwMode="auto">
            <a:xfrm>
              <a:off x="2216" y="1572"/>
              <a:ext cx="124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|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427" name="Rectangle 19"/>
            <p:cNvSpPr>
              <a:spLocks noChangeArrowheads="1"/>
            </p:cNvSpPr>
            <p:nvPr/>
          </p:nvSpPr>
          <p:spPr bwMode="auto">
            <a:xfrm>
              <a:off x="1415" y="1572"/>
              <a:ext cx="124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|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428" name="Rectangle 20"/>
            <p:cNvSpPr>
              <a:spLocks noChangeArrowheads="1"/>
            </p:cNvSpPr>
            <p:nvPr/>
          </p:nvSpPr>
          <p:spPr bwMode="auto">
            <a:xfrm>
              <a:off x="1268" y="1572"/>
              <a:ext cx="194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429" name="Rectangle 21"/>
            <p:cNvSpPr>
              <a:spLocks noChangeArrowheads="1"/>
            </p:cNvSpPr>
            <p:nvPr/>
          </p:nvSpPr>
          <p:spPr bwMode="auto">
            <a:xfrm>
              <a:off x="2115" y="1711"/>
              <a:ext cx="10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430" name="Rectangle 22"/>
            <p:cNvSpPr>
              <a:spLocks noChangeArrowheads="1"/>
            </p:cNvSpPr>
            <p:nvPr/>
          </p:nvSpPr>
          <p:spPr bwMode="auto">
            <a:xfrm>
              <a:off x="1680" y="1711"/>
              <a:ext cx="10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431" name="Rectangle 23"/>
            <p:cNvSpPr>
              <a:spLocks noChangeArrowheads="1"/>
            </p:cNvSpPr>
            <p:nvPr/>
          </p:nvSpPr>
          <p:spPr bwMode="auto">
            <a:xfrm>
              <a:off x="988" y="1711"/>
              <a:ext cx="10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432" name="Rectangle 24"/>
            <p:cNvSpPr>
              <a:spLocks noChangeArrowheads="1"/>
            </p:cNvSpPr>
            <p:nvPr/>
          </p:nvSpPr>
          <p:spPr bwMode="auto">
            <a:xfrm>
              <a:off x="1952" y="1579"/>
              <a:ext cx="241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6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Q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433" name="Rectangle 25"/>
            <p:cNvSpPr>
              <a:spLocks noChangeArrowheads="1"/>
            </p:cNvSpPr>
            <p:nvPr/>
          </p:nvSpPr>
          <p:spPr bwMode="auto">
            <a:xfrm>
              <a:off x="1508" y="1579"/>
              <a:ext cx="241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6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Q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434" name="Rectangle 26"/>
            <p:cNvSpPr>
              <a:spLocks noChangeArrowheads="1"/>
            </p:cNvSpPr>
            <p:nvPr/>
          </p:nvSpPr>
          <p:spPr bwMode="auto">
            <a:xfrm>
              <a:off x="817" y="1579"/>
              <a:ext cx="241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6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Q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435" name="Rectangle 27"/>
            <p:cNvSpPr>
              <a:spLocks noChangeArrowheads="1"/>
            </p:cNvSpPr>
            <p:nvPr/>
          </p:nvSpPr>
          <p:spPr bwMode="auto">
            <a:xfrm>
              <a:off x="327" y="1572"/>
              <a:ext cx="319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6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utl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436" name="Rectangle 28"/>
            <p:cNvSpPr>
              <a:spLocks noChangeArrowheads="1"/>
            </p:cNvSpPr>
            <p:nvPr/>
          </p:nvSpPr>
          <p:spPr bwMode="auto">
            <a:xfrm>
              <a:off x="1788" y="1557"/>
              <a:ext cx="249" cy="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437" name="Rectangle 29"/>
            <p:cNvSpPr>
              <a:spLocks noChangeArrowheads="1"/>
            </p:cNvSpPr>
            <p:nvPr/>
          </p:nvSpPr>
          <p:spPr bwMode="auto">
            <a:xfrm>
              <a:off x="1096" y="1557"/>
              <a:ext cx="249" cy="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+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438" name="Rectangle 30"/>
            <p:cNvSpPr>
              <a:spLocks noChangeArrowheads="1"/>
            </p:cNvSpPr>
            <p:nvPr/>
          </p:nvSpPr>
          <p:spPr bwMode="auto">
            <a:xfrm>
              <a:off x="638" y="1557"/>
              <a:ext cx="249" cy="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=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439" name="Rectangle 31"/>
            <p:cNvSpPr>
              <a:spLocks noChangeArrowheads="1"/>
            </p:cNvSpPr>
            <p:nvPr/>
          </p:nvSpPr>
          <p:spPr bwMode="auto">
            <a:xfrm>
              <a:off x="3763" y="1917"/>
              <a:ext cx="124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|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440" name="Rectangle 32"/>
            <p:cNvSpPr>
              <a:spLocks noChangeArrowheads="1"/>
            </p:cNvSpPr>
            <p:nvPr/>
          </p:nvSpPr>
          <p:spPr bwMode="auto">
            <a:xfrm>
              <a:off x="3032" y="1917"/>
              <a:ext cx="124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|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441" name="Rectangle 33"/>
            <p:cNvSpPr>
              <a:spLocks noChangeArrowheads="1"/>
            </p:cNvSpPr>
            <p:nvPr/>
          </p:nvSpPr>
          <p:spPr bwMode="auto">
            <a:xfrm>
              <a:off x="2884" y="1917"/>
              <a:ext cx="194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442" name="Rectangle 34"/>
            <p:cNvSpPr>
              <a:spLocks noChangeArrowheads="1"/>
            </p:cNvSpPr>
            <p:nvPr/>
          </p:nvSpPr>
          <p:spPr bwMode="auto">
            <a:xfrm>
              <a:off x="2830" y="1917"/>
              <a:ext cx="140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443" name="Rectangle 35"/>
            <p:cNvSpPr>
              <a:spLocks noChangeArrowheads="1"/>
            </p:cNvSpPr>
            <p:nvPr/>
          </p:nvSpPr>
          <p:spPr bwMode="auto">
            <a:xfrm>
              <a:off x="2729" y="1917"/>
              <a:ext cx="194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444" name="Rectangle 36"/>
            <p:cNvSpPr>
              <a:spLocks noChangeArrowheads="1"/>
            </p:cNvSpPr>
            <p:nvPr/>
          </p:nvSpPr>
          <p:spPr bwMode="auto">
            <a:xfrm>
              <a:off x="1749" y="1917"/>
              <a:ext cx="124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|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445" name="Rectangle 37"/>
            <p:cNvSpPr>
              <a:spLocks noChangeArrowheads="1"/>
            </p:cNvSpPr>
            <p:nvPr/>
          </p:nvSpPr>
          <p:spPr bwMode="auto">
            <a:xfrm>
              <a:off x="1019" y="1917"/>
              <a:ext cx="124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|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446" name="Rectangle 38"/>
            <p:cNvSpPr>
              <a:spLocks noChangeArrowheads="1"/>
            </p:cNvSpPr>
            <p:nvPr/>
          </p:nvSpPr>
          <p:spPr bwMode="auto">
            <a:xfrm>
              <a:off x="871" y="1917"/>
              <a:ext cx="194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447" name="Rectangle 39"/>
            <p:cNvSpPr>
              <a:spLocks noChangeArrowheads="1"/>
            </p:cNvSpPr>
            <p:nvPr/>
          </p:nvSpPr>
          <p:spPr bwMode="auto">
            <a:xfrm>
              <a:off x="824" y="1917"/>
              <a:ext cx="140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448" name="Rectangle 40"/>
            <p:cNvSpPr>
              <a:spLocks noChangeArrowheads="1"/>
            </p:cNvSpPr>
            <p:nvPr/>
          </p:nvSpPr>
          <p:spPr bwMode="auto">
            <a:xfrm>
              <a:off x="716" y="1917"/>
              <a:ext cx="194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449" name="Rectangle 41"/>
            <p:cNvSpPr>
              <a:spLocks noChangeArrowheads="1"/>
            </p:cNvSpPr>
            <p:nvPr/>
          </p:nvSpPr>
          <p:spPr bwMode="auto">
            <a:xfrm>
              <a:off x="3670" y="2057"/>
              <a:ext cx="10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450" name="Rectangle 42"/>
            <p:cNvSpPr>
              <a:spLocks noChangeArrowheads="1"/>
            </p:cNvSpPr>
            <p:nvPr/>
          </p:nvSpPr>
          <p:spPr bwMode="auto">
            <a:xfrm>
              <a:off x="3265" y="2057"/>
              <a:ext cx="10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451" name="Rectangle 43"/>
            <p:cNvSpPr>
              <a:spLocks noChangeArrowheads="1"/>
            </p:cNvSpPr>
            <p:nvPr/>
          </p:nvSpPr>
          <p:spPr bwMode="auto">
            <a:xfrm>
              <a:off x="2472" y="2057"/>
              <a:ext cx="10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452" name="Rectangle 44"/>
            <p:cNvSpPr>
              <a:spLocks noChangeArrowheads="1"/>
            </p:cNvSpPr>
            <p:nvPr/>
          </p:nvSpPr>
          <p:spPr bwMode="auto">
            <a:xfrm>
              <a:off x="1648" y="2057"/>
              <a:ext cx="10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453" name="Rectangle 45"/>
            <p:cNvSpPr>
              <a:spLocks noChangeArrowheads="1"/>
            </p:cNvSpPr>
            <p:nvPr/>
          </p:nvSpPr>
          <p:spPr bwMode="auto">
            <a:xfrm>
              <a:off x="1252" y="2057"/>
              <a:ext cx="10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454" name="Rectangle 46"/>
            <p:cNvSpPr>
              <a:spLocks noChangeArrowheads="1"/>
            </p:cNvSpPr>
            <p:nvPr/>
          </p:nvSpPr>
          <p:spPr bwMode="auto">
            <a:xfrm>
              <a:off x="475" y="2057"/>
              <a:ext cx="10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455" name="Rectangle 47"/>
            <p:cNvSpPr>
              <a:spLocks noChangeArrowheads="1"/>
            </p:cNvSpPr>
            <p:nvPr/>
          </p:nvSpPr>
          <p:spPr bwMode="auto">
            <a:xfrm>
              <a:off x="3522" y="1925"/>
              <a:ext cx="241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6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Q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456" name="Rectangle 48"/>
            <p:cNvSpPr>
              <a:spLocks noChangeArrowheads="1"/>
            </p:cNvSpPr>
            <p:nvPr/>
          </p:nvSpPr>
          <p:spPr bwMode="auto">
            <a:xfrm>
              <a:off x="3110" y="1925"/>
              <a:ext cx="241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6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Q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457" name="Rectangle 49"/>
            <p:cNvSpPr>
              <a:spLocks noChangeArrowheads="1"/>
            </p:cNvSpPr>
            <p:nvPr/>
          </p:nvSpPr>
          <p:spPr bwMode="auto">
            <a:xfrm>
              <a:off x="2317" y="1925"/>
              <a:ext cx="241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6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Q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458" name="Rectangle 50"/>
            <p:cNvSpPr>
              <a:spLocks noChangeArrowheads="1"/>
            </p:cNvSpPr>
            <p:nvPr/>
          </p:nvSpPr>
          <p:spPr bwMode="auto">
            <a:xfrm>
              <a:off x="1967" y="1947"/>
              <a:ext cx="179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6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x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459" name="Rectangle 51"/>
            <p:cNvSpPr>
              <a:spLocks noChangeArrowheads="1"/>
            </p:cNvSpPr>
            <p:nvPr/>
          </p:nvSpPr>
          <p:spPr bwMode="auto">
            <a:xfrm>
              <a:off x="1508" y="1925"/>
              <a:ext cx="241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6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Q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460" name="Rectangle 52"/>
            <p:cNvSpPr>
              <a:spLocks noChangeArrowheads="1"/>
            </p:cNvSpPr>
            <p:nvPr/>
          </p:nvSpPr>
          <p:spPr bwMode="auto">
            <a:xfrm>
              <a:off x="1096" y="1925"/>
              <a:ext cx="241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6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Q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461" name="Rectangle 53"/>
            <p:cNvSpPr>
              <a:spLocks noChangeArrowheads="1"/>
            </p:cNvSpPr>
            <p:nvPr/>
          </p:nvSpPr>
          <p:spPr bwMode="auto">
            <a:xfrm>
              <a:off x="319" y="1925"/>
              <a:ext cx="241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6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Q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462" name="Rectangle 54"/>
            <p:cNvSpPr>
              <a:spLocks noChangeArrowheads="1"/>
            </p:cNvSpPr>
            <p:nvPr/>
          </p:nvSpPr>
          <p:spPr bwMode="auto">
            <a:xfrm>
              <a:off x="2060" y="2035"/>
              <a:ext cx="78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463" name="Rectangle 55"/>
            <p:cNvSpPr>
              <a:spLocks noChangeArrowheads="1"/>
            </p:cNvSpPr>
            <p:nvPr/>
          </p:nvSpPr>
          <p:spPr bwMode="auto">
            <a:xfrm>
              <a:off x="3366" y="1902"/>
              <a:ext cx="249" cy="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464" name="Rectangle 56"/>
            <p:cNvSpPr>
              <a:spLocks noChangeArrowheads="1"/>
            </p:cNvSpPr>
            <p:nvPr/>
          </p:nvSpPr>
          <p:spPr bwMode="auto">
            <a:xfrm>
              <a:off x="2574" y="1902"/>
              <a:ext cx="249" cy="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+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465" name="Rectangle 57"/>
            <p:cNvSpPr>
              <a:spLocks noChangeArrowheads="1"/>
            </p:cNvSpPr>
            <p:nvPr/>
          </p:nvSpPr>
          <p:spPr bwMode="auto">
            <a:xfrm>
              <a:off x="2154" y="1902"/>
              <a:ext cx="249" cy="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&lt;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466" name="Rectangle 58"/>
            <p:cNvSpPr>
              <a:spLocks noChangeArrowheads="1"/>
            </p:cNvSpPr>
            <p:nvPr/>
          </p:nvSpPr>
          <p:spPr bwMode="auto">
            <a:xfrm>
              <a:off x="1781" y="1902"/>
              <a:ext cx="249" cy="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£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467" name="Rectangle 59"/>
            <p:cNvSpPr>
              <a:spLocks noChangeArrowheads="1"/>
            </p:cNvSpPr>
            <p:nvPr/>
          </p:nvSpPr>
          <p:spPr bwMode="auto">
            <a:xfrm>
              <a:off x="1353" y="1902"/>
              <a:ext cx="249" cy="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468" name="Rectangle 60"/>
            <p:cNvSpPr>
              <a:spLocks noChangeArrowheads="1"/>
            </p:cNvSpPr>
            <p:nvPr/>
          </p:nvSpPr>
          <p:spPr bwMode="auto">
            <a:xfrm>
              <a:off x="576" y="1902"/>
              <a:ext cx="249" cy="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+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469" name="Rectangle 61"/>
            <p:cNvSpPr>
              <a:spLocks noChangeArrowheads="1"/>
            </p:cNvSpPr>
            <p:nvPr/>
          </p:nvSpPr>
          <p:spPr bwMode="auto">
            <a:xfrm>
              <a:off x="3778" y="2329"/>
              <a:ext cx="124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|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470" name="Rectangle 62"/>
            <p:cNvSpPr>
              <a:spLocks noChangeArrowheads="1"/>
            </p:cNvSpPr>
            <p:nvPr/>
          </p:nvSpPr>
          <p:spPr bwMode="auto">
            <a:xfrm>
              <a:off x="3032" y="2329"/>
              <a:ext cx="124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|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471" name="Rectangle 63"/>
            <p:cNvSpPr>
              <a:spLocks noChangeArrowheads="1"/>
            </p:cNvSpPr>
            <p:nvPr/>
          </p:nvSpPr>
          <p:spPr bwMode="auto">
            <a:xfrm>
              <a:off x="2892" y="2329"/>
              <a:ext cx="194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472" name="Rectangle 64"/>
            <p:cNvSpPr>
              <a:spLocks noChangeArrowheads="1"/>
            </p:cNvSpPr>
            <p:nvPr/>
          </p:nvSpPr>
          <p:spPr bwMode="auto">
            <a:xfrm>
              <a:off x="2838" y="2329"/>
              <a:ext cx="140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473" name="Rectangle 65"/>
            <p:cNvSpPr>
              <a:spLocks noChangeArrowheads="1"/>
            </p:cNvSpPr>
            <p:nvPr/>
          </p:nvSpPr>
          <p:spPr bwMode="auto">
            <a:xfrm>
              <a:off x="2729" y="2329"/>
              <a:ext cx="194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474" name="Rectangle 66"/>
            <p:cNvSpPr>
              <a:spLocks noChangeArrowheads="1"/>
            </p:cNvSpPr>
            <p:nvPr/>
          </p:nvSpPr>
          <p:spPr bwMode="auto">
            <a:xfrm>
              <a:off x="1773" y="2329"/>
              <a:ext cx="124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|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475" name="Rectangle 67"/>
            <p:cNvSpPr>
              <a:spLocks noChangeArrowheads="1"/>
            </p:cNvSpPr>
            <p:nvPr/>
          </p:nvSpPr>
          <p:spPr bwMode="auto">
            <a:xfrm>
              <a:off x="1027" y="2329"/>
              <a:ext cx="124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|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476" name="Rectangle 68"/>
            <p:cNvSpPr>
              <a:spLocks noChangeArrowheads="1"/>
            </p:cNvSpPr>
            <p:nvPr/>
          </p:nvSpPr>
          <p:spPr bwMode="auto">
            <a:xfrm>
              <a:off x="879" y="2329"/>
              <a:ext cx="194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477" name="Rectangle 69"/>
            <p:cNvSpPr>
              <a:spLocks noChangeArrowheads="1"/>
            </p:cNvSpPr>
            <p:nvPr/>
          </p:nvSpPr>
          <p:spPr bwMode="auto">
            <a:xfrm>
              <a:off x="824" y="2329"/>
              <a:ext cx="140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478" name="Rectangle 70"/>
            <p:cNvSpPr>
              <a:spLocks noChangeArrowheads="1"/>
            </p:cNvSpPr>
            <p:nvPr/>
          </p:nvSpPr>
          <p:spPr bwMode="auto">
            <a:xfrm>
              <a:off x="723" y="2329"/>
              <a:ext cx="194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479" name="Rectangle 71"/>
            <p:cNvSpPr>
              <a:spLocks noChangeArrowheads="1"/>
            </p:cNvSpPr>
            <p:nvPr/>
          </p:nvSpPr>
          <p:spPr bwMode="auto">
            <a:xfrm>
              <a:off x="3677" y="2469"/>
              <a:ext cx="10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480" name="Rectangle 72"/>
            <p:cNvSpPr>
              <a:spLocks noChangeArrowheads="1"/>
            </p:cNvSpPr>
            <p:nvPr/>
          </p:nvSpPr>
          <p:spPr bwMode="auto">
            <a:xfrm>
              <a:off x="3273" y="2469"/>
              <a:ext cx="10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481" name="Rectangle 73"/>
            <p:cNvSpPr>
              <a:spLocks noChangeArrowheads="1"/>
            </p:cNvSpPr>
            <p:nvPr/>
          </p:nvSpPr>
          <p:spPr bwMode="auto">
            <a:xfrm>
              <a:off x="2496" y="2469"/>
              <a:ext cx="10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482" name="Rectangle 74"/>
            <p:cNvSpPr>
              <a:spLocks noChangeArrowheads="1"/>
            </p:cNvSpPr>
            <p:nvPr/>
          </p:nvSpPr>
          <p:spPr bwMode="auto">
            <a:xfrm>
              <a:off x="1672" y="2469"/>
              <a:ext cx="10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483" name="Rectangle 75"/>
            <p:cNvSpPr>
              <a:spLocks noChangeArrowheads="1"/>
            </p:cNvSpPr>
            <p:nvPr/>
          </p:nvSpPr>
          <p:spPr bwMode="auto">
            <a:xfrm>
              <a:off x="1268" y="2469"/>
              <a:ext cx="10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484" name="Rectangle 76"/>
            <p:cNvSpPr>
              <a:spLocks noChangeArrowheads="1"/>
            </p:cNvSpPr>
            <p:nvPr/>
          </p:nvSpPr>
          <p:spPr bwMode="auto">
            <a:xfrm>
              <a:off x="467" y="2469"/>
              <a:ext cx="10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485" name="Rectangle 77"/>
            <p:cNvSpPr>
              <a:spLocks noChangeArrowheads="1"/>
            </p:cNvSpPr>
            <p:nvPr/>
          </p:nvSpPr>
          <p:spPr bwMode="auto">
            <a:xfrm>
              <a:off x="3530" y="2337"/>
              <a:ext cx="241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6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Q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486" name="Rectangle 78"/>
            <p:cNvSpPr>
              <a:spLocks noChangeArrowheads="1"/>
            </p:cNvSpPr>
            <p:nvPr/>
          </p:nvSpPr>
          <p:spPr bwMode="auto">
            <a:xfrm>
              <a:off x="3118" y="2337"/>
              <a:ext cx="241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6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Q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487" name="Rectangle 79"/>
            <p:cNvSpPr>
              <a:spLocks noChangeArrowheads="1"/>
            </p:cNvSpPr>
            <p:nvPr/>
          </p:nvSpPr>
          <p:spPr bwMode="auto">
            <a:xfrm>
              <a:off x="2348" y="2337"/>
              <a:ext cx="241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6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Q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488" name="Rectangle 80"/>
            <p:cNvSpPr>
              <a:spLocks noChangeArrowheads="1"/>
            </p:cNvSpPr>
            <p:nvPr/>
          </p:nvSpPr>
          <p:spPr bwMode="auto">
            <a:xfrm>
              <a:off x="1990" y="2359"/>
              <a:ext cx="179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6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x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489" name="Rectangle 81"/>
            <p:cNvSpPr>
              <a:spLocks noChangeArrowheads="1"/>
            </p:cNvSpPr>
            <p:nvPr/>
          </p:nvSpPr>
          <p:spPr bwMode="auto">
            <a:xfrm>
              <a:off x="1524" y="2337"/>
              <a:ext cx="241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6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Q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490" name="Rectangle 82"/>
            <p:cNvSpPr>
              <a:spLocks noChangeArrowheads="1"/>
            </p:cNvSpPr>
            <p:nvPr/>
          </p:nvSpPr>
          <p:spPr bwMode="auto">
            <a:xfrm>
              <a:off x="1112" y="2337"/>
              <a:ext cx="241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6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Q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491" name="Rectangle 83"/>
            <p:cNvSpPr>
              <a:spLocks noChangeArrowheads="1"/>
            </p:cNvSpPr>
            <p:nvPr/>
          </p:nvSpPr>
          <p:spPr bwMode="auto">
            <a:xfrm>
              <a:off x="319" y="2337"/>
              <a:ext cx="241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6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Q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492" name="Rectangle 84"/>
            <p:cNvSpPr>
              <a:spLocks noChangeArrowheads="1"/>
            </p:cNvSpPr>
            <p:nvPr/>
          </p:nvSpPr>
          <p:spPr bwMode="auto">
            <a:xfrm>
              <a:off x="2092" y="2447"/>
              <a:ext cx="78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493" name="Rectangle 85"/>
            <p:cNvSpPr>
              <a:spLocks noChangeArrowheads="1"/>
            </p:cNvSpPr>
            <p:nvPr/>
          </p:nvSpPr>
          <p:spPr bwMode="auto">
            <a:xfrm>
              <a:off x="3374" y="2314"/>
              <a:ext cx="249" cy="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494" name="Rectangle 86"/>
            <p:cNvSpPr>
              <a:spLocks noChangeArrowheads="1"/>
            </p:cNvSpPr>
            <p:nvPr/>
          </p:nvSpPr>
          <p:spPr bwMode="auto">
            <a:xfrm>
              <a:off x="2597" y="2314"/>
              <a:ext cx="249" cy="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495" name="Rectangle 87"/>
            <p:cNvSpPr>
              <a:spLocks noChangeArrowheads="1"/>
            </p:cNvSpPr>
            <p:nvPr/>
          </p:nvSpPr>
          <p:spPr bwMode="auto">
            <a:xfrm>
              <a:off x="2185" y="2314"/>
              <a:ext cx="249" cy="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&lt;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496" name="Rectangle 88"/>
            <p:cNvSpPr>
              <a:spLocks noChangeArrowheads="1"/>
            </p:cNvSpPr>
            <p:nvPr/>
          </p:nvSpPr>
          <p:spPr bwMode="auto">
            <a:xfrm>
              <a:off x="1804" y="2314"/>
              <a:ext cx="249" cy="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£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497" name="Rectangle 89"/>
            <p:cNvSpPr>
              <a:spLocks noChangeArrowheads="1"/>
            </p:cNvSpPr>
            <p:nvPr/>
          </p:nvSpPr>
          <p:spPr bwMode="auto">
            <a:xfrm>
              <a:off x="1369" y="2314"/>
              <a:ext cx="249" cy="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498" name="Rectangle 90"/>
            <p:cNvSpPr>
              <a:spLocks noChangeArrowheads="1"/>
            </p:cNvSpPr>
            <p:nvPr/>
          </p:nvSpPr>
          <p:spPr bwMode="auto">
            <a:xfrm>
              <a:off x="568" y="2314"/>
              <a:ext cx="249" cy="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499" name="Freeform 91"/>
            <p:cNvSpPr>
              <a:spLocks/>
            </p:cNvSpPr>
            <p:nvPr/>
          </p:nvSpPr>
          <p:spPr bwMode="auto">
            <a:xfrm>
              <a:off x="3965" y="1924"/>
              <a:ext cx="70" cy="71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3" y="15"/>
                </a:cxn>
                <a:cxn ang="0">
                  <a:pos x="31" y="37"/>
                </a:cxn>
                <a:cxn ang="0">
                  <a:pos x="39" y="59"/>
                </a:cxn>
                <a:cxn ang="0">
                  <a:pos x="39" y="317"/>
                </a:cxn>
                <a:cxn ang="0">
                  <a:pos x="47" y="339"/>
                </a:cxn>
                <a:cxn ang="0">
                  <a:pos x="54" y="346"/>
                </a:cxn>
                <a:cxn ang="0">
                  <a:pos x="62" y="354"/>
                </a:cxn>
                <a:cxn ang="0">
                  <a:pos x="62" y="361"/>
                </a:cxn>
                <a:cxn ang="0">
                  <a:pos x="54" y="361"/>
                </a:cxn>
                <a:cxn ang="0">
                  <a:pos x="47" y="376"/>
                </a:cxn>
                <a:cxn ang="0">
                  <a:pos x="39" y="390"/>
                </a:cxn>
                <a:cxn ang="0">
                  <a:pos x="39" y="648"/>
                </a:cxn>
                <a:cxn ang="0">
                  <a:pos x="31" y="670"/>
                </a:cxn>
                <a:cxn ang="0">
                  <a:pos x="23" y="692"/>
                </a:cxn>
                <a:cxn ang="0">
                  <a:pos x="16" y="707"/>
                </a:cxn>
                <a:cxn ang="0">
                  <a:pos x="0" y="707"/>
                </a:cxn>
                <a:cxn ang="0">
                  <a:pos x="8" y="699"/>
                </a:cxn>
                <a:cxn ang="0">
                  <a:pos x="16" y="692"/>
                </a:cxn>
                <a:cxn ang="0">
                  <a:pos x="23" y="670"/>
                </a:cxn>
                <a:cxn ang="0">
                  <a:pos x="31" y="412"/>
                </a:cxn>
                <a:cxn ang="0">
                  <a:pos x="31" y="390"/>
                </a:cxn>
                <a:cxn ang="0">
                  <a:pos x="39" y="368"/>
                </a:cxn>
                <a:cxn ang="0">
                  <a:pos x="47" y="354"/>
                </a:cxn>
                <a:cxn ang="0">
                  <a:pos x="62" y="361"/>
                </a:cxn>
                <a:cxn ang="0">
                  <a:pos x="47" y="354"/>
                </a:cxn>
                <a:cxn ang="0">
                  <a:pos x="39" y="339"/>
                </a:cxn>
                <a:cxn ang="0">
                  <a:pos x="31" y="317"/>
                </a:cxn>
                <a:cxn ang="0">
                  <a:pos x="31" y="59"/>
                </a:cxn>
                <a:cxn ang="0">
                  <a:pos x="23" y="37"/>
                </a:cxn>
                <a:cxn ang="0">
                  <a:pos x="23" y="22"/>
                </a:cxn>
                <a:cxn ang="0">
                  <a:pos x="8" y="8"/>
                </a:cxn>
                <a:cxn ang="0">
                  <a:pos x="0" y="0"/>
                </a:cxn>
              </a:cxnLst>
              <a:rect l="0" t="0" r="r" b="b"/>
              <a:pathLst>
                <a:path w="70" h="714">
                  <a:moveTo>
                    <a:pt x="0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31" y="37"/>
                  </a:lnTo>
                  <a:lnTo>
                    <a:pt x="31" y="37"/>
                  </a:lnTo>
                  <a:lnTo>
                    <a:pt x="39" y="59"/>
                  </a:lnTo>
                  <a:lnTo>
                    <a:pt x="39" y="295"/>
                  </a:lnTo>
                  <a:lnTo>
                    <a:pt x="39" y="317"/>
                  </a:lnTo>
                  <a:lnTo>
                    <a:pt x="39" y="317"/>
                  </a:lnTo>
                  <a:lnTo>
                    <a:pt x="47" y="339"/>
                  </a:lnTo>
                  <a:lnTo>
                    <a:pt x="47" y="331"/>
                  </a:lnTo>
                  <a:lnTo>
                    <a:pt x="54" y="346"/>
                  </a:lnTo>
                  <a:lnTo>
                    <a:pt x="54" y="346"/>
                  </a:lnTo>
                  <a:lnTo>
                    <a:pt x="62" y="354"/>
                  </a:lnTo>
                  <a:lnTo>
                    <a:pt x="70" y="354"/>
                  </a:lnTo>
                  <a:lnTo>
                    <a:pt x="62" y="361"/>
                  </a:lnTo>
                  <a:lnTo>
                    <a:pt x="54" y="361"/>
                  </a:lnTo>
                  <a:lnTo>
                    <a:pt x="54" y="361"/>
                  </a:lnTo>
                  <a:lnTo>
                    <a:pt x="47" y="376"/>
                  </a:lnTo>
                  <a:lnTo>
                    <a:pt x="47" y="376"/>
                  </a:lnTo>
                  <a:lnTo>
                    <a:pt x="39" y="390"/>
                  </a:lnTo>
                  <a:lnTo>
                    <a:pt x="39" y="390"/>
                  </a:lnTo>
                  <a:lnTo>
                    <a:pt x="39" y="412"/>
                  </a:lnTo>
                  <a:lnTo>
                    <a:pt x="39" y="648"/>
                  </a:lnTo>
                  <a:lnTo>
                    <a:pt x="31" y="670"/>
                  </a:lnTo>
                  <a:lnTo>
                    <a:pt x="31" y="670"/>
                  </a:lnTo>
                  <a:lnTo>
                    <a:pt x="23" y="692"/>
                  </a:lnTo>
                  <a:lnTo>
                    <a:pt x="23" y="692"/>
                  </a:lnTo>
                  <a:lnTo>
                    <a:pt x="16" y="707"/>
                  </a:lnTo>
                  <a:lnTo>
                    <a:pt x="16" y="707"/>
                  </a:lnTo>
                  <a:lnTo>
                    <a:pt x="0" y="714"/>
                  </a:lnTo>
                  <a:lnTo>
                    <a:pt x="0" y="707"/>
                  </a:lnTo>
                  <a:lnTo>
                    <a:pt x="8" y="699"/>
                  </a:lnTo>
                  <a:lnTo>
                    <a:pt x="8" y="699"/>
                  </a:lnTo>
                  <a:lnTo>
                    <a:pt x="23" y="685"/>
                  </a:lnTo>
                  <a:lnTo>
                    <a:pt x="16" y="692"/>
                  </a:lnTo>
                  <a:lnTo>
                    <a:pt x="23" y="670"/>
                  </a:lnTo>
                  <a:lnTo>
                    <a:pt x="23" y="670"/>
                  </a:lnTo>
                  <a:lnTo>
                    <a:pt x="31" y="648"/>
                  </a:lnTo>
                  <a:lnTo>
                    <a:pt x="31" y="412"/>
                  </a:lnTo>
                  <a:lnTo>
                    <a:pt x="31" y="390"/>
                  </a:lnTo>
                  <a:lnTo>
                    <a:pt x="31" y="390"/>
                  </a:lnTo>
                  <a:lnTo>
                    <a:pt x="39" y="368"/>
                  </a:lnTo>
                  <a:lnTo>
                    <a:pt x="39" y="368"/>
                  </a:lnTo>
                  <a:lnTo>
                    <a:pt x="47" y="354"/>
                  </a:lnTo>
                  <a:lnTo>
                    <a:pt x="47" y="354"/>
                  </a:lnTo>
                  <a:lnTo>
                    <a:pt x="62" y="354"/>
                  </a:lnTo>
                  <a:lnTo>
                    <a:pt x="62" y="361"/>
                  </a:lnTo>
                  <a:lnTo>
                    <a:pt x="47" y="354"/>
                  </a:lnTo>
                  <a:lnTo>
                    <a:pt x="47" y="354"/>
                  </a:lnTo>
                  <a:lnTo>
                    <a:pt x="39" y="339"/>
                  </a:lnTo>
                  <a:lnTo>
                    <a:pt x="39" y="339"/>
                  </a:lnTo>
                  <a:lnTo>
                    <a:pt x="31" y="317"/>
                  </a:lnTo>
                  <a:lnTo>
                    <a:pt x="31" y="317"/>
                  </a:lnTo>
                  <a:lnTo>
                    <a:pt x="31" y="295"/>
                  </a:lnTo>
                  <a:lnTo>
                    <a:pt x="31" y="59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16" y="22"/>
                  </a:lnTo>
                  <a:lnTo>
                    <a:pt x="23" y="22"/>
                  </a:lnTo>
                  <a:lnTo>
                    <a:pt x="8" y="8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500" name="Rectangle 92"/>
            <p:cNvSpPr>
              <a:spLocks noChangeArrowheads="1"/>
            </p:cNvSpPr>
            <p:nvPr/>
          </p:nvSpPr>
          <p:spPr bwMode="auto">
            <a:xfrm>
              <a:off x="4229" y="2020"/>
              <a:ext cx="78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Possible 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501" name="Rectangle 93"/>
            <p:cNvSpPr>
              <a:spLocks noChangeArrowheads="1"/>
            </p:cNvSpPr>
            <p:nvPr/>
          </p:nvSpPr>
          <p:spPr bwMode="auto">
            <a:xfrm>
              <a:off x="4229" y="2256"/>
              <a:ext cx="66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Outliers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502" name="Freeform 94"/>
            <p:cNvSpPr>
              <a:spLocks/>
            </p:cNvSpPr>
            <p:nvPr/>
          </p:nvSpPr>
          <p:spPr bwMode="auto">
            <a:xfrm>
              <a:off x="2410" y="1159"/>
              <a:ext cx="70" cy="71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4" y="15"/>
                </a:cxn>
                <a:cxn ang="0">
                  <a:pos x="31" y="37"/>
                </a:cxn>
                <a:cxn ang="0">
                  <a:pos x="39" y="59"/>
                </a:cxn>
                <a:cxn ang="0">
                  <a:pos x="39" y="317"/>
                </a:cxn>
                <a:cxn ang="0">
                  <a:pos x="47" y="339"/>
                </a:cxn>
                <a:cxn ang="0">
                  <a:pos x="55" y="346"/>
                </a:cxn>
                <a:cxn ang="0">
                  <a:pos x="62" y="353"/>
                </a:cxn>
                <a:cxn ang="0">
                  <a:pos x="62" y="361"/>
                </a:cxn>
                <a:cxn ang="0">
                  <a:pos x="55" y="361"/>
                </a:cxn>
                <a:cxn ang="0">
                  <a:pos x="47" y="376"/>
                </a:cxn>
                <a:cxn ang="0">
                  <a:pos x="39" y="390"/>
                </a:cxn>
                <a:cxn ang="0">
                  <a:pos x="39" y="648"/>
                </a:cxn>
                <a:cxn ang="0">
                  <a:pos x="31" y="670"/>
                </a:cxn>
                <a:cxn ang="0">
                  <a:pos x="24" y="692"/>
                </a:cxn>
                <a:cxn ang="0">
                  <a:pos x="16" y="707"/>
                </a:cxn>
                <a:cxn ang="0">
                  <a:pos x="0" y="707"/>
                </a:cxn>
                <a:cxn ang="0">
                  <a:pos x="8" y="699"/>
                </a:cxn>
                <a:cxn ang="0">
                  <a:pos x="16" y="692"/>
                </a:cxn>
                <a:cxn ang="0">
                  <a:pos x="24" y="670"/>
                </a:cxn>
                <a:cxn ang="0">
                  <a:pos x="31" y="412"/>
                </a:cxn>
                <a:cxn ang="0">
                  <a:pos x="31" y="390"/>
                </a:cxn>
                <a:cxn ang="0">
                  <a:pos x="39" y="368"/>
                </a:cxn>
                <a:cxn ang="0">
                  <a:pos x="47" y="353"/>
                </a:cxn>
                <a:cxn ang="0">
                  <a:pos x="62" y="361"/>
                </a:cxn>
                <a:cxn ang="0">
                  <a:pos x="47" y="353"/>
                </a:cxn>
                <a:cxn ang="0">
                  <a:pos x="39" y="339"/>
                </a:cxn>
                <a:cxn ang="0">
                  <a:pos x="31" y="317"/>
                </a:cxn>
                <a:cxn ang="0">
                  <a:pos x="31" y="59"/>
                </a:cxn>
                <a:cxn ang="0">
                  <a:pos x="24" y="37"/>
                </a:cxn>
                <a:cxn ang="0">
                  <a:pos x="24" y="22"/>
                </a:cxn>
                <a:cxn ang="0">
                  <a:pos x="8" y="8"/>
                </a:cxn>
                <a:cxn ang="0">
                  <a:pos x="0" y="0"/>
                </a:cxn>
              </a:cxnLst>
              <a:rect l="0" t="0" r="r" b="b"/>
              <a:pathLst>
                <a:path w="70" h="714">
                  <a:moveTo>
                    <a:pt x="0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31" y="37"/>
                  </a:lnTo>
                  <a:lnTo>
                    <a:pt x="31" y="37"/>
                  </a:lnTo>
                  <a:lnTo>
                    <a:pt x="39" y="59"/>
                  </a:lnTo>
                  <a:lnTo>
                    <a:pt x="39" y="295"/>
                  </a:lnTo>
                  <a:lnTo>
                    <a:pt x="39" y="317"/>
                  </a:lnTo>
                  <a:lnTo>
                    <a:pt x="39" y="317"/>
                  </a:lnTo>
                  <a:lnTo>
                    <a:pt x="47" y="339"/>
                  </a:lnTo>
                  <a:lnTo>
                    <a:pt x="47" y="331"/>
                  </a:lnTo>
                  <a:lnTo>
                    <a:pt x="55" y="346"/>
                  </a:lnTo>
                  <a:lnTo>
                    <a:pt x="55" y="346"/>
                  </a:lnTo>
                  <a:lnTo>
                    <a:pt x="62" y="353"/>
                  </a:lnTo>
                  <a:lnTo>
                    <a:pt x="70" y="353"/>
                  </a:lnTo>
                  <a:lnTo>
                    <a:pt x="62" y="361"/>
                  </a:lnTo>
                  <a:lnTo>
                    <a:pt x="55" y="361"/>
                  </a:lnTo>
                  <a:lnTo>
                    <a:pt x="55" y="361"/>
                  </a:lnTo>
                  <a:lnTo>
                    <a:pt x="47" y="376"/>
                  </a:lnTo>
                  <a:lnTo>
                    <a:pt x="47" y="376"/>
                  </a:lnTo>
                  <a:lnTo>
                    <a:pt x="39" y="390"/>
                  </a:lnTo>
                  <a:lnTo>
                    <a:pt x="39" y="390"/>
                  </a:lnTo>
                  <a:lnTo>
                    <a:pt x="39" y="412"/>
                  </a:lnTo>
                  <a:lnTo>
                    <a:pt x="39" y="648"/>
                  </a:lnTo>
                  <a:lnTo>
                    <a:pt x="31" y="670"/>
                  </a:lnTo>
                  <a:lnTo>
                    <a:pt x="31" y="670"/>
                  </a:lnTo>
                  <a:lnTo>
                    <a:pt x="24" y="692"/>
                  </a:lnTo>
                  <a:lnTo>
                    <a:pt x="24" y="692"/>
                  </a:lnTo>
                  <a:lnTo>
                    <a:pt x="16" y="707"/>
                  </a:lnTo>
                  <a:lnTo>
                    <a:pt x="16" y="707"/>
                  </a:lnTo>
                  <a:lnTo>
                    <a:pt x="0" y="714"/>
                  </a:lnTo>
                  <a:lnTo>
                    <a:pt x="0" y="707"/>
                  </a:lnTo>
                  <a:lnTo>
                    <a:pt x="8" y="699"/>
                  </a:lnTo>
                  <a:lnTo>
                    <a:pt x="8" y="699"/>
                  </a:lnTo>
                  <a:lnTo>
                    <a:pt x="24" y="685"/>
                  </a:lnTo>
                  <a:lnTo>
                    <a:pt x="16" y="692"/>
                  </a:lnTo>
                  <a:lnTo>
                    <a:pt x="24" y="670"/>
                  </a:lnTo>
                  <a:lnTo>
                    <a:pt x="24" y="670"/>
                  </a:lnTo>
                  <a:lnTo>
                    <a:pt x="31" y="648"/>
                  </a:lnTo>
                  <a:lnTo>
                    <a:pt x="31" y="412"/>
                  </a:lnTo>
                  <a:lnTo>
                    <a:pt x="31" y="390"/>
                  </a:lnTo>
                  <a:lnTo>
                    <a:pt x="31" y="390"/>
                  </a:lnTo>
                  <a:lnTo>
                    <a:pt x="39" y="368"/>
                  </a:lnTo>
                  <a:lnTo>
                    <a:pt x="39" y="368"/>
                  </a:lnTo>
                  <a:lnTo>
                    <a:pt x="47" y="353"/>
                  </a:lnTo>
                  <a:lnTo>
                    <a:pt x="47" y="353"/>
                  </a:lnTo>
                  <a:lnTo>
                    <a:pt x="62" y="353"/>
                  </a:lnTo>
                  <a:lnTo>
                    <a:pt x="62" y="361"/>
                  </a:lnTo>
                  <a:lnTo>
                    <a:pt x="47" y="353"/>
                  </a:lnTo>
                  <a:lnTo>
                    <a:pt x="47" y="353"/>
                  </a:lnTo>
                  <a:lnTo>
                    <a:pt x="39" y="339"/>
                  </a:lnTo>
                  <a:lnTo>
                    <a:pt x="39" y="339"/>
                  </a:lnTo>
                  <a:lnTo>
                    <a:pt x="31" y="317"/>
                  </a:lnTo>
                  <a:lnTo>
                    <a:pt x="31" y="317"/>
                  </a:lnTo>
                  <a:lnTo>
                    <a:pt x="31" y="295"/>
                  </a:lnTo>
                  <a:lnTo>
                    <a:pt x="31" y="59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16" y="22"/>
                  </a:lnTo>
                  <a:lnTo>
                    <a:pt x="24" y="22"/>
                  </a:lnTo>
                  <a:lnTo>
                    <a:pt x="8" y="8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503" name="Rectangle 95"/>
            <p:cNvSpPr>
              <a:spLocks noChangeArrowheads="1"/>
            </p:cNvSpPr>
            <p:nvPr/>
          </p:nvSpPr>
          <p:spPr bwMode="auto">
            <a:xfrm>
              <a:off x="2568" y="1152"/>
              <a:ext cx="244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Observations falling beyond 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504" name="Rectangle 96"/>
            <p:cNvSpPr>
              <a:spLocks noChangeArrowheads="1"/>
            </p:cNvSpPr>
            <p:nvPr/>
          </p:nvSpPr>
          <p:spPr bwMode="auto">
            <a:xfrm>
              <a:off x="2600" y="1392"/>
              <a:ext cx="2200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these limits are called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505" name="Rectangle 97"/>
            <p:cNvSpPr>
              <a:spLocks noChangeArrowheads="1"/>
            </p:cNvSpPr>
            <p:nvPr/>
          </p:nvSpPr>
          <p:spPr bwMode="auto">
            <a:xfrm>
              <a:off x="4551" y="1392"/>
              <a:ext cx="777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5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serious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506" name="Rectangle 98"/>
            <p:cNvSpPr>
              <a:spLocks noChangeArrowheads="1"/>
            </p:cNvSpPr>
            <p:nvPr/>
          </p:nvSpPr>
          <p:spPr bwMode="auto">
            <a:xfrm>
              <a:off x="2568" y="1632"/>
              <a:ext cx="840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outliers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Rectangle 5"/>
          <p:cNvSpPr>
            <a:spLocks noChangeArrowheads="1"/>
          </p:cNvSpPr>
          <p:nvPr/>
        </p:nvSpPr>
        <p:spPr bwMode="auto">
          <a:xfrm>
            <a:off x="0" y="384175"/>
            <a:ext cx="9144000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algn="ctr" defTabSz="457200">
              <a:lnSpc>
                <a:spcPct val="90000"/>
              </a:lnSpc>
              <a:spcBef>
                <a:spcPct val="25000"/>
              </a:spcBef>
              <a:buClr>
                <a:srgbClr val="ABA69F"/>
              </a:buClr>
              <a:buSzPct val="80000"/>
            </a:pPr>
            <a:r>
              <a:rPr lang="en-US" altLang="zh-CN" sz="4400" dirty="0" smtClean="0">
                <a:latin typeface="+mj-lt"/>
              </a:rPr>
              <a:t>Goodness-of-Fit (GOF) Test</a:t>
            </a:r>
            <a:endParaRPr lang="en-US" altLang="zh-CN" sz="4400" dirty="0">
              <a:latin typeface="+mj-lt"/>
            </a:endParaRPr>
          </a:p>
        </p:txBody>
      </p: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 rot="5400000">
            <a:off x="5106194" y="2276276"/>
            <a:ext cx="762000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 rot="5400000">
            <a:off x="5410994" y="2276276"/>
            <a:ext cx="762000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 rot="5400000">
            <a:off x="5715794" y="2276276"/>
            <a:ext cx="762000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 rot="5400000">
            <a:off x="6020594" y="2276276"/>
            <a:ext cx="762000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 rot="5400000">
            <a:off x="6325394" y="2276276"/>
            <a:ext cx="762000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304800" y="2658070"/>
            <a:ext cx="8595360" cy="158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 type="stealth"/>
          </a:ln>
        </p:spPr>
      </p:cxn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 rot="5400000">
            <a:off x="6630194" y="2276276"/>
            <a:ext cx="762000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 rot="5400000">
            <a:off x="6934994" y="2276276"/>
            <a:ext cx="762000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 rot="5400000">
            <a:off x="7239794" y="2276276"/>
            <a:ext cx="762000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 rot="5400000">
            <a:off x="4801394" y="2276276"/>
            <a:ext cx="762000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5" name="Rectangle 24"/>
          <p:cNvSpPr/>
          <p:nvPr/>
        </p:nvSpPr>
        <p:spPr bwMode="auto">
          <a:xfrm>
            <a:off x="4419600" y="1656358"/>
            <a:ext cx="3352800" cy="1077912"/>
          </a:xfrm>
          <a:prstGeom prst="rect">
            <a:avLst/>
          </a:prstGeom>
          <a:noFill/>
          <a:ln w="317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altLang="zh-CN" sz="1600">
              <a:latin typeface="Futura Bk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en-US" altLang="zh-CN" sz="1600">
              <a:latin typeface="Futura Bk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en-US" altLang="zh-CN" sz="1600">
              <a:latin typeface="Futura Bk"/>
              <a:cs typeface="Arial" pitchFamily="34" charset="0"/>
            </a:endParaRPr>
          </a:p>
        </p:txBody>
      </p:sp>
      <p:sp>
        <p:nvSpPr>
          <p:cNvPr id="26" name="Down Arrow 25"/>
          <p:cNvSpPr>
            <a:spLocks noChangeArrowheads="1"/>
          </p:cNvSpPr>
          <p:nvPr/>
        </p:nvSpPr>
        <p:spPr bwMode="auto">
          <a:xfrm rot="-5400000">
            <a:off x="463550" y="2042120"/>
            <a:ext cx="228600" cy="393700"/>
          </a:xfrm>
          <a:prstGeom prst="downArrow">
            <a:avLst>
              <a:gd name="adj1" fmla="val 50000"/>
              <a:gd name="adj2" fmla="val 49936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>
              <a:latin typeface="Futura Bk"/>
              <a:cs typeface="Arial" pitchFamily="34" charset="0"/>
            </a:endParaRPr>
          </a:p>
        </p:txBody>
      </p:sp>
      <p:sp>
        <p:nvSpPr>
          <p:cNvPr id="27" name="Down Arrow 26"/>
          <p:cNvSpPr>
            <a:spLocks noChangeArrowheads="1"/>
          </p:cNvSpPr>
          <p:nvPr/>
        </p:nvSpPr>
        <p:spPr bwMode="auto">
          <a:xfrm rot="-5400000">
            <a:off x="8299450" y="2042120"/>
            <a:ext cx="228600" cy="393700"/>
          </a:xfrm>
          <a:prstGeom prst="downArrow">
            <a:avLst>
              <a:gd name="adj1" fmla="val 50000"/>
              <a:gd name="adj2" fmla="val 49936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>
              <a:latin typeface="Futura Bk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24400" y="1191160"/>
            <a:ext cx="24641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charset="0"/>
                <a:ea typeface="+mn-ea"/>
              </a:rPr>
              <a:t>Look back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ea typeface="+mn-ea"/>
              </a:rPr>
              <a:t>window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Arial" charset="0"/>
              <a:ea typeface="+mn-ea"/>
            </a:endParaRPr>
          </a:p>
        </p:txBody>
      </p:sp>
      <p:cxnSp>
        <p:nvCxnSpPr>
          <p:cNvPr id="29" name="Straight Arrow Connector 28"/>
          <p:cNvCxnSpPr>
            <a:cxnSpLocks noChangeShapeType="1"/>
          </p:cNvCxnSpPr>
          <p:nvPr/>
        </p:nvCxnSpPr>
        <p:spPr bwMode="auto">
          <a:xfrm rot="5400000">
            <a:off x="2378869" y="2273101"/>
            <a:ext cx="762000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0" name="Straight Arrow Connector 29"/>
          <p:cNvCxnSpPr>
            <a:cxnSpLocks noChangeShapeType="1"/>
          </p:cNvCxnSpPr>
          <p:nvPr/>
        </p:nvCxnSpPr>
        <p:spPr bwMode="auto">
          <a:xfrm rot="5400000">
            <a:off x="2683669" y="2273101"/>
            <a:ext cx="762000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1" name="Straight Arrow Connector 30"/>
          <p:cNvCxnSpPr>
            <a:cxnSpLocks noChangeShapeType="1"/>
          </p:cNvCxnSpPr>
          <p:nvPr/>
        </p:nvCxnSpPr>
        <p:spPr bwMode="auto">
          <a:xfrm rot="5400000">
            <a:off x="2988469" y="2273101"/>
            <a:ext cx="762000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2" name="Straight Arrow Connector 31"/>
          <p:cNvCxnSpPr>
            <a:cxnSpLocks noChangeShapeType="1"/>
          </p:cNvCxnSpPr>
          <p:nvPr/>
        </p:nvCxnSpPr>
        <p:spPr bwMode="auto">
          <a:xfrm rot="5400000">
            <a:off x="3293269" y="2273101"/>
            <a:ext cx="762000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3" name="Straight Arrow Connector 32"/>
          <p:cNvCxnSpPr>
            <a:cxnSpLocks noChangeShapeType="1"/>
          </p:cNvCxnSpPr>
          <p:nvPr/>
        </p:nvCxnSpPr>
        <p:spPr bwMode="auto">
          <a:xfrm rot="5400000">
            <a:off x="3598069" y="2273101"/>
            <a:ext cx="762000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4" name="Straight Arrow Connector 33"/>
          <p:cNvCxnSpPr>
            <a:cxnSpLocks noChangeShapeType="1"/>
          </p:cNvCxnSpPr>
          <p:nvPr/>
        </p:nvCxnSpPr>
        <p:spPr bwMode="auto">
          <a:xfrm rot="5400000">
            <a:off x="3902869" y="2273101"/>
            <a:ext cx="762000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5" name="Straight Arrow Connector 34"/>
          <p:cNvCxnSpPr>
            <a:cxnSpLocks noChangeShapeType="1"/>
          </p:cNvCxnSpPr>
          <p:nvPr/>
        </p:nvCxnSpPr>
        <p:spPr bwMode="auto">
          <a:xfrm rot="5400000">
            <a:off x="4207669" y="2273101"/>
            <a:ext cx="762000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6" name="Straight Arrow Connector 35"/>
          <p:cNvCxnSpPr>
            <a:cxnSpLocks noChangeShapeType="1"/>
          </p:cNvCxnSpPr>
          <p:nvPr/>
        </p:nvCxnSpPr>
        <p:spPr bwMode="auto">
          <a:xfrm rot="5400000">
            <a:off x="4512469" y="2273101"/>
            <a:ext cx="762000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7" name="Straight Arrow Connector 36"/>
          <p:cNvCxnSpPr>
            <a:cxnSpLocks noChangeShapeType="1"/>
          </p:cNvCxnSpPr>
          <p:nvPr/>
        </p:nvCxnSpPr>
        <p:spPr bwMode="auto">
          <a:xfrm rot="5400000">
            <a:off x="2074069" y="2273101"/>
            <a:ext cx="762000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8" name="Down Arrow 37"/>
          <p:cNvSpPr/>
          <p:nvPr/>
        </p:nvSpPr>
        <p:spPr>
          <a:xfrm>
            <a:off x="5867400" y="2810470"/>
            <a:ext cx="304800" cy="5334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4114800" y="326767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Empirical Distribution: P1</a:t>
            </a:r>
            <a:endParaRPr lang="en-US" sz="2400" b="1" dirty="0"/>
          </a:p>
        </p:txBody>
      </p:sp>
      <p:cxnSp>
        <p:nvCxnSpPr>
          <p:cNvPr id="42" name="Straight Arrow Connector 41"/>
          <p:cNvCxnSpPr>
            <a:cxnSpLocks noChangeShapeType="1"/>
          </p:cNvCxnSpPr>
          <p:nvPr/>
        </p:nvCxnSpPr>
        <p:spPr bwMode="auto">
          <a:xfrm rot="5400000">
            <a:off x="534194" y="2276276"/>
            <a:ext cx="762000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3" name="Straight Arrow Connector 42"/>
          <p:cNvCxnSpPr>
            <a:cxnSpLocks noChangeShapeType="1"/>
          </p:cNvCxnSpPr>
          <p:nvPr/>
        </p:nvCxnSpPr>
        <p:spPr bwMode="auto">
          <a:xfrm rot="5400000">
            <a:off x="838994" y="2276276"/>
            <a:ext cx="762000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4" name="Straight Arrow Connector 43"/>
          <p:cNvCxnSpPr>
            <a:cxnSpLocks noChangeShapeType="1"/>
          </p:cNvCxnSpPr>
          <p:nvPr/>
        </p:nvCxnSpPr>
        <p:spPr bwMode="auto">
          <a:xfrm rot="5400000">
            <a:off x="1143794" y="2276276"/>
            <a:ext cx="762000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5" name="Straight Arrow Connector 44"/>
          <p:cNvCxnSpPr>
            <a:cxnSpLocks noChangeShapeType="1"/>
          </p:cNvCxnSpPr>
          <p:nvPr/>
        </p:nvCxnSpPr>
        <p:spPr bwMode="auto">
          <a:xfrm rot="5400000">
            <a:off x="1448594" y="2276276"/>
            <a:ext cx="762000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6" name="Straight Arrow Connector 45"/>
          <p:cNvCxnSpPr>
            <a:cxnSpLocks noChangeShapeType="1"/>
          </p:cNvCxnSpPr>
          <p:nvPr/>
        </p:nvCxnSpPr>
        <p:spPr bwMode="auto">
          <a:xfrm rot="5400000">
            <a:off x="1753394" y="2276276"/>
            <a:ext cx="762000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8" name="Down Arrow 47"/>
          <p:cNvSpPr/>
          <p:nvPr/>
        </p:nvSpPr>
        <p:spPr>
          <a:xfrm>
            <a:off x="2133600" y="2810470"/>
            <a:ext cx="304800" cy="5334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228600" y="326767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History Distribution: P</a:t>
            </a:r>
            <a:endParaRPr lang="en-US" sz="2400" b="1" dirty="0"/>
          </a:p>
        </p:txBody>
      </p:sp>
      <p:sp>
        <p:nvSpPr>
          <p:cNvPr id="50" name="Right Brace 49"/>
          <p:cNvSpPr/>
          <p:nvPr/>
        </p:nvSpPr>
        <p:spPr>
          <a:xfrm rot="5400000" flipV="1">
            <a:off x="4248150" y="1686520"/>
            <a:ext cx="495300" cy="47244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1676400" y="43434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Chi Square Goodness-of-Fit (P, P1)</a:t>
            </a:r>
            <a:endParaRPr lang="en-US" sz="2400" b="1" dirty="0"/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3733800" y="4800600"/>
            <a:ext cx="457200" cy="528935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4953000" y="4800600"/>
            <a:ext cx="457200" cy="528935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676400" y="532953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Pass:</a:t>
            </a:r>
            <a:r>
              <a:rPr lang="en-US" sz="2400" b="1" dirty="0" smtClean="0"/>
              <a:t> Normal</a:t>
            </a:r>
            <a:endParaRPr lang="en-US" sz="24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4800600" y="532953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Fail:</a:t>
            </a:r>
            <a:r>
              <a:rPr lang="en-US" sz="2400" b="1" dirty="0" smtClean="0"/>
              <a:t> abnormal</a:t>
            </a:r>
            <a:endParaRPr 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55" name="Group 31"/>
          <p:cNvGraphicFramePr>
            <a:graphicFrameLocks noGrp="1"/>
          </p:cNvGraphicFramePr>
          <p:nvPr/>
        </p:nvGraphicFramePr>
        <p:xfrm>
          <a:off x="381000" y="1219200"/>
          <a:ext cx="3581400" cy="1760538"/>
        </p:xfrm>
        <a:graphic>
          <a:graphicData uri="http://schemas.openxmlformats.org/drawingml/2006/table">
            <a:tbl>
              <a:tblPr/>
              <a:tblGrid>
                <a:gridCol w="1600200"/>
                <a:gridCol w="1981200"/>
              </a:tblGrid>
              <a:tr h="901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Value I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Near-optimum thresholds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8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Value II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Static thresholds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 bwMode="auto">
          <a:xfrm>
            <a:off x="152400" y="228600"/>
            <a:ext cx="861060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</a:pPr>
            <a:r>
              <a:rPr lang="en-US" altLang="zh-CN" sz="4400" dirty="0">
                <a:solidFill>
                  <a:srgbClr val="000000"/>
                </a:solidFill>
                <a:latin typeface="+mj-lt"/>
                <a:cs typeface="Arial" pitchFamily="34" charset="0"/>
              </a:rPr>
              <a:t>Experiment Results of </a:t>
            </a:r>
            <a:r>
              <a:rPr lang="en-US" altLang="zh-CN" sz="4400" dirty="0" err="1">
                <a:solidFill>
                  <a:srgbClr val="000000"/>
                </a:solidFill>
                <a:latin typeface="+mj-lt"/>
                <a:cs typeface="Arial" pitchFamily="34" charset="0"/>
              </a:rPr>
              <a:t>EbAT</a:t>
            </a:r>
            <a:endParaRPr lang="en-US" altLang="zh-CN" sz="4400" dirty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191000" y="1227138"/>
          <a:ext cx="1219200" cy="175260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838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Entropy I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36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Entropy II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7854" name="Group 30"/>
          <p:cNvGraphicFramePr>
            <a:graphicFrameLocks noGrp="1"/>
          </p:cNvGraphicFramePr>
          <p:nvPr/>
        </p:nvGraphicFramePr>
        <p:xfrm>
          <a:off x="5410200" y="1227138"/>
          <a:ext cx="3429000" cy="1756238"/>
        </p:xfrm>
        <a:graphic>
          <a:graphicData uri="http://schemas.openxmlformats.org/drawingml/2006/table">
            <a:tbl>
              <a:tblPr/>
              <a:tblGrid>
                <a:gridCol w="34290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Entropy-based aggregation method I: using 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E1+E2+E3+E1*E2*E3 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8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Entropy-based aggregation method II: using entropy of child entropies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124199"/>
            <a:ext cx="4038600" cy="2679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200399"/>
            <a:ext cx="4267200" cy="2597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685800" y="5951537"/>
            <a:ext cx="75438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 algn="ctr" eaLnBrk="0" hangingPunct="0">
              <a:spcBef>
                <a:spcPts val="500"/>
              </a:spcBef>
              <a:spcAft>
                <a:spcPts val="500"/>
              </a:spcAft>
              <a:buClr>
                <a:srgbClr val="ABA69F"/>
              </a:buClr>
              <a:buSzPct val="80000"/>
              <a:defRPr/>
            </a:pPr>
            <a:r>
              <a:rPr lang="en-US" sz="2400" kern="0" dirty="0">
                <a:solidFill>
                  <a:srgbClr val="C00000"/>
                </a:solidFill>
                <a:latin typeface="Futura Bk"/>
                <a:ea typeface="+mn-ea"/>
              </a:rPr>
              <a:t>Average 57.4% improvement in accuracy and               59.3% reduction in </a:t>
            </a:r>
            <a:r>
              <a:rPr lang="en-US" sz="2400" kern="0" dirty="0" smtClean="0">
                <a:solidFill>
                  <a:srgbClr val="C00000"/>
                </a:solidFill>
                <a:latin typeface="Futura Bk"/>
                <a:ea typeface="+mn-ea"/>
              </a:rPr>
              <a:t>false alarm rate</a:t>
            </a:r>
            <a:endParaRPr lang="en-US" sz="2400" kern="0" dirty="0">
              <a:solidFill>
                <a:srgbClr val="C00000"/>
              </a:solidFill>
              <a:latin typeface="Futura Bk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3212068"/>
            <a:ext cx="1447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Accuracy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867400" y="3288268"/>
            <a:ext cx="2209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False Alarm Rate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768160" y="5410200"/>
            <a:ext cx="751874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/>
            <a:r>
              <a:rPr lang="en-US" altLang="zh-CN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Value I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70918" y="5410200"/>
            <a:ext cx="801566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/>
            <a:r>
              <a:rPr lang="en-US" altLang="zh-CN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Value II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505844" y="5410200"/>
            <a:ext cx="960520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/>
            <a:r>
              <a:rPr lang="en-US" altLang="zh-CN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Entropy I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04154" y="5410200"/>
            <a:ext cx="1010213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/>
            <a:r>
              <a:rPr lang="en-US" altLang="zh-CN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Entropy II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269193" y="5410200"/>
            <a:ext cx="751874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/>
            <a:r>
              <a:rPr lang="en-US" altLang="zh-CN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Value I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171951" y="5410200"/>
            <a:ext cx="801566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/>
            <a:r>
              <a:rPr lang="en-US" altLang="zh-CN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Value II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006877" y="5410200"/>
            <a:ext cx="960520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/>
            <a:r>
              <a:rPr lang="en-US" altLang="zh-CN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Entropy I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905187" y="5410200"/>
            <a:ext cx="1010213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/>
            <a:r>
              <a:rPr lang="en-US" altLang="zh-CN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Entropy II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33400" y="4960937"/>
            <a:ext cx="75438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 algn="ctr" defTabSz="457200" eaLnBrk="0" hangingPunct="0">
              <a:spcBef>
                <a:spcPts val="500"/>
              </a:spcBef>
              <a:spcAft>
                <a:spcPts val="500"/>
              </a:spcAft>
              <a:buClr>
                <a:srgbClr val="ABA69F"/>
              </a:buClr>
              <a:buSzPct val="80000"/>
              <a:defRPr/>
            </a:pPr>
            <a:r>
              <a:rPr lang="en-US" sz="2400" kern="0" dirty="0">
                <a:solidFill>
                  <a:srgbClr val="C00000"/>
                </a:solidFill>
                <a:latin typeface="Futura Bk"/>
                <a:ea typeface="+mn-ea"/>
              </a:rPr>
              <a:t>Average 48% improvement in accuracy and               50% reduction in false alarms</a:t>
            </a:r>
          </a:p>
        </p:txBody>
      </p:sp>
      <p:pic>
        <p:nvPicPr>
          <p:cNvPr id="378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446881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6588" y="1600200"/>
            <a:ext cx="469741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0" y="304800"/>
            <a:ext cx="92964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</a:pPr>
            <a:r>
              <a:rPr lang="en-US" altLang="zh-CN" sz="4400" dirty="0">
                <a:solidFill>
                  <a:srgbClr val="000000"/>
                </a:solidFill>
                <a:latin typeface="+mj-lt"/>
                <a:cs typeface="Arial" pitchFamily="34" charset="0"/>
              </a:rPr>
              <a:t>Experiment </a:t>
            </a:r>
            <a:r>
              <a:rPr lang="en-US" altLang="zh-CN" sz="44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of </a:t>
            </a:r>
            <a:r>
              <a:rPr lang="en-US" altLang="zh-CN" sz="4400" dirty="0" err="1">
                <a:solidFill>
                  <a:srgbClr val="000000"/>
                </a:solidFill>
                <a:latin typeface="+mj-lt"/>
                <a:cs typeface="Arial" pitchFamily="34" charset="0"/>
              </a:rPr>
              <a:t>Tukey</a:t>
            </a:r>
            <a:r>
              <a:rPr lang="en-US" altLang="zh-CN" sz="4400" dirty="0">
                <a:solidFill>
                  <a:srgbClr val="000000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zh-CN" sz="44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and GOF</a:t>
            </a:r>
            <a:endParaRPr lang="en-US" altLang="zh-CN" sz="4400" dirty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7400" y="1676400"/>
            <a:ext cx="2209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False Alarm Rate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600200" y="1688068"/>
            <a:ext cx="1447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Accuracy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0" y="2286000"/>
            <a:ext cx="83820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altLang="zh-CN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Normal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503" y="2892623"/>
            <a:ext cx="687497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/>
            <a:r>
              <a:rPr lang="en-US" altLang="zh-CN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Tukey</a:t>
            </a:r>
            <a:endParaRPr lang="en-US" altLang="zh-CN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9406" y="3502223"/>
            <a:ext cx="572594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/>
            <a:r>
              <a:rPr lang="en-US" altLang="zh-CN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GOF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95800" y="2286000"/>
            <a:ext cx="83820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altLang="zh-CN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Normal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70303" y="2892623"/>
            <a:ext cx="687497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/>
            <a:r>
              <a:rPr lang="en-US" altLang="zh-CN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Tukey</a:t>
            </a:r>
            <a:endParaRPr lang="en-US" altLang="zh-CN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85206" y="3502223"/>
            <a:ext cx="572594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/>
            <a:r>
              <a:rPr lang="en-US" altLang="zh-CN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GOF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Troubleshooting War On Christmas Eve</a:t>
            </a:r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228600" y="3820418"/>
            <a:ext cx="8610600" cy="685800"/>
          </a:xfrm>
          <a:prstGeom prst="rightArrow">
            <a:avLst>
              <a:gd name="adj1" fmla="val 50000"/>
              <a:gd name="adj2" fmla="val 93750"/>
            </a:avLst>
          </a:prstGeom>
          <a:ln cap="rnd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33400" y="4049018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76200" y="2753618"/>
            <a:ext cx="152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Amazon ELB state data </a:t>
            </a:r>
            <a:r>
              <a:rPr lang="en-US" sz="1600" b="1" dirty="0" smtClean="0">
                <a:solidFill>
                  <a:srgbClr val="FF0000"/>
                </a:solidFill>
              </a:rPr>
              <a:t>accidentally deleted 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981200" y="4049018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4430018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12:24 PM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2829818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Netflix Streaming Outage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0" y="4430018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12:30 PM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429000" y="4049018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443001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17:02 PM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19400" y="2743200"/>
            <a:ext cx="152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Amazon engineers find the root cause</a:t>
            </a:r>
            <a:endParaRPr lang="en-US" sz="1600" b="1" dirty="0"/>
          </a:p>
        </p:txBody>
      </p:sp>
      <p:sp>
        <p:nvSpPr>
          <p:cNvPr id="13" name="Oval 12"/>
          <p:cNvSpPr/>
          <p:nvPr/>
        </p:nvSpPr>
        <p:spPr>
          <a:xfrm>
            <a:off x="4953000" y="4049018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343400" y="4430018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2:45 AM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12/25/2012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67200" y="2753618"/>
            <a:ext cx="152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Recover ELB state data to state before it is deleted</a:t>
            </a:r>
            <a:endParaRPr lang="en-US" sz="1600" b="1" dirty="0"/>
          </a:p>
        </p:txBody>
      </p:sp>
      <p:sp>
        <p:nvSpPr>
          <p:cNvPr id="16" name="Oval 15"/>
          <p:cNvSpPr/>
          <p:nvPr/>
        </p:nvSpPr>
        <p:spPr>
          <a:xfrm>
            <a:off x="6477000" y="4049018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867400" y="4430018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5:40 AM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12/25/2012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67400" y="2743200"/>
            <a:ext cx="152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Data state merge process completed</a:t>
            </a:r>
            <a:endParaRPr lang="en-US" sz="1600" b="1" dirty="0"/>
          </a:p>
        </p:txBody>
      </p:sp>
      <p:sp>
        <p:nvSpPr>
          <p:cNvPr id="19" name="Oval 18"/>
          <p:cNvSpPr/>
          <p:nvPr/>
        </p:nvSpPr>
        <p:spPr>
          <a:xfrm>
            <a:off x="8077200" y="4052233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467600" y="4433233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8:15 AM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12/25/2012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91400" y="2829818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War is over,</a:t>
            </a:r>
          </a:p>
          <a:p>
            <a:pPr algn="ctr"/>
            <a:r>
              <a:rPr lang="en-US" sz="1600" b="1" dirty="0" smtClean="0"/>
              <a:t>well, </a:t>
            </a:r>
          </a:p>
          <a:p>
            <a:pPr algn="ctr"/>
            <a:r>
              <a:rPr lang="en-US" sz="1600" b="1" dirty="0" smtClean="0"/>
              <a:t>forever?</a:t>
            </a:r>
            <a:endParaRPr lang="en-US" sz="1600" b="1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33400" y="4953000"/>
            <a:ext cx="2057400" cy="0"/>
          </a:xfrm>
          <a:prstGeom prst="straightConnector1">
            <a:avLst/>
          </a:prstGeom>
          <a:ln>
            <a:headEnd type="stealth"/>
            <a:tailEnd type="stealt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52400" y="50292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Local Issue</a:t>
            </a:r>
          </a:p>
          <a:p>
            <a:pPr algn="ctr"/>
            <a:r>
              <a:rPr lang="en-US" b="1" dirty="0" smtClean="0"/>
              <a:t>API partially affected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810000" y="5334000"/>
            <a:ext cx="4800600" cy="0"/>
          </a:xfrm>
          <a:prstGeom prst="straightConnector1">
            <a:avLst/>
          </a:prstGeom>
          <a:ln>
            <a:headEnd type="stealth"/>
            <a:tailEnd type="stealt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267200" y="54102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 large number of ELB services need to be recovered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0" y="2743200"/>
            <a:ext cx="886968" cy="3048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676400" y="2819400"/>
            <a:ext cx="914400" cy="3048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048000" y="3048000"/>
            <a:ext cx="1066800" cy="2286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stCxn id="40" idx="0"/>
          </p:cNvCxnSpPr>
          <p:nvPr/>
        </p:nvCxnSpPr>
        <p:spPr>
          <a:xfrm flipV="1">
            <a:off x="443484" y="1447800"/>
            <a:ext cx="13716" cy="1295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1524000" y="1143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Based 2010 quarterly revenues, downtime could cost up to $1.75 million/hour</a:t>
            </a:r>
            <a:endParaRPr lang="en-US" dirty="0"/>
          </a:p>
        </p:txBody>
      </p:sp>
      <p:cxnSp>
        <p:nvCxnSpPr>
          <p:cNvPr id="50" name="Straight Connector 49"/>
          <p:cNvCxnSpPr>
            <a:stCxn id="49" idx="1"/>
          </p:cNvCxnSpPr>
          <p:nvPr/>
        </p:nvCxnSpPr>
        <p:spPr>
          <a:xfrm flipH="1" flipV="1">
            <a:off x="457200" y="1447800"/>
            <a:ext cx="1066800" cy="183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1" idx="0"/>
          </p:cNvCxnSpPr>
          <p:nvPr/>
        </p:nvCxnSpPr>
        <p:spPr>
          <a:xfrm flipV="1">
            <a:off x="2133600" y="2057400"/>
            <a:ext cx="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2133600" y="2057400"/>
            <a:ext cx="60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59" descr="netflix_compla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1752600"/>
            <a:ext cx="5676900" cy="571500"/>
          </a:xfrm>
          <a:prstGeom prst="rect">
            <a:avLst/>
          </a:prstGeom>
        </p:spPr>
      </p:pic>
      <p:cxnSp>
        <p:nvCxnSpPr>
          <p:cNvPr id="63" name="Straight Connector 62"/>
          <p:cNvCxnSpPr>
            <a:stCxn id="42" idx="0"/>
          </p:cNvCxnSpPr>
          <p:nvPr/>
        </p:nvCxnSpPr>
        <p:spPr>
          <a:xfrm flipV="1">
            <a:off x="3581400" y="2514600"/>
            <a:ext cx="0" cy="5212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3581400" y="2514600"/>
            <a:ext cx="60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4114800" y="2373868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Not a perfect Christmas ……</a:t>
            </a:r>
            <a:endParaRPr lang="en-US" dirty="0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1828800" y="5754469"/>
            <a:ext cx="1828800" cy="0"/>
          </a:xfrm>
          <a:prstGeom prst="straightConnector1">
            <a:avLst/>
          </a:prstGeom>
          <a:ln>
            <a:headEnd type="stealth"/>
            <a:tailEnd type="stealt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905000" y="57912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Global Issue</a:t>
            </a:r>
          </a:p>
          <a:p>
            <a:pPr algn="ctr"/>
            <a:r>
              <a:rPr lang="en-US" b="1" dirty="0" smtClean="0"/>
              <a:t>ELB Requests High Latency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9" grpId="0"/>
      <p:bldP spid="40" grpId="0" animBg="1"/>
      <p:bldP spid="41" grpId="0" animBg="1"/>
      <p:bldP spid="42" grpId="0" animBg="1"/>
      <p:bldP spid="49" grpId="0"/>
      <p:bldP spid="67" grpId="0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Challenges for Troubleshooting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133600" y="2553794"/>
            <a:ext cx="1295400" cy="22860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8" name="Picture 27" descr="hbase-parti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1587475"/>
            <a:ext cx="1225296" cy="2755925"/>
          </a:xfrm>
          <a:prstGeom prst="rect">
            <a:avLst/>
          </a:prstGeom>
        </p:spPr>
      </p:pic>
      <p:pic>
        <p:nvPicPr>
          <p:cNvPr id="38" name="Picture 37" descr="flume-parti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1611462"/>
            <a:ext cx="2377440" cy="2771132"/>
          </a:xfrm>
          <a:prstGeom prst="rect">
            <a:avLst/>
          </a:prstGeom>
        </p:spPr>
      </p:pic>
      <p:pic>
        <p:nvPicPr>
          <p:cNvPr id="39" name="Picture 38" descr="hdfs-partia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4040" y="1596363"/>
            <a:ext cx="1280160" cy="2786231"/>
          </a:xfrm>
          <a:prstGeom prst="rect">
            <a:avLst/>
          </a:prstGeom>
        </p:spPr>
      </p:pic>
      <p:pic>
        <p:nvPicPr>
          <p:cNvPr id="41" name="Picture 40" descr="mapreduce-partia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96200" y="1591186"/>
            <a:ext cx="1371600" cy="2715208"/>
          </a:xfrm>
          <a:prstGeom prst="rect">
            <a:avLst/>
          </a:prstGeom>
        </p:spPr>
      </p:pic>
      <p:sp>
        <p:nvSpPr>
          <p:cNvPr id="52" name="Rounded Rectangle 51"/>
          <p:cNvSpPr/>
          <p:nvPr/>
        </p:nvSpPr>
        <p:spPr>
          <a:xfrm>
            <a:off x="7848600" y="1563194"/>
            <a:ext cx="990600" cy="381000"/>
          </a:xfrm>
          <a:prstGeom prst="roundRect">
            <a:avLst/>
          </a:prstGeom>
          <a:solidFill>
            <a:srgbClr val="FF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 Box 5"/>
          <p:cNvSpPr txBox="1">
            <a:spLocks noChangeArrowheads="1"/>
          </p:cNvSpPr>
          <p:nvPr/>
        </p:nvSpPr>
        <p:spPr bwMode="auto">
          <a:xfrm>
            <a:off x="609600" y="5105400"/>
            <a:ext cx="792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zh-CN" sz="2400" b="1" dirty="0" smtClean="0"/>
              <a:t> Dynamism : dynamic interactions/dependencies</a:t>
            </a:r>
            <a:endParaRPr lang="en-US" altLang="zh-CN" sz="2400" b="1" dirty="0"/>
          </a:p>
        </p:txBody>
      </p:sp>
      <p:sp>
        <p:nvSpPr>
          <p:cNvPr id="55" name="Text Box 5"/>
          <p:cNvSpPr txBox="1">
            <a:spLocks noChangeArrowheads="1"/>
          </p:cNvSpPr>
          <p:nvPr/>
        </p:nvSpPr>
        <p:spPr bwMode="auto">
          <a:xfrm>
            <a:off x="609600" y="4648200"/>
            <a:ext cx="792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zh-CN" sz="2400" b="1" dirty="0" smtClean="0"/>
              <a:t> Large Scale : thousands to millions entities</a:t>
            </a:r>
            <a:endParaRPr lang="en-US" altLang="zh-CN" sz="2400" b="1" dirty="0"/>
          </a:p>
        </p:txBody>
      </p:sp>
      <p:sp>
        <p:nvSpPr>
          <p:cNvPr id="56" name="Text Box 5"/>
          <p:cNvSpPr txBox="1">
            <a:spLocks noChangeArrowheads="1"/>
          </p:cNvSpPr>
          <p:nvPr/>
        </p:nvSpPr>
        <p:spPr bwMode="auto">
          <a:xfrm>
            <a:off x="609600" y="5562600"/>
            <a:ext cx="838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zh-CN" sz="2400" b="1" dirty="0" smtClean="0"/>
              <a:t> Overhead :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profiling/tracing information required  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 flipV="1">
            <a:off x="2209800" y="3087194"/>
            <a:ext cx="1219200" cy="45720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4419600" y="2477594"/>
            <a:ext cx="1600200" cy="22860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4495800" y="2934794"/>
            <a:ext cx="1524000" cy="76200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6705600" y="2477594"/>
            <a:ext cx="1066800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6705600" y="2858594"/>
            <a:ext cx="1066800" cy="15240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2209800" y="2629994"/>
            <a:ext cx="1143000" cy="106680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2286000" y="3620594"/>
            <a:ext cx="990600" cy="22860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4495800" y="2782394"/>
            <a:ext cx="1524000" cy="7620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V="1">
            <a:off x="4572000" y="3468194"/>
            <a:ext cx="1447800" cy="30480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6781800" y="2553794"/>
            <a:ext cx="1066800" cy="76200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6781800" y="3087194"/>
            <a:ext cx="990600" cy="60960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1752600" y="1295400"/>
            <a:ext cx="1447800" cy="685800"/>
            <a:chOff x="1752600" y="1295400"/>
            <a:chExt cx="1447800" cy="685800"/>
          </a:xfrm>
        </p:grpSpPr>
        <p:sp>
          <p:nvSpPr>
            <p:cNvPr id="30" name="Down Arrow 29"/>
            <p:cNvSpPr/>
            <p:nvPr/>
          </p:nvSpPr>
          <p:spPr>
            <a:xfrm rot="10800000">
              <a:off x="2362200" y="1600200"/>
              <a:ext cx="304800" cy="381000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752600" y="1295400"/>
              <a:ext cx="1447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E2E Latency </a:t>
              </a:r>
              <a:endParaRPr lang="en-US" sz="1600" b="1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352800" y="1411069"/>
            <a:ext cx="1600200" cy="646331"/>
            <a:chOff x="3352800" y="1411069"/>
            <a:chExt cx="1600200" cy="646331"/>
          </a:xfrm>
        </p:grpSpPr>
        <p:sp>
          <p:nvSpPr>
            <p:cNvPr id="50" name="Rounded Rectangle 49"/>
            <p:cNvSpPr/>
            <p:nvPr/>
          </p:nvSpPr>
          <p:spPr>
            <a:xfrm>
              <a:off x="3352800" y="1600200"/>
              <a:ext cx="1143000" cy="304800"/>
            </a:xfrm>
            <a:prstGeom prst="roundRect">
              <a:avLst/>
            </a:prstGeom>
            <a:solidFill>
              <a:srgbClr val="FF0000">
                <a:alpha val="3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419600" y="1411069"/>
              <a:ext cx="533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</a:rPr>
                <a:t>?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638800" y="1371600"/>
            <a:ext cx="1752600" cy="646331"/>
            <a:chOff x="5638800" y="1371600"/>
            <a:chExt cx="1752600" cy="646331"/>
          </a:xfrm>
        </p:grpSpPr>
        <p:sp>
          <p:nvSpPr>
            <p:cNvPr id="51" name="Rounded Rectangle 50"/>
            <p:cNvSpPr/>
            <p:nvPr/>
          </p:nvSpPr>
          <p:spPr>
            <a:xfrm>
              <a:off x="5638800" y="1563194"/>
              <a:ext cx="1295400" cy="381000"/>
            </a:xfrm>
            <a:prstGeom prst="roundRect">
              <a:avLst/>
            </a:prstGeom>
            <a:solidFill>
              <a:srgbClr val="FF0000">
                <a:alpha val="3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858000" y="1371600"/>
              <a:ext cx="533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</a:rPr>
                <a:t>?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8686800" y="13716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609600" y="6015335"/>
            <a:ext cx="838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zh-CN" sz="2400" b="1" dirty="0" smtClean="0"/>
              <a:t> Time-Sensitive : responsive troubleshooting online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4" grpId="0"/>
      <p:bldP spid="56" grpId="0"/>
      <p:bldP spid="36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Research Components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200" y="2057400"/>
            <a:ext cx="2743200" cy="1143000"/>
          </a:xfrm>
          <a:prstGeom prst="rect">
            <a:avLst/>
          </a:prstGeom>
          <a:solidFill>
            <a:srgbClr val="0070C0">
              <a:alpha val="17000"/>
            </a:srgb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Modeling Monitoring/Analytics System Design</a:t>
            </a:r>
            <a:r>
              <a:rPr lang="en-US" sz="2000" b="1" baseline="30000" dirty="0" smtClean="0">
                <a:solidFill>
                  <a:schemeClr val="tx1"/>
                </a:solidFill>
              </a:rPr>
              <a:t>2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3352800"/>
            <a:ext cx="8991600" cy="685800"/>
          </a:xfrm>
          <a:prstGeom prst="rect">
            <a:avLst/>
          </a:prstGeom>
          <a:solidFill>
            <a:srgbClr val="0070C0">
              <a:alpha val="17000"/>
            </a:srgb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VScope</a:t>
            </a:r>
            <a:r>
              <a:rPr lang="en-US" sz="2400" b="1" dirty="0" smtClean="0">
                <a:solidFill>
                  <a:schemeClr val="tx1"/>
                </a:solidFill>
              </a:rPr>
              <a:t>: Middleware for Troubleshooting Big Data APPs</a:t>
            </a:r>
            <a:r>
              <a:rPr lang="en-US" sz="2400" b="1" baseline="30000" dirty="0" smtClean="0">
                <a:solidFill>
                  <a:schemeClr val="tx1"/>
                </a:solidFill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76200" y="4521875"/>
            <a:ext cx="9448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 err="1" smtClean="0"/>
              <a:t>VScope</a:t>
            </a:r>
            <a:r>
              <a:rPr lang="en-US" b="1" dirty="0" smtClean="0"/>
              <a:t>: Middleware for Troubleshooting Time-Sensitive Data Center Applications, Middleware’12.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A Flexible Architecture Integrating Monitoring and Analytics for Managing Large-Scale Data Centers, ICAC’11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Statistical Techniques for Online Anomaly Detection in Data Centers, IM’11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Online Detection of Utility Cloud Anomalies Using Metric Distribution, NOMS’10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Ranking Anomalies in Data Centers, NOMS’12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95600" y="2057400"/>
            <a:ext cx="3124200" cy="1143000"/>
          </a:xfrm>
          <a:prstGeom prst="rect">
            <a:avLst/>
          </a:prstGeom>
          <a:solidFill>
            <a:srgbClr val="0070C0">
              <a:alpha val="17000"/>
            </a:srgb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Statistical Anomaly Detection: </a:t>
            </a:r>
            <a:r>
              <a:rPr lang="en-US" sz="2000" b="1" dirty="0" err="1" smtClean="0">
                <a:solidFill>
                  <a:schemeClr val="tx1"/>
                </a:solidFill>
              </a:rPr>
              <a:t>EbAT</a:t>
            </a:r>
            <a:r>
              <a:rPr lang="en-US" sz="2000" b="1" dirty="0" smtClean="0">
                <a:solidFill>
                  <a:schemeClr val="tx1"/>
                </a:solidFill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</a:rPr>
              <a:t>Tukey</a:t>
            </a:r>
            <a:r>
              <a:rPr lang="en-US" sz="2000" b="1" dirty="0" smtClean="0">
                <a:solidFill>
                  <a:schemeClr val="tx1"/>
                </a:solidFill>
              </a:rPr>
              <a:t>, Goodness-of-Fit</a:t>
            </a:r>
            <a:r>
              <a:rPr lang="en-US" sz="2000" b="1" baseline="30000" dirty="0" smtClean="0">
                <a:solidFill>
                  <a:schemeClr val="tx1"/>
                </a:solidFill>
              </a:rPr>
              <a:t>3,4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0" y="2057400"/>
            <a:ext cx="1447800" cy="114300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Anomaly 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Ranking</a:t>
            </a:r>
            <a:r>
              <a:rPr lang="en-US" sz="2000" b="1" baseline="30000" dirty="0" smtClean="0">
                <a:solidFill>
                  <a:schemeClr val="tx1"/>
                </a:solidFill>
              </a:rPr>
              <a:t>5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00" y="2057400"/>
            <a:ext cx="1371600" cy="114300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Guidance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Research Components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200" y="2057400"/>
            <a:ext cx="2743200" cy="1143000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Modeling Monitoring/Analytics System Design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3352800"/>
            <a:ext cx="8991600" cy="685800"/>
          </a:xfrm>
          <a:prstGeom prst="rect">
            <a:avLst/>
          </a:prstGeom>
          <a:solidFill>
            <a:srgbClr val="0070C0">
              <a:alpha val="17000"/>
            </a:srgb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VScope</a:t>
            </a:r>
            <a:r>
              <a:rPr lang="en-US" sz="2400" b="1" dirty="0" smtClean="0">
                <a:solidFill>
                  <a:schemeClr val="tx1"/>
                </a:solidFill>
              </a:rPr>
              <a:t>: Middleware for Troubleshooting Big Data APPs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95600" y="2057400"/>
            <a:ext cx="3124200" cy="1143000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Statistical Anomaly Detection: </a:t>
            </a:r>
            <a:r>
              <a:rPr lang="en-US" sz="2000" b="1" dirty="0" err="1" smtClean="0">
                <a:solidFill>
                  <a:schemeClr val="tx1"/>
                </a:solidFill>
              </a:rPr>
              <a:t>EbAT</a:t>
            </a:r>
            <a:r>
              <a:rPr lang="en-US" sz="2000" b="1" dirty="0" smtClean="0">
                <a:solidFill>
                  <a:schemeClr val="tx1"/>
                </a:solidFill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</a:rPr>
              <a:t>Tukey</a:t>
            </a:r>
            <a:r>
              <a:rPr lang="en-US" sz="2000" b="1" dirty="0" smtClean="0">
                <a:solidFill>
                  <a:schemeClr val="tx1"/>
                </a:solidFill>
              </a:rPr>
              <a:t>, Goodness-of-Fit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0" y="2057400"/>
            <a:ext cx="1447800" cy="114300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Anomaly 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Ranking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00" y="2057400"/>
            <a:ext cx="1371600" cy="114300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Guidance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5707</TotalTime>
  <Words>2450</Words>
  <Application>Microsoft Office PowerPoint</Application>
  <PresentationFormat>On-screen Show (4:3)</PresentationFormat>
  <Paragraphs>674</Paragraphs>
  <Slides>59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62" baseType="lpstr">
      <vt:lpstr>Office Theme</vt:lpstr>
      <vt:lpstr>Worksheet</vt:lpstr>
      <vt:lpstr>Equation</vt:lpstr>
      <vt:lpstr>System for Troubleshooting  Big Data Applications in Large Scale Data Centers</vt:lpstr>
      <vt:lpstr>Collaborators</vt:lpstr>
      <vt:lpstr>Large Scale Data Center Hardware</vt:lpstr>
      <vt:lpstr>Large Scale Data Center Software</vt:lpstr>
      <vt:lpstr>‘Big Data’ Application</vt:lpstr>
      <vt:lpstr>Troubleshooting War On Christmas Eve</vt:lpstr>
      <vt:lpstr>Challenges for Troubleshooting</vt:lpstr>
      <vt:lpstr>Research Components</vt:lpstr>
      <vt:lpstr>Research Components</vt:lpstr>
      <vt:lpstr>What is VScope?</vt:lpstr>
      <vt:lpstr>Human Troubleshooting Activities</vt:lpstr>
      <vt:lpstr>VScope Operations</vt:lpstr>
      <vt:lpstr>Distributed Processing Graph (DPG)</vt:lpstr>
      <vt:lpstr>VScope System Architecture</vt:lpstr>
      <vt:lpstr>VScope Software Stack</vt:lpstr>
      <vt:lpstr>Usecase I: Culprit Region Servers</vt:lpstr>
      <vt:lpstr>Horizontal Guidance (Across Tiers)</vt:lpstr>
      <vt:lpstr>VScope vs Traditional Solutions</vt:lpstr>
      <vt:lpstr>Usecase II: Naughty VM</vt:lpstr>
      <vt:lpstr>Vertical Guidance (Across SW Levels)</vt:lpstr>
      <vt:lpstr>VScope Performance Evaluation</vt:lpstr>
      <vt:lpstr>Evaluation Setup</vt:lpstr>
      <vt:lpstr>GTStream Benchmark</vt:lpstr>
      <vt:lpstr>VScope Runtime Overheads</vt:lpstr>
      <vt:lpstr>DPG Deployment</vt:lpstr>
      <vt:lpstr>Interaction Tracking</vt:lpstr>
      <vt:lpstr>Analytics Support</vt:lpstr>
      <vt:lpstr>VScope Features</vt:lpstr>
      <vt:lpstr>Research Components</vt:lpstr>
      <vt:lpstr>Monitoring/Analysis System Design Choices</vt:lpstr>
      <vt:lpstr>Modeling Monitoring/Analysis System Performance/Cost</vt:lpstr>
      <vt:lpstr>Data Center Parameters</vt:lpstr>
      <vt:lpstr>Performance/Cost Metrics</vt:lpstr>
      <vt:lpstr>Analytical Formulations</vt:lpstr>
      <vt:lpstr>Compare Topologies at Scale</vt:lpstr>
      <vt:lpstr>Trade-off of Performance/Cost</vt:lpstr>
      <vt:lpstr>Insights</vt:lpstr>
      <vt:lpstr>Research Components</vt:lpstr>
      <vt:lpstr>Statistical Anomaly Detection</vt:lpstr>
      <vt:lpstr>A Brief Summary</vt:lpstr>
      <vt:lpstr>Conclusion</vt:lpstr>
      <vt:lpstr>State of the Art: System Analytics</vt:lpstr>
      <vt:lpstr>Future Work</vt:lpstr>
      <vt:lpstr>  Thanks!  Questions? </vt:lpstr>
      <vt:lpstr>Slide 45</vt:lpstr>
      <vt:lpstr>VScope System Architecture</vt:lpstr>
      <vt:lpstr>Why Dynamism is Important?</vt:lpstr>
      <vt:lpstr>Distribution-based vs Value-based</vt:lpstr>
      <vt:lpstr>EbAT (Entropy-based Anomaly Tester)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</dc:creator>
  <cp:lastModifiedBy>Joy</cp:lastModifiedBy>
  <cp:revision>610</cp:revision>
  <cp:lastPrinted>1601-01-01T00:00:00Z</cp:lastPrinted>
  <dcterms:created xsi:type="dcterms:W3CDTF">1601-01-01T00:00:00Z</dcterms:created>
  <dcterms:modified xsi:type="dcterms:W3CDTF">2013-04-21T21:21:10Z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