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483" r:id="rId3"/>
    <p:sldId id="564" r:id="rId4"/>
    <p:sldId id="565" r:id="rId5"/>
    <p:sldId id="543" r:id="rId6"/>
    <p:sldId id="544" r:id="rId7"/>
    <p:sldId id="579" r:id="rId8"/>
    <p:sldId id="539" r:id="rId9"/>
    <p:sldId id="573" r:id="rId10"/>
    <p:sldId id="560" r:id="rId11"/>
    <p:sldId id="583" r:id="rId12"/>
    <p:sldId id="513" r:id="rId13"/>
    <p:sldId id="522" r:id="rId14"/>
    <p:sldId id="514" r:id="rId15"/>
    <p:sldId id="515" r:id="rId16"/>
    <p:sldId id="516" r:id="rId17"/>
    <p:sldId id="517" r:id="rId18"/>
    <p:sldId id="519" r:id="rId19"/>
    <p:sldId id="520" r:id="rId20"/>
    <p:sldId id="521" r:id="rId21"/>
    <p:sldId id="581" r:id="rId22"/>
    <p:sldId id="484" r:id="rId23"/>
    <p:sldId id="512" r:id="rId24"/>
    <p:sldId id="551" r:id="rId25"/>
    <p:sldId id="507" r:id="rId26"/>
    <p:sldId id="523" r:id="rId27"/>
    <p:sldId id="524" r:id="rId28"/>
    <p:sldId id="572" r:id="rId29"/>
    <p:sldId id="469" r:id="rId30"/>
    <p:sldId id="470" r:id="rId31"/>
    <p:sldId id="471" r:id="rId32"/>
    <p:sldId id="472" r:id="rId33"/>
    <p:sldId id="525" r:id="rId34"/>
    <p:sldId id="527" r:id="rId35"/>
    <p:sldId id="536" r:id="rId36"/>
    <p:sldId id="548" r:id="rId37"/>
    <p:sldId id="538" r:id="rId38"/>
    <p:sldId id="493" r:id="rId39"/>
    <p:sldId id="578" r:id="rId40"/>
    <p:sldId id="541" r:id="rId41"/>
    <p:sldId id="54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E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43" autoAdjust="0"/>
    <p:restoredTop sz="94599" autoAdjust="0"/>
  </p:normalViewPr>
  <p:slideViewPr>
    <p:cSldViewPr>
      <p:cViewPr varScale="1">
        <p:scale>
          <a:sx n="65" d="100"/>
          <a:sy n="65" d="100"/>
        </p:scale>
        <p:origin x="-129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5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3ECE7E-D5F0-4EE3-98B2-3ED6CE500ACC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DA8199-5D54-4CCB-97B9-C32B4CB76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709E23-BFAB-4117-895E-E0C5D46774F0}" type="slidenum">
              <a:rPr lang="en-US" sz="1100" smtClean="0">
                <a:solidFill>
                  <a:srgbClr val="000000"/>
                </a:solidFill>
                <a:latin typeface="Comic Sans MS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10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take </a:t>
            </a:r>
            <a:r>
              <a:rPr lang="en-US" dirty="0" err="1" smtClean="0"/>
              <a:t>forgranted</a:t>
            </a:r>
            <a:r>
              <a:rPr lang="en-US" baseline="0" dirty="0" smtClean="0"/>
              <a:t> our ability to be connected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A8199-5D54-4CCB-97B9-C32B4CB76B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Fill in augmented reality example!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5650-FBFC-5A4B-B76C-C5ABC508ED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5650-FBFC-5A4B-B76C-C5ABC508EDB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75650-FBFC-5A4B-B76C-C5ABC508EDB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Delete</a:t>
            </a:r>
            <a:r>
              <a:rPr lang="en-US" baseline="0"/>
              <a:t> devices?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FA0C2-707F-4012-B0BE-3534B5E1E68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8956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5EDF90D4-4F5F-45D3-B574-79D972D92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CD3B2-F848-4F44-99D1-328BA9555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447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59817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51FC8-36B0-49DE-9D52-3F0C25E2D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C8E5F-892F-4D8F-9F38-6D0370216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C923B-F9CA-43CB-A3A9-79B5AB245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FBF29-5B8A-425C-A988-2F11A4ABC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B5AF-C9DC-475A-97A4-45315ABBE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07374-4ADF-4D8B-92D8-C5D4A9291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1FF8-4F78-411D-9B95-13CE3720E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89B64-1668-4C04-AD90-806B80F7B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96C74-9BAB-4C0B-A21E-33ED6D84C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614CB-46D8-4A45-A68D-5817BE450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2529-6A3B-4194-BB9D-E345B5C5C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E2979-3B9B-43BB-A0BF-ADFF00B6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73F055-6762-4BA5-8D3A-223CDA60D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716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9000"/>
            <a:ext cx="6858000" cy="1752600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b="1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Mostafa</a:t>
            </a: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Ammar</a:t>
            </a: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/>
              <a:t>School of Computer Science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/>
              <a:t>Georgia Institute of Technology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/>
              <a:t>Atlanta, GA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Computing in Cirrus Clouds:    </a:t>
            </a:r>
            <a:r>
              <a:rPr lang="en-US" sz="3600" b="1" dirty="0" smtClean="0"/>
              <a:t>The Challenge of Intermittent Connectivity</a:t>
            </a:r>
            <a:endParaRPr lang="en-US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F90D4-4F5F-45D3-B574-79D972D929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486400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Collaboration with:  Ellen </a:t>
            </a:r>
            <a:r>
              <a:rPr lang="en-US" dirty="0" err="1" smtClean="0"/>
              <a:t>Zegura</a:t>
            </a:r>
            <a:r>
              <a:rPr lang="en-US" dirty="0" smtClean="0"/>
              <a:t>, </a:t>
            </a:r>
            <a:r>
              <a:rPr lang="en-US" dirty="0" err="1" smtClean="0"/>
              <a:t>Mayur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, </a:t>
            </a:r>
            <a:r>
              <a:rPr lang="en-US" dirty="0" err="1" smtClean="0"/>
              <a:t>Irfan</a:t>
            </a:r>
            <a:r>
              <a:rPr lang="en-US" dirty="0" smtClean="0"/>
              <a:t> </a:t>
            </a:r>
            <a:r>
              <a:rPr lang="en-US" dirty="0" err="1" smtClean="0"/>
              <a:t>Essa</a:t>
            </a:r>
            <a:r>
              <a:rPr lang="en-US" dirty="0" smtClean="0"/>
              <a:t>, Cong Shi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1858" name="Picture 2" descr="http://cpl.cc.gatech.edu/projects/videosegmentation/teas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8059434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Intermittent Connectivity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96C74-9BAB-4C0B-A21E-33ED6D84CE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025662" cy="4147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“Always-Connected”</a:t>
            </a:r>
            <a:br>
              <a:rPr lang="en-US" dirty="0" smtClean="0"/>
            </a:br>
            <a:r>
              <a:rPr lang="en-US" dirty="0" smtClean="0"/>
              <a:t>Central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Content Placeholder 4" descr="img-thin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219200"/>
            <a:ext cx="3000326" cy="3000326"/>
          </a:xfrm>
          <a:prstGeom prst="rect">
            <a:avLst/>
          </a:prstGeom>
        </p:spPr>
      </p:pic>
      <p:pic>
        <p:nvPicPr>
          <p:cNvPr id="6" name="Picture 5" descr="MC9004338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724400"/>
            <a:ext cx="1432971" cy="1432971"/>
          </a:xfrm>
          <a:prstGeom prst="rect">
            <a:avLst/>
          </a:prstGeom>
        </p:spPr>
      </p:pic>
      <p:pic>
        <p:nvPicPr>
          <p:cNvPr id="7" name="Picture 6" descr="MC9004348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981200"/>
            <a:ext cx="1631032" cy="163103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 rot="1042598">
            <a:off x="4139088" y="3720556"/>
            <a:ext cx="408623" cy="1245687"/>
          </a:xfrm>
          <a:custGeom>
            <a:avLst/>
            <a:gdLst>
              <a:gd name="connsiteX0" fmla="*/ 0 w 293077"/>
              <a:gd name="connsiteY0" fmla="*/ 797169 h 855784"/>
              <a:gd name="connsiteX1" fmla="*/ 11723 w 293077"/>
              <a:gd name="connsiteY1" fmla="*/ 855784 h 855784"/>
              <a:gd name="connsiteX2" fmla="*/ 11723 w 293077"/>
              <a:gd name="connsiteY2" fmla="*/ 398584 h 855784"/>
              <a:gd name="connsiteX3" fmla="*/ 281354 w 293077"/>
              <a:gd name="connsiteY3" fmla="*/ 644769 h 855784"/>
              <a:gd name="connsiteX4" fmla="*/ 293077 w 293077"/>
              <a:gd name="connsiteY4" fmla="*/ 0 h 8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77" h="855784">
                <a:moveTo>
                  <a:pt x="0" y="797169"/>
                </a:moveTo>
                <a:lnTo>
                  <a:pt x="11723" y="855784"/>
                </a:lnTo>
                <a:lnTo>
                  <a:pt x="11723" y="398584"/>
                </a:lnTo>
                <a:lnTo>
                  <a:pt x="281354" y="644769"/>
                </a:lnTo>
                <a:lnTo>
                  <a:pt x="293077" y="0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Premise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Intermittent and Variable Connectivity </a:t>
            </a:r>
            <a:r>
              <a:rPr lang="en-US" dirty="0" smtClean="0"/>
              <a:t>is an inherent feature of how mobile devices communicate with each other and with infrastructure.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Intermmittently</a:t>
            </a:r>
            <a:r>
              <a:rPr lang="en-US" dirty="0" smtClean="0"/>
              <a:t> Connected</a:t>
            </a:r>
            <a:br>
              <a:rPr lang="en-US" dirty="0" smtClean="0"/>
            </a:br>
            <a:r>
              <a:rPr lang="en-US" dirty="0" smtClean="0"/>
              <a:t>Central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Content Placeholder 4" descr="img-thin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219200"/>
            <a:ext cx="3000326" cy="3000326"/>
          </a:xfrm>
          <a:prstGeom prst="rect">
            <a:avLst/>
          </a:prstGeom>
        </p:spPr>
      </p:pic>
      <p:pic>
        <p:nvPicPr>
          <p:cNvPr id="6" name="Picture 5" descr="MC9004338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724400"/>
            <a:ext cx="1432971" cy="1432971"/>
          </a:xfrm>
          <a:prstGeom prst="rect">
            <a:avLst/>
          </a:prstGeom>
        </p:spPr>
      </p:pic>
      <p:pic>
        <p:nvPicPr>
          <p:cNvPr id="7" name="Picture 6" descr="MC9004348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981200"/>
            <a:ext cx="1631032" cy="163103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 rot="1042598">
            <a:off x="4139088" y="3720556"/>
            <a:ext cx="408623" cy="1245687"/>
          </a:xfrm>
          <a:custGeom>
            <a:avLst/>
            <a:gdLst>
              <a:gd name="connsiteX0" fmla="*/ 0 w 293077"/>
              <a:gd name="connsiteY0" fmla="*/ 797169 h 855784"/>
              <a:gd name="connsiteX1" fmla="*/ 11723 w 293077"/>
              <a:gd name="connsiteY1" fmla="*/ 855784 h 855784"/>
              <a:gd name="connsiteX2" fmla="*/ 11723 w 293077"/>
              <a:gd name="connsiteY2" fmla="*/ 398584 h 855784"/>
              <a:gd name="connsiteX3" fmla="*/ 281354 w 293077"/>
              <a:gd name="connsiteY3" fmla="*/ 644769 h 855784"/>
              <a:gd name="connsiteX4" fmla="*/ 293077 w 293077"/>
              <a:gd name="connsiteY4" fmla="*/ 0 h 8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77" h="855784">
                <a:moveTo>
                  <a:pt x="0" y="797169"/>
                </a:moveTo>
                <a:lnTo>
                  <a:pt x="11723" y="855784"/>
                </a:lnTo>
                <a:lnTo>
                  <a:pt x="11723" y="398584"/>
                </a:lnTo>
                <a:lnTo>
                  <a:pt x="281354" y="644769"/>
                </a:lnTo>
                <a:lnTo>
                  <a:pt x="293077" y="0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Cloudlet*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Content Placeholder 4" descr="img-thin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114800"/>
            <a:ext cx="1752600" cy="1752600"/>
          </a:xfrm>
          <a:prstGeom prst="rect">
            <a:avLst/>
          </a:prstGeom>
        </p:spPr>
      </p:pic>
      <p:pic>
        <p:nvPicPr>
          <p:cNvPr id="6" name="Picture 5" descr="MC9004338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572000"/>
            <a:ext cx="914400" cy="914400"/>
          </a:xfrm>
          <a:prstGeom prst="rect">
            <a:avLst/>
          </a:prstGeom>
        </p:spPr>
      </p:pic>
      <p:pic>
        <p:nvPicPr>
          <p:cNvPr id="7" name="Picture 6" descr="MC9004348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495800"/>
            <a:ext cx="952745" cy="952745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 rot="5400000">
            <a:off x="2247332" y="4382068"/>
            <a:ext cx="408623" cy="1245687"/>
          </a:xfrm>
          <a:custGeom>
            <a:avLst/>
            <a:gdLst>
              <a:gd name="connsiteX0" fmla="*/ 0 w 293077"/>
              <a:gd name="connsiteY0" fmla="*/ 797169 h 855784"/>
              <a:gd name="connsiteX1" fmla="*/ 11723 w 293077"/>
              <a:gd name="connsiteY1" fmla="*/ 855784 h 855784"/>
              <a:gd name="connsiteX2" fmla="*/ 11723 w 293077"/>
              <a:gd name="connsiteY2" fmla="*/ 398584 h 855784"/>
              <a:gd name="connsiteX3" fmla="*/ 281354 w 293077"/>
              <a:gd name="connsiteY3" fmla="*/ 644769 h 855784"/>
              <a:gd name="connsiteX4" fmla="*/ 293077 w 293077"/>
              <a:gd name="connsiteY4" fmla="*/ 0 h 8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77" h="855784">
                <a:moveTo>
                  <a:pt x="0" y="797169"/>
                </a:moveTo>
                <a:lnTo>
                  <a:pt x="11723" y="855784"/>
                </a:lnTo>
                <a:lnTo>
                  <a:pt x="11723" y="398584"/>
                </a:lnTo>
                <a:lnTo>
                  <a:pt x="281354" y="644769"/>
                </a:lnTo>
                <a:lnTo>
                  <a:pt x="293077" y="0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83298" name="Picture 2" descr="http://drinks.seriouseats.com/images/2012/03/032112-196865-atlanta-coffee-steady-hand-interi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76400"/>
            <a:ext cx="3961599" cy="26384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5934670"/>
            <a:ext cx="6498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*M. </a:t>
            </a:r>
            <a:r>
              <a:rPr lang="en-US" dirty="0" err="1" smtClean="0"/>
              <a:t>Satyanarayanan</a:t>
            </a:r>
            <a:r>
              <a:rPr lang="en-US" dirty="0" smtClean="0"/>
              <a:t>, P. </a:t>
            </a:r>
            <a:r>
              <a:rPr lang="en-US" dirty="0" err="1" smtClean="0"/>
              <a:t>Bahl</a:t>
            </a:r>
            <a:r>
              <a:rPr lang="en-US" dirty="0" smtClean="0"/>
              <a:t>, R. Caceres, and N. Davies. The</a:t>
            </a:r>
          </a:p>
          <a:p>
            <a:r>
              <a:rPr lang="en-US" dirty="0" smtClean="0"/>
              <a:t>case for VM-based cloudlets in mobile computing. </a:t>
            </a:r>
            <a:r>
              <a:rPr lang="en-US" i="1" dirty="0" smtClean="0"/>
              <a:t>IEEE</a:t>
            </a:r>
          </a:p>
          <a:p>
            <a:r>
              <a:rPr lang="en-US" i="1" dirty="0" smtClean="0"/>
              <a:t>Pervasive Computing, 2009.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Intermittent Cloudlet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Content Placeholder 4" descr="img-thin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114800"/>
            <a:ext cx="1752600" cy="1752600"/>
          </a:xfrm>
          <a:prstGeom prst="rect">
            <a:avLst/>
          </a:prstGeom>
        </p:spPr>
      </p:pic>
      <p:pic>
        <p:nvPicPr>
          <p:cNvPr id="6" name="Picture 5" descr="MC9004338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572000"/>
            <a:ext cx="914400" cy="914400"/>
          </a:xfrm>
          <a:prstGeom prst="rect">
            <a:avLst/>
          </a:prstGeom>
        </p:spPr>
      </p:pic>
      <p:pic>
        <p:nvPicPr>
          <p:cNvPr id="7" name="Picture 6" descr="MC9004348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495800"/>
            <a:ext cx="952745" cy="952745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 rot="5400000">
            <a:off x="2247332" y="4382068"/>
            <a:ext cx="408623" cy="1245687"/>
          </a:xfrm>
          <a:custGeom>
            <a:avLst/>
            <a:gdLst>
              <a:gd name="connsiteX0" fmla="*/ 0 w 293077"/>
              <a:gd name="connsiteY0" fmla="*/ 797169 h 855784"/>
              <a:gd name="connsiteX1" fmla="*/ 11723 w 293077"/>
              <a:gd name="connsiteY1" fmla="*/ 855784 h 855784"/>
              <a:gd name="connsiteX2" fmla="*/ 11723 w 293077"/>
              <a:gd name="connsiteY2" fmla="*/ 398584 h 855784"/>
              <a:gd name="connsiteX3" fmla="*/ 281354 w 293077"/>
              <a:gd name="connsiteY3" fmla="*/ 644769 h 855784"/>
              <a:gd name="connsiteX4" fmla="*/ 293077 w 293077"/>
              <a:gd name="connsiteY4" fmla="*/ 0 h 8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77" h="855784">
                <a:moveTo>
                  <a:pt x="0" y="797169"/>
                </a:moveTo>
                <a:lnTo>
                  <a:pt x="11723" y="855784"/>
                </a:lnTo>
                <a:lnTo>
                  <a:pt x="11723" y="398584"/>
                </a:lnTo>
                <a:lnTo>
                  <a:pt x="281354" y="644769"/>
                </a:lnTo>
                <a:lnTo>
                  <a:pt x="293077" y="0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83298" name="Picture 2" descr="http://drinks.seriouseats.com/images/2012/03/032112-196865-atlanta-coffee-steady-hand-interi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76400"/>
            <a:ext cx="3961599" cy="26384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5934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77506" name="Picture 2" descr="http://drinks.seriouseats.com/images/2012/03/032112-196865-atlanta-coffee-octane-interi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1414" y="1676400"/>
            <a:ext cx="3992586" cy="2659063"/>
          </a:xfrm>
          <a:prstGeom prst="rect">
            <a:avLst/>
          </a:prstGeom>
          <a:noFill/>
        </p:spPr>
      </p:pic>
      <p:pic>
        <p:nvPicPr>
          <p:cNvPr id="12" name="Content Placeholder 4" descr="img-thin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91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C9004348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4495800"/>
            <a:ext cx="952745" cy="952745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 bwMode="auto">
          <a:xfrm rot="5400000">
            <a:off x="6743132" y="4382068"/>
            <a:ext cx="408623" cy="1245687"/>
          </a:xfrm>
          <a:custGeom>
            <a:avLst/>
            <a:gdLst>
              <a:gd name="connsiteX0" fmla="*/ 0 w 293077"/>
              <a:gd name="connsiteY0" fmla="*/ 797169 h 855784"/>
              <a:gd name="connsiteX1" fmla="*/ 11723 w 293077"/>
              <a:gd name="connsiteY1" fmla="*/ 855784 h 855784"/>
              <a:gd name="connsiteX2" fmla="*/ 11723 w 293077"/>
              <a:gd name="connsiteY2" fmla="*/ 398584 h 855784"/>
              <a:gd name="connsiteX3" fmla="*/ 281354 w 293077"/>
              <a:gd name="connsiteY3" fmla="*/ 644769 h 855784"/>
              <a:gd name="connsiteX4" fmla="*/ 293077 w 293077"/>
              <a:gd name="connsiteY4" fmla="*/ 0 h 8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77" h="855784">
                <a:moveTo>
                  <a:pt x="0" y="797169"/>
                </a:moveTo>
                <a:lnTo>
                  <a:pt x="11723" y="855784"/>
                </a:lnTo>
                <a:lnTo>
                  <a:pt x="11723" y="398584"/>
                </a:lnTo>
                <a:lnTo>
                  <a:pt x="281354" y="644769"/>
                </a:lnTo>
                <a:lnTo>
                  <a:pt x="293077" y="0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0833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Resources </a:t>
            </a:r>
            <a:br>
              <a:rPr lang="en-US" dirty="0" smtClean="0"/>
            </a:br>
            <a:r>
              <a:rPr lang="en-US" dirty="0" smtClean="0"/>
              <a:t>on The Move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Content Placeholder 5" descr="MC9004338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4648200"/>
            <a:ext cx="1066572" cy="10665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09800" y="2971800"/>
            <a:ext cx="1524236" cy="1295400"/>
            <a:chOff x="2209800" y="2971800"/>
            <a:chExt cx="1524236" cy="1295400"/>
          </a:xfrm>
        </p:grpSpPr>
        <p:pic>
          <p:nvPicPr>
            <p:cNvPr id="278530" name="Picture 2" descr="http://rioc.ny.gov/images/bus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3276600"/>
              <a:ext cx="1524236" cy="990600"/>
            </a:xfrm>
            <a:prstGeom prst="rect">
              <a:avLst/>
            </a:prstGeom>
            <a:noFill/>
          </p:spPr>
        </p:pic>
        <p:pic>
          <p:nvPicPr>
            <p:cNvPr id="7" name="Content Placeholder 4" descr="img-thing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362200" y="29718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MC900434845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4484" y="3164084"/>
              <a:ext cx="455661" cy="455661"/>
            </a:xfrm>
            <a:prstGeom prst="rect">
              <a:avLst/>
            </a:prstGeom>
          </p:spPr>
        </p:pic>
      </p:grpSp>
      <p:sp>
        <p:nvSpPr>
          <p:cNvPr id="10" name="Freeform 9"/>
          <p:cNvSpPr/>
          <p:nvPr/>
        </p:nvSpPr>
        <p:spPr bwMode="auto">
          <a:xfrm rot="2657572">
            <a:off x="2210018" y="3841186"/>
            <a:ext cx="378081" cy="1245687"/>
          </a:xfrm>
          <a:custGeom>
            <a:avLst/>
            <a:gdLst>
              <a:gd name="connsiteX0" fmla="*/ 0 w 293077"/>
              <a:gd name="connsiteY0" fmla="*/ 797169 h 855784"/>
              <a:gd name="connsiteX1" fmla="*/ 11723 w 293077"/>
              <a:gd name="connsiteY1" fmla="*/ 855784 h 855784"/>
              <a:gd name="connsiteX2" fmla="*/ 11723 w 293077"/>
              <a:gd name="connsiteY2" fmla="*/ 398584 h 855784"/>
              <a:gd name="connsiteX3" fmla="*/ 281354 w 293077"/>
              <a:gd name="connsiteY3" fmla="*/ 644769 h 855784"/>
              <a:gd name="connsiteX4" fmla="*/ 293077 w 293077"/>
              <a:gd name="connsiteY4" fmla="*/ 0 h 8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77" h="855784">
                <a:moveTo>
                  <a:pt x="0" y="797169"/>
                </a:moveTo>
                <a:lnTo>
                  <a:pt x="11723" y="855784"/>
                </a:lnTo>
                <a:lnTo>
                  <a:pt x="11723" y="398584"/>
                </a:lnTo>
                <a:lnTo>
                  <a:pt x="281354" y="644769"/>
                </a:lnTo>
                <a:lnTo>
                  <a:pt x="293077" y="0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C 0.06094 -0.10533 0.15243 -0.17153 0.25417 -0.17153 C 0.35573 -0.17153 0.44722 -0.10533 0.50833 2.22222E-6 C 0.44722 0.10555 0.35573 0.17222 0.25417 0.17222 C 0.15243 0.17222 0.06094 0.10555 5.55112E-17 2.22222E-6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Intermittently-Connected Mobile Devices*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Content Placeholder 5" descr="MC9004338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657600"/>
            <a:ext cx="1066572" cy="106657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 rot="2657572">
            <a:off x="1905218" y="2850586"/>
            <a:ext cx="378081" cy="1245687"/>
          </a:xfrm>
          <a:custGeom>
            <a:avLst/>
            <a:gdLst>
              <a:gd name="connsiteX0" fmla="*/ 0 w 293077"/>
              <a:gd name="connsiteY0" fmla="*/ 797169 h 855784"/>
              <a:gd name="connsiteX1" fmla="*/ 11723 w 293077"/>
              <a:gd name="connsiteY1" fmla="*/ 855784 h 855784"/>
              <a:gd name="connsiteX2" fmla="*/ 11723 w 293077"/>
              <a:gd name="connsiteY2" fmla="*/ 398584 h 855784"/>
              <a:gd name="connsiteX3" fmla="*/ 281354 w 293077"/>
              <a:gd name="connsiteY3" fmla="*/ 644769 h 855784"/>
              <a:gd name="connsiteX4" fmla="*/ 293077 w 293077"/>
              <a:gd name="connsiteY4" fmla="*/ 0 h 8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77" h="855784">
                <a:moveTo>
                  <a:pt x="0" y="797169"/>
                </a:moveTo>
                <a:lnTo>
                  <a:pt x="11723" y="855784"/>
                </a:lnTo>
                <a:lnTo>
                  <a:pt x="11723" y="398584"/>
                </a:lnTo>
                <a:lnTo>
                  <a:pt x="281354" y="644769"/>
                </a:lnTo>
                <a:lnTo>
                  <a:pt x="293077" y="0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1" name="Content Placeholder 5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33600" y="2133600"/>
            <a:ext cx="1066572" cy="106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5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10400" y="4343400"/>
            <a:ext cx="1066572" cy="106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 bwMode="auto">
          <a:xfrm rot="6004268">
            <a:off x="2057464" y="4091800"/>
            <a:ext cx="378081" cy="1245687"/>
          </a:xfrm>
          <a:custGeom>
            <a:avLst/>
            <a:gdLst>
              <a:gd name="connsiteX0" fmla="*/ 0 w 293077"/>
              <a:gd name="connsiteY0" fmla="*/ 797169 h 855784"/>
              <a:gd name="connsiteX1" fmla="*/ 11723 w 293077"/>
              <a:gd name="connsiteY1" fmla="*/ 855784 h 855784"/>
              <a:gd name="connsiteX2" fmla="*/ 11723 w 293077"/>
              <a:gd name="connsiteY2" fmla="*/ 398584 h 855784"/>
              <a:gd name="connsiteX3" fmla="*/ 281354 w 293077"/>
              <a:gd name="connsiteY3" fmla="*/ 644769 h 855784"/>
              <a:gd name="connsiteX4" fmla="*/ 293077 w 293077"/>
              <a:gd name="connsiteY4" fmla="*/ 0 h 8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77" h="855784">
                <a:moveTo>
                  <a:pt x="0" y="797169"/>
                </a:moveTo>
                <a:lnTo>
                  <a:pt x="11723" y="855784"/>
                </a:lnTo>
                <a:lnTo>
                  <a:pt x="11723" y="398584"/>
                </a:lnTo>
                <a:lnTo>
                  <a:pt x="281354" y="644769"/>
                </a:lnTo>
                <a:lnTo>
                  <a:pt x="293077" y="0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5791200"/>
            <a:ext cx="6370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*C. Shi, V. </a:t>
            </a:r>
            <a:r>
              <a:rPr lang="en-US" dirty="0" err="1" smtClean="0"/>
              <a:t>Lakafosis</a:t>
            </a:r>
            <a:r>
              <a:rPr lang="en-US" dirty="0" smtClean="0"/>
              <a:t>, M. </a:t>
            </a:r>
            <a:r>
              <a:rPr lang="en-US" dirty="0" err="1" smtClean="0"/>
              <a:t>Ammar</a:t>
            </a:r>
            <a:r>
              <a:rPr lang="en-US" dirty="0" smtClean="0"/>
              <a:t>, and E. </a:t>
            </a:r>
            <a:r>
              <a:rPr lang="en-US" dirty="0" err="1" smtClean="0"/>
              <a:t>Zegura</a:t>
            </a:r>
            <a:r>
              <a:rPr lang="en-US" dirty="0" smtClean="0"/>
              <a:t>. Serendipity:</a:t>
            </a:r>
          </a:p>
          <a:p>
            <a:r>
              <a:rPr lang="en-US" dirty="0" smtClean="0"/>
              <a:t>Enabling remote computing among intermittently connected</a:t>
            </a:r>
          </a:p>
          <a:p>
            <a:r>
              <a:rPr lang="en-US" dirty="0" smtClean="0"/>
              <a:t>mobile devices. In </a:t>
            </a:r>
            <a:r>
              <a:rPr lang="en-US" i="1" dirty="0" smtClean="0"/>
              <a:t>ACM </a:t>
            </a:r>
            <a:r>
              <a:rPr lang="en-US" i="1" dirty="0" err="1" smtClean="0"/>
              <a:t>MobiHoc</a:t>
            </a:r>
            <a:r>
              <a:rPr lang="en-US" i="1" dirty="0" smtClean="0"/>
              <a:t>, 2012.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C 0.06093 -0.08334 0.15243 -0.13565 0.25416 -0.13565 C 0.35573 -0.13565 0.44722 -0.08334 0.50833 1.85185E-6 C 0.44722 0.08333 0.35573 0.13588 0.25416 0.13588 C 0.15243 0.13588 0.06093 0.08333 3.33333E-6 1.85185E-6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45833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Cirrus Cloud Computing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79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26253"/>
            <a:ext cx="8610600" cy="491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Cirrus Clouds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5562600"/>
            <a:ext cx="8686800" cy="11138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Cirrus clouds </a:t>
            </a:r>
            <a:r>
              <a:rPr lang="en-US" dirty="0" smtClean="0"/>
              <a:t>are atmospheric clouds generally characterized by thin, wispy strands (</a:t>
            </a:r>
            <a:r>
              <a:rPr lang="en-US" dirty="0" err="1" smtClean="0"/>
              <a:t>wikipedia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800px-Cirrus_cloud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601" y="1417638"/>
            <a:ext cx="5554134" cy="3867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Handling Intermittent Connectivity</a:t>
            </a:r>
          </a:p>
          <a:p>
            <a:pPr lvl="1"/>
            <a:r>
              <a:rPr lang="en-US" dirty="0" smtClean="0"/>
              <a:t>Short contact durations (need persistence and memory)</a:t>
            </a:r>
          </a:p>
          <a:p>
            <a:pPr lvl="1"/>
            <a:r>
              <a:rPr lang="en-US" dirty="0" smtClean="0"/>
              <a:t>Randomness </a:t>
            </a:r>
          </a:p>
          <a:p>
            <a:r>
              <a:rPr lang="en-US" dirty="0" smtClean="0"/>
              <a:t>Structuring Computation</a:t>
            </a:r>
          </a:p>
          <a:p>
            <a:pPr lvl="1"/>
            <a:r>
              <a:rPr lang="en-US" dirty="0" smtClean="0"/>
              <a:t>Flexible, real-time computation partitioning</a:t>
            </a:r>
          </a:p>
          <a:p>
            <a:r>
              <a:rPr lang="en-US" dirty="0" smtClean="0"/>
              <a:t>Computation Handoff and allocation</a:t>
            </a:r>
          </a:p>
          <a:p>
            <a:r>
              <a:rPr lang="en-US" dirty="0" smtClean="0"/>
              <a:t>Other: Power, Incentives, Trust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Hammers are Relevant?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Distributed computing on donated cycles, </a:t>
            </a:r>
          </a:p>
          <a:p>
            <a:pPr lvl="1"/>
            <a:r>
              <a:rPr lang="en-US" dirty="0" smtClean="0"/>
              <a:t>in tightly coupled setting (e.g. Condor)</a:t>
            </a:r>
          </a:p>
          <a:p>
            <a:pPr lvl="2"/>
            <a:r>
              <a:rPr lang="en-US" dirty="0" smtClean="0"/>
              <a:t>Cycles variable; network well connected</a:t>
            </a:r>
          </a:p>
          <a:p>
            <a:pPr lvl="1"/>
            <a:r>
              <a:rPr lang="en-US" dirty="0" smtClean="0"/>
              <a:t>in loosely coupled setting (e.g., </a:t>
            </a:r>
            <a:r>
              <a:rPr lang="en-US" dirty="0" err="1" smtClean="0"/>
              <a:t>SETI@home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Cycles variable; network variable</a:t>
            </a:r>
          </a:p>
          <a:p>
            <a:r>
              <a:rPr lang="en-US" dirty="0" smtClean="0"/>
              <a:t>Disruption-tolerant/opportunistic networking</a:t>
            </a:r>
          </a:p>
          <a:p>
            <a:pPr lvl="1"/>
            <a:r>
              <a:rPr lang="en-US" dirty="0" smtClean="0"/>
              <a:t>Routing with intermittent connectivity</a:t>
            </a:r>
          </a:p>
          <a:p>
            <a:r>
              <a:rPr lang="en-US" dirty="0" smtClean="0"/>
              <a:t>Program analysis, run-time 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-thin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72085"/>
            <a:ext cx="3427980" cy="3427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Spectrum of Environments</a:t>
            </a:r>
            <a:endParaRPr lang="en-US" dirty="0"/>
          </a:p>
        </p:txBody>
      </p:sp>
      <p:pic>
        <p:nvPicPr>
          <p:cNvPr id="3" name="Picture 2" descr="MC900433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007524"/>
            <a:ext cx="1432971" cy="1432971"/>
          </a:xfrm>
          <a:prstGeom prst="rect">
            <a:avLst/>
          </a:prstGeom>
        </p:spPr>
      </p:pic>
      <p:pic>
        <p:nvPicPr>
          <p:cNvPr id="4" name="Picture 3" descr="MC9004348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9854" y="1817819"/>
            <a:ext cx="1631032" cy="1631032"/>
          </a:xfrm>
          <a:prstGeom prst="rect">
            <a:avLst/>
          </a:prstGeom>
        </p:spPr>
      </p:pic>
      <p:pic>
        <p:nvPicPr>
          <p:cNvPr id="9" name="Picture 8" descr="lrg_Yellow_Bu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90261" y="3567382"/>
            <a:ext cx="1811992" cy="1811992"/>
          </a:xfrm>
          <a:prstGeom prst="rect">
            <a:avLst/>
          </a:prstGeom>
        </p:spPr>
      </p:pic>
      <p:pic>
        <p:nvPicPr>
          <p:cNvPr id="15" name="Picture 14" descr="MC900433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5218" y="1797034"/>
            <a:ext cx="1432971" cy="1432971"/>
          </a:xfrm>
          <a:prstGeom prst="rect">
            <a:avLst/>
          </a:prstGeom>
        </p:spPr>
      </p:pic>
      <p:pic>
        <p:nvPicPr>
          <p:cNvPr id="16" name="Picture 15" descr="MC900433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624" y="4820701"/>
            <a:ext cx="1432971" cy="1432971"/>
          </a:xfrm>
          <a:prstGeom prst="rect">
            <a:avLst/>
          </a:prstGeom>
        </p:spPr>
      </p:pic>
      <p:pic>
        <p:nvPicPr>
          <p:cNvPr id="17" name="Picture 16" descr="img-thin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104" y="1776249"/>
            <a:ext cx="1453756" cy="1453756"/>
          </a:xfrm>
          <a:prstGeom prst="rect">
            <a:avLst/>
          </a:prstGeom>
        </p:spPr>
      </p:pic>
      <p:pic>
        <p:nvPicPr>
          <p:cNvPr id="18" name="Picture 17" descr="MC9004348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7301" y="2118497"/>
            <a:ext cx="747917" cy="747917"/>
          </a:xfrm>
          <a:prstGeom prst="rect">
            <a:avLst/>
          </a:prstGeom>
        </p:spPr>
      </p:pic>
      <p:pic>
        <p:nvPicPr>
          <p:cNvPr id="19" name="Picture 18" descr="MC900433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2722" y="1776249"/>
            <a:ext cx="1432971" cy="1432971"/>
          </a:xfrm>
          <a:prstGeom prst="rect">
            <a:avLst/>
          </a:prstGeom>
        </p:spPr>
      </p:pic>
      <p:pic>
        <p:nvPicPr>
          <p:cNvPr id="20" name="Picture 19" descr="MC900433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2722" y="3209220"/>
            <a:ext cx="1432971" cy="14329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5379374"/>
            <a:ext cx="138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1: Cloud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985434" y="3187241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2: Cloudlet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053792" y="6092334"/>
            <a:ext cx="396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3: Moving Infrastructure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782722" y="4642191"/>
            <a:ext cx="1204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4: Peer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1219200"/>
            <a:ext cx="3886200" cy="48006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err="1" smtClean="0"/>
              <a:t>Intermmittently</a:t>
            </a:r>
            <a:r>
              <a:rPr lang="en-US" sz="3600" dirty="0" smtClean="0"/>
              <a:t> Connected Central Cloud</a:t>
            </a:r>
            <a:br>
              <a:rPr lang="en-US" sz="3600" dirty="0" smtClean="0"/>
            </a:br>
            <a:r>
              <a:rPr lang="en-US" sz="3600" dirty="0" smtClean="0"/>
              <a:t>(IC-Cloud)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Content Placeholder 4" descr="img-thin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219200"/>
            <a:ext cx="3000326" cy="3000326"/>
          </a:xfrm>
          <a:prstGeom prst="rect">
            <a:avLst/>
          </a:prstGeom>
        </p:spPr>
      </p:pic>
      <p:pic>
        <p:nvPicPr>
          <p:cNvPr id="6" name="Picture 5" descr="MC9004338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724400"/>
            <a:ext cx="1432971" cy="1432971"/>
          </a:xfrm>
          <a:prstGeom prst="rect">
            <a:avLst/>
          </a:prstGeom>
        </p:spPr>
      </p:pic>
      <p:pic>
        <p:nvPicPr>
          <p:cNvPr id="7" name="Picture 6" descr="MC9004348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981200"/>
            <a:ext cx="1631032" cy="163103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 rot="1042598">
            <a:off x="4139088" y="3720556"/>
            <a:ext cx="408623" cy="1245687"/>
          </a:xfrm>
          <a:custGeom>
            <a:avLst/>
            <a:gdLst>
              <a:gd name="connsiteX0" fmla="*/ 0 w 293077"/>
              <a:gd name="connsiteY0" fmla="*/ 797169 h 855784"/>
              <a:gd name="connsiteX1" fmla="*/ 11723 w 293077"/>
              <a:gd name="connsiteY1" fmla="*/ 855784 h 855784"/>
              <a:gd name="connsiteX2" fmla="*/ 11723 w 293077"/>
              <a:gd name="connsiteY2" fmla="*/ 398584 h 855784"/>
              <a:gd name="connsiteX3" fmla="*/ 281354 w 293077"/>
              <a:gd name="connsiteY3" fmla="*/ 644769 h 855784"/>
              <a:gd name="connsiteX4" fmla="*/ 293077 w 293077"/>
              <a:gd name="connsiteY4" fmla="*/ 0 h 85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77" h="855784">
                <a:moveTo>
                  <a:pt x="0" y="797169"/>
                </a:moveTo>
                <a:lnTo>
                  <a:pt x="11723" y="855784"/>
                </a:lnTo>
                <a:lnTo>
                  <a:pt x="11723" y="398584"/>
                </a:lnTo>
                <a:lnTo>
                  <a:pt x="281354" y="644769"/>
                </a:lnTo>
                <a:lnTo>
                  <a:pt x="293077" y="0"/>
                </a:ln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Intermittent Connectivity on Campus Shuttle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84730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AutoShape 2" descr="https://mail-attachment.googleusercontent.com/attachment/u/0/?ui=2&amp;ik=540aba5503&amp;view=att&amp;th=13a22e959f124cd8&amp;attid=0.1&amp;disp=inline&amp;realattid=f_h7te1xmv0&amp;safe=1&amp;zw&amp;saduie=AG9B_P9nURMiHIaoyElIYCDL1bD7&amp;sadet=1349271802402&amp;sads=SbZsi9P2GQKRboJftpJfdC9ijm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https://mail-attachment.googleusercontent.com/attachment/u/0/?ui=2&amp;ik=540aba5503&amp;view=att&amp;th=13a22e959f124cd8&amp;attid=0.1&amp;disp=inline&amp;realattid=f_h7te1xmv0&amp;safe=1&amp;zw&amp;saduie=AG9B_P9nURMiHIaoyElIYCDL1bD7&amp;sadet=1349271802402&amp;sads=SbZsi9P2GQKRboJftpJfdC9ijm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connectivi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5" descr="connectiv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7971" y="3352800"/>
            <a:ext cx="52360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Results: Execution Time</a:t>
            </a:r>
            <a:endParaRPr lang="en-US" dirty="0"/>
          </a:p>
        </p:txBody>
      </p:sp>
      <p:pic>
        <p:nvPicPr>
          <p:cNvPr id="4" name="Content Placeholder 3" descr="Screen shot 2012-04-13 at 10.35.48 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5618" b="-5618"/>
          <a:stretch>
            <a:fillRect/>
          </a:stretch>
        </p:blipFill>
        <p:spPr>
          <a:xfrm>
            <a:off x="255624" y="1447800"/>
            <a:ext cx="8888376" cy="453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Server Cost Considerations</a:t>
            </a:r>
          </a:p>
          <a:p>
            <a:r>
              <a:rPr lang="en-US" dirty="0" smtClean="0"/>
              <a:t>Server Policy on disconnection</a:t>
            </a:r>
          </a:p>
          <a:p>
            <a:r>
              <a:rPr lang="en-US" dirty="0" smtClean="0"/>
              <a:t>Cellular connectivity</a:t>
            </a:r>
          </a:p>
          <a:p>
            <a:r>
              <a:rPr lang="en-US" dirty="0" smtClean="0"/>
              <a:t>Energy Considerations</a:t>
            </a:r>
          </a:p>
          <a:p>
            <a:r>
              <a:rPr lang="en-US" dirty="0" smtClean="0"/>
              <a:t>Implementation and Deployment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-thin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72085"/>
            <a:ext cx="3427980" cy="3427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Spectrum of Environments</a:t>
            </a:r>
            <a:endParaRPr lang="en-US" dirty="0"/>
          </a:p>
        </p:txBody>
      </p:sp>
      <p:pic>
        <p:nvPicPr>
          <p:cNvPr id="3" name="Picture 2" descr="MC900433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007524"/>
            <a:ext cx="1432971" cy="1432971"/>
          </a:xfrm>
          <a:prstGeom prst="rect">
            <a:avLst/>
          </a:prstGeom>
        </p:spPr>
      </p:pic>
      <p:pic>
        <p:nvPicPr>
          <p:cNvPr id="4" name="Picture 3" descr="MC9004348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9854" y="1817819"/>
            <a:ext cx="1631032" cy="1631032"/>
          </a:xfrm>
          <a:prstGeom prst="rect">
            <a:avLst/>
          </a:prstGeom>
        </p:spPr>
      </p:pic>
      <p:pic>
        <p:nvPicPr>
          <p:cNvPr id="9" name="Picture 8" descr="lrg_Yellow_Bu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90261" y="3567382"/>
            <a:ext cx="1811992" cy="1811992"/>
          </a:xfrm>
          <a:prstGeom prst="rect">
            <a:avLst/>
          </a:prstGeom>
        </p:spPr>
      </p:pic>
      <p:pic>
        <p:nvPicPr>
          <p:cNvPr id="15" name="Picture 14" descr="MC900433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5218" y="1797034"/>
            <a:ext cx="1432971" cy="1432971"/>
          </a:xfrm>
          <a:prstGeom prst="rect">
            <a:avLst/>
          </a:prstGeom>
        </p:spPr>
      </p:pic>
      <p:pic>
        <p:nvPicPr>
          <p:cNvPr id="16" name="Picture 15" descr="MC900433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624" y="4820701"/>
            <a:ext cx="1432971" cy="1432971"/>
          </a:xfrm>
          <a:prstGeom prst="rect">
            <a:avLst/>
          </a:prstGeom>
        </p:spPr>
      </p:pic>
      <p:pic>
        <p:nvPicPr>
          <p:cNvPr id="17" name="Picture 16" descr="img-thin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104" y="1776249"/>
            <a:ext cx="1453756" cy="1453756"/>
          </a:xfrm>
          <a:prstGeom prst="rect">
            <a:avLst/>
          </a:prstGeom>
        </p:spPr>
      </p:pic>
      <p:pic>
        <p:nvPicPr>
          <p:cNvPr id="18" name="Picture 17" descr="MC9004348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7301" y="2118497"/>
            <a:ext cx="747917" cy="747917"/>
          </a:xfrm>
          <a:prstGeom prst="rect">
            <a:avLst/>
          </a:prstGeom>
        </p:spPr>
      </p:pic>
      <p:pic>
        <p:nvPicPr>
          <p:cNvPr id="19" name="Picture 18" descr="MC900433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2722" y="1776249"/>
            <a:ext cx="1432971" cy="1432971"/>
          </a:xfrm>
          <a:prstGeom prst="rect">
            <a:avLst/>
          </a:prstGeom>
        </p:spPr>
      </p:pic>
      <p:pic>
        <p:nvPicPr>
          <p:cNvPr id="20" name="Picture 19" descr="MC900433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2722" y="3209220"/>
            <a:ext cx="1432971" cy="14329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5379374"/>
            <a:ext cx="138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1: Cloud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985434" y="3187241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2: Cloudlet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053792" y="6092334"/>
            <a:ext cx="396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3: Moving Infrastructure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782722" y="4642191"/>
            <a:ext cx="1204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4: Peer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248400" y="1447800"/>
            <a:ext cx="2438400" cy="41148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3962400"/>
            <a:ext cx="3962400" cy="27432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Serendipity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“</a:t>
            </a:r>
            <a:r>
              <a:rPr lang="en-US" sz="4000" dirty="0" smtClean="0"/>
              <a:t>We are the Cloud we have been looking for.”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181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*C. Shi, V. </a:t>
            </a:r>
            <a:r>
              <a:rPr lang="en-US" sz="2400" dirty="0" err="1" smtClean="0"/>
              <a:t>Lakafosis</a:t>
            </a:r>
            <a:r>
              <a:rPr lang="en-US" sz="2400" dirty="0" smtClean="0"/>
              <a:t>, M. </a:t>
            </a:r>
            <a:r>
              <a:rPr lang="en-US" sz="2400" dirty="0" err="1" smtClean="0"/>
              <a:t>Ammar</a:t>
            </a:r>
            <a:r>
              <a:rPr lang="en-US" sz="2400" dirty="0" smtClean="0"/>
              <a:t>, and E. </a:t>
            </a:r>
            <a:r>
              <a:rPr lang="en-US" sz="2400" dirty="0" err="1" smtClean="0"/>
              <a:t>Zegura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0070C0"/>
                </a:solidFill>
              </a:rPr>
              <a:t>Serendipity: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Enabling remote computing among intermittently connected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mobile devices</a:t>
            </a:r>
            <a:r>
              <a:rPr lang="en-US" sz="2400" dirty="0" smtClean="0"/>
              <a:t>. In </a:t>
            </a:r>
            <a:r>
              <a:rPr lang="en-US" sz="2400" i="1" dirty="0" smtClean="0"/>
              <a:t>ACM </a:t>
            </a:r>
            <a:r>
              <a:rPr lang="en-US" sz="2400" i="1" dirty="0" err="1" smtClean="0"/>
              <a:t>MobiHoc</a:t>
            </a:r>
            <a:r>
              <a:rPr lang="en-US" sz="2400" i="1" dirty="0" smtClean="0"/>
              <a:t>, 2012.</a:t>
            </a:r>
          </a:p>
          <a:p>
            <a:r>
              <a:rPr lang="en-US" sz="2400" i="1" dirty="0" smtClean="0"/>
              <a:t>Best Paper Award</a:t>
            </a:r>
            <a:endParaRPr lang="en-US" sz="2400" dirty="0"/>
          </a:p>
        </p:txBody>
      </p:sp>
      <p:pic>
        <p:nvPicPr>
          <p:cNvPr id="68610" name="Picture 2" descr="http://media.npr.org/assets/img/2011/10/13/4973656140_b9d56d13c4_b-2f3d81c6464a4e135f1cf0e0e16bbd5092c08631-s6-c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2848807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Serendipity Executing Process</a:t>
            </a:r>
            <a:endParaRPr lang="en-US" dirty="0"/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2371725" y="47212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447925" y="47212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2524125" y="47212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600325" y="47212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2676525" y="47212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2371725" y="47974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2524125" y="47974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2676525" y="47974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2447925" y="47974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2600325" y="47974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2752725" y="47212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2752725" y="47974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2828925" y="4721225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2828925" y="51022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8" name="Picture 17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5632" y="2625236"/>
            <a:ext cx="791544" cy="791544"/>
          </a:xfrm>
          <a:prstGeom prst="rect">
            <a:avLst/>
          </a:prstGeom>
        </p:spPr>
      </p:pic>
      <p:pic>
        <p:nvPicPr>
          <p:cNvPr id="19" name="Picture 18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038600"/>
            <a:ext cx="791544" cy="791544"/>
          </a:xfrm>
          <a:prstGeom prst="rect">
            <a:avLst/>
          </a:prstGeom>
        </p:spPr>
      </p:pic>
      <p:pic>
        <p:nvPicPr>
          <p:cNvPr id="20" name="Picture 19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09800"/>
            <a:ext cx="791544" cy="791544"/>
          </a:xfrm>
          <a:prstGeom prst="rect">
            <a:avLst/>
          </a:prstGeom>
        </p:spPr>
      </p:pic>
      <p:pic>
        <p:nvPicPr>
          <p:cNvPr id="21" name="Picture 20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733800"/>
            <a:ext cx="791544" cy="79154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953000"/>
            <a:ext cx="381000" cy="69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6248400" y="5257800"/>
            <a:ext cx="152400" cy="152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6248400" y="55626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6248400" y="5867400"/>
            <a:ext cx="1524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5105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unprocessed task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5715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task result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477000" y="5410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Processing a task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555 " pathEditMode="relative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 and computing power on the go!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61794" name="Picture 2" descr="http://t0.gstatic.com/images?q=tbn:ANd9GcRmNhlTobFRa6R7OpWfhDetf5BGIgN7-18pe6WINKJUJohbA_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1905000" cy="1485900"/>
          </a:xfrm>
          <a:prstGeom prst="rect">
            <a:avLst/>
          </a:prstGeom>
          <a:noFill/>
        </p:spPr>
      </p:pic>
      <p:pic>
        <p:nvPicPr>
          <p:cNvPr id="161796" name="Picture 4" descr="http://t2.gstatic.com/images?q=tbn:ANd9GcQI7UKXW3tlxjsLEm6chgR3HM9_rMRqPe1f8lr1g2uZfvMqig8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752600"/>
            <a:ext cx="1704975" cy="1971676"/>
          </a:xfrm>
          <a:prstGeom prst="rect">
            <a:avLst/>
          </a:prstGeom>
          <a:noFill/>
        </p:spPr>
      </p:pic>
      <p:pic>
        <p:nvPicPr>
          <p:cNvPr id="161798" name="Picture 6" descr="http://t0.gstatic.com/images?q=tbn:ANd9GcQTKcppK1clThOL-L-RzAO7ZSATgXVtYHE_S5mA_k1hnB9aQZ6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419600"/>
            <a:ext cx="2466975" cy="1847851"/>
          </a:xfrm>
          <a:prstGeom prst="rect">
            <a:avLst/>
          </a:prstGeom>
          <a:noFill/>
        </p:spPr>
      </p:pic>
      <p:pic>
        <p:nvPicPr>
          <p:cNvPr id="161800" name="Picture 8" descr="http://t2.gstatic.com/images?q=tbn:ANd9GcQLV5xyQhJGrJ0G97GzdixBVfY0ZbuHa_7pqV6EODRM4pql_eQ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600200"/>
            <a:ext cx="1943100" cy="2352675"/>
          </a:xfrm>
          <a:prstGeom prst="rect">
            <a:avLst/>
          </a:prstGeom>
          <a:noFill/>
        </p:spPr>
      </p:pic>
      <p:pic>
        <p:nvPicPr>
          <p:cNvPr id="161802" name="Picture 10" descr="http://www.automotiveit.com/wp-content/uploads/2010/11/connected-car-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2672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Dissemination</a:t>
            </a:r>
            <a:endParaRPr lang="en-US" dirty="0"/>
          </a:p>
        </p:txBody>
      </p:sp>
      <p:pic>
        <p:nvPicPr>
          <p:cNvPr id="37" name="Picture 36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5632" y="2625236"/>
            <a:ext cx="791544" cy="791544"/>
          </a:xfrm>
          <a:prstGeom prst="rect">
            <a:avLst/>
          </a:prstGeom>
        </p:spPr>
      </p:pic>
      <p:pic>
        <p:nvPicPr>
          <p:cNvPr id="38" name="Picture 37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313856"/>
            <a:ext cx="791544" cy="791544"/>
          </a:xfrm>
          <a:prstGeom prst="rect">
            <a:avLst/>
          </a:prstGeom>
        </p:spPr>
      </p:pic>
      <p:pic>
        <p:nvPicPr>
          <p:cNvPr id="39" name="Picture 38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09800"/>
            <a:ext cx="791544" cy="791544"/>
          </a:xfrm>
          <a:prstGeom prst="rect">
            <a:avLst/>
          </a:prstGeom>
        </p:spPr>
      </p:pic>
      <p:pic>
        <p:nvPicPr>
          <p:cNvPr id="40" name="Picture 39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733800"/>
            <a:ext cx="791544" cy="79154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953000"/>
            <a:ext cx="381000" cy="69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6248400" y="5257800"/>
            <a:ext cx="152400" cy="152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6248400" y="55626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6248400" y="5867400"/>
            <a:ext cx="1524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77000" y="5105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unprocessed task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477000" y="5715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task result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477000" y="5410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Processing a task</a:t>
            </a:r>
            <a:endParaRPr lang="en-US" sz="2000" dirty="0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2371725" y="47244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2447925" y="47244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2524125" y="47244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2600325" y="47244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2676525" y="47244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2371725" y="4800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2524125" y="4800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2676525" y="4800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2447925" y="4800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2600325" y="4800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752725" y="47244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2752725" y="4800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" name="Freeform 10"/>
          <p:cNvSpPr>
            <a:spLocks/>
          </p:cNvSpPr>
          <p:nvPr/>
        </p:nvSpPr>
        <p:spPr bwMode="auto">
          <a:xfrm>
            <a:off x="2971800" y="4953000"/>
            <a:ext cx="609600" cy="381000"/>
          </a:xfrm>
          <a:custGeom>
            <a:avLst/>
            <a:gdLst>
              <a:gd name="T0" fmla="*/ 0 w 1536"/>
              <a:gd name="T1" fmla="*/ 2147483647 h 1248"/>
              <a:gd name="T2" fmla="*/ 2147483647 w 1536"/>
              <a:gd name="T3" fmla="*/ 2147483647 h 1248"/>
              <a:gd name="T4" fmla="*/ 2147483647 w 1536"/>
              <a:gd name="T5" fmla="*/ 2147483647 h 1248"/>
              <a:gd name="T6" fmla="*/ 2147483647 w 1536"/>
              <a:gd name="T7" fmla="*/ 0 h 1248"/>
              <a:gd name="T8" fmla="*/ 2147483647 w 1536"/>
              <a:gd name="T9" fmla="*/ 2147483647 h 1248"/>
              <a:gd name="T10" fmla="*/ 2147483647 w 1536"/>
              <a:gd name="T11" fmla="*/ 2147483647 h 1248"/>
              <a:gd name="T12" fmla="*/ 0 w 1536"/>
              <a:gd name="T13" fmla="*/ 2147483647 h 1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6"/>
              <a:gd name="T22" fmla="*/ 0 h 1248"/>
              <a:gd name="T23" fmla="*/ 1536 w 1536"/>
              <a:gd name="T24" fmla="*/ 1248 h 1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6" h="1248">
                <a:moveTo>
                  <a:pt x="0" y="1248"/>
                </a:moveTo>
                <a:lnTo>
                  <a:pt x="672" y="432"/>
                </a:lnTo>
                <a:lnTo>
                  <a:pt x="816" y="720"/>
                </a:lnTo>
                <a:lnTo>
                  <a:pt x="1536" y="0"/>
                </a:lnTo>
                <a:lnTo>
                  <a:pt x="816" y="1104"/>
                </a:lnTo>
                <a:lnTo>
                  <a:pt x="672" y="816"/>
                </a:lnTo>
                <a:lnTo>
                  <a:pt x="0" y="12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2819400" y="5105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-0.11111 " pathEditMode="relative" ptsTypes="AA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-0.11111 " pathEditMode="relative" ptsTypes="AA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-0.11111 " pathEditMode="relative" ptsTypes="AA">
                                      <p:cBhvr>
                                        <p:cTn id="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-0.11111 " pathEditMode="relative" ptsTypes="AA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Dissemination and Executing</a:t>
            </a:r>
            <a:endParaRPr lang="en-US" dirty="0"/>
          </a:p>
        </p:txBody>
      </p:sp>
      <p:pic>
        <p:nvPicPr>
          <p:cNvPr id="4" name="Picture 3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5632" y="2625236"/>
            <a:ext cx="791544" cy="791544"/>
          </a:xfrm>
          <a:prstGeom prst="rect">
            <a:avLst/>
          </a:prstGeom>
        </p:spPr>
      </p:pic>
      <p:pic>
        <p:nvPicPr>
          <p:cNvPr id="5" name="Picture 4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4256" y="4191000"/>
            <a:ext cx="791544" cy="791544"/>
          </a:xfrm>
          <a:prstGeom prst="rect">
            <a:avLst/>
          </a:prstGeom>
        </p:spPr>
      </p:pic>
      <p:pic>
        <p:nvPicPr>
          <p:cNvPr id="6" name="Picture 5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09800"/>
            <a:ext cx="791544" cy="791544"/>
          </a:xfrm>
          <a:prstGeom prst="rect">
            <a:avLst/>
          </a:prstGeom>
        </p:spPr>
      </p:pic>
      <p:pic>
        <p:nvPicPr>
          <p:cNvPr id="7" name="Picture 6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733800"/>
            <a:ext cx="791544" cy="79154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86200"/>
            <a:ext cx="381000" cy="69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6248400" y="5257800"/>
            <a:ext cx="152400" cy="152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6248400" y="55626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6248400" y="5867400"/>
            <a:ext cx="1524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5105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unprocessed task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5715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task result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5410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Processing a task</a:t>
            </a:r>
            <a:endParaRPr lang="en-US" sz="2000" dirty="0"/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1828800" y="3657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1905000" y="3657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1981200" y="3657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2057400" y="3657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2133600" y="3657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1828800" y="37338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3886200" y="41148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905000" y="37338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209800" y="3657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2276475" y="398145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3810000" y="41148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3962400" y="41148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4419600" y="4343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4410075" y="4343400"/>
            <a:ext cx="76200" cy="762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Freeform 10"/>
          <p:cNvSpPr>
            <a:spLocks/>
          </p:cNvSpPr>
          <p:nvPr/>
        </p:nvSpPr>
        <p:spPr bwMode="auto">
          <a:xfrm rot="21060209">
            <a:off x="2259960" y="3917080"/>
            <a:ext cx="609600" cy="381000"/>
          </a:xfrm>
          <a:custGeom>
            <a:avLst/>
            <a:gdLst>
              <a:gd name="T0" fmla="*/ 0 w 1536"/>
              <a:gd name="T1" fmla="*/ 2147483647 h 1248"/>
              <a:gd name="T2" fmla="*/ 2147483647 w 1536"/>
              <a:gd name="T3" fmla="*/ 2147483647 h 1248"/>
              <a:gd name="T4" fmla="*/ 2147483647 w 1536"/>
              <a:gd name="T5" fmla="*/ 2147483647 h 1248"/>
              <a:gd name="T6" fmla="*/ 2147483647 w 1536"/>
              <a:gd name="T7" fmla="*/ 0 h 1248"/>
              <a:gd name="T8" fmla="*/ 2147483647 w 1536"/>
              <a:gd name="T9" fmla="*/ 2147483647 h 1248"/>
              <a:gd name="T10" fmla="*/ 2147483647 w 1536"/>
              <a:gd name="T11" fmla="*/ 2147483647 h 1248"/>
              <a:gd name="T12" fmla="*/ 0 w 1536"/>
              <a:gd name="T13" fmla="*/ 2147483647 h 1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6"/>
              <a:gd name="T22" fmla="*/ 0 h 1248"/>
              <a:gd name="T23" fmla="*/ 1536 w 1536"/>
              <a:gd name="T24" fmla="*/ 1248 h 1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6" h="1248">
                <a:moveTo>
                  <a:pt x="0" y="1248"/>
                </a:moveTo>
                <a:lnTo>
                  <a:pt x="672" y="432"/>
                </a:lnTo>
                <a:lnTo>
                  <a:pt x="816" y="720"/>
                </a:lnTo>
                <a:lnTo>
                  <a:pt x="1536" y="0"/>
                </a:lnTo>
                <a:lnTo>
                  <a:pt x="816" y="1104"/>
                </a:lnTo>
                <a:lnTo>
                  <a:pt x="672" y="816"/>
                </a:lnTo>
                <a:lnTo>
                  <a:pt x="0" y="12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 rot="3244530">
            <a:off x="4219298" y="4937305"/>
            <a:ext cx="609600" cy="381000"/>
          </a:xfrm>
          <a:custGeom>
            <a:avLst/>
            <a:gdLst>
              <a:gd name="T0" fmla="*/ 0 w 1536"/>
              <a:gd name="T1" fmla="*/ 2147483647 h 1248"/>
              <a:gd name="T2" fmla="*/ 2147483647 w 1536"/>
              <a:gd name="T3" fmla="*/ 2147483647 h 1248"/>
              <a:gd name="T4" fmla="*/ 2147483647 w 1536"/>
              <a:gd name="T5" fmla="*/ 2147483647 h 1248"/>
              <a:gd name="T6" fmla="*/ 2147483647 w 1536"/>
              <a:gd name="T7" fmla="*/ 0 h 1248"/>
              <a:gd name="T8" fmla="*/ 2147483647 w 1536"/>
              <a:gd name="T9" fmla="*/ 2147483647 h 1248"/>
              <a:gd name="T10" fmla="*/ 2147483647 w 1536"/>
              <a:gd name="T11" fmla="*/ 2147483647 h 1248"/>
              <a:gd name="T12" fmla="*/ 0 w 1536"/>
              <a:gd name="T13" fmla="*/ 2147483647 h 1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6"/>
              <a:gd name="T22" fmla="*/ 0 h 1248"/>
              <a:gd name="T23" fmla="*/ 1536 w 1536"/>
              <a:gd name="T24" fmla="*/ 1248 h 1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6" h="1248">
                <a:moveTo>
                  <a:pt x="0" y="1248"/>
                </a:moveTo>
                <a:lnTo>
                  <a:pt x="672" y="432"/>
                </a:lnTo>
                <a:lnTo>
                  <a:pt x="816" y="720"/>
                </a:lnTo>
                <a:lnTo>
                  <a:pt x="1536" y="0"/>
                </a:lnTo>
                <a:lnTo>
                  <a:pt x="816" y="1104"/>
                </a:lnTo>
                <a:lnTo>
                  <a:pt x="672" y="816"/>
                </a:lnTo>
                <a:lnTo>
                  <a:pt x="0" y="12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5029200" y="4800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6234E-6 L -0.054 0.070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2019E-6 L 0.09583 -0.105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2019E-6 L 0.09583 -0.105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2019E-6 L 0.09584 -0.105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445 " pathEditMode="relative" ptsTypes="AA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03333 " pathEditMode="relative" ptsTypes="AA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8994E-6 L -0.14323 0.175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6 L 0.125 0.099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Collecting</a:t>
            </a:r>
            <a:endParaRPr lang="en-US" dirty="0"/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1828800" y="3657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1905000" y="3657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1981200" y="36576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3048000" y="23622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3124200" y="23622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828800" y="37338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1905000" y="37338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23622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2276475" y="398145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4724400" y="3733800"/>
            <a:ext cx="762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5114925" y="3962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5105400" y="3733800"/>
            <a:ext cx="76200" cy="762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 rot="17774098">
            <a:off x="1714500" y="4762500"/>
            <a:ext cx="609600" cy="381000"/>
          </a:xfrm>
          <a:custGeom>
            <a:avLst/>
            <a:gdLst>
              <a:gd name="T0" fmla="*/ 0 w 1536"/>
              <a:gd name="T1" fmla="*/ 2147483647 h 1248"/>
              <a:gd name="T2" fmla="*/ 2147483647 w 1536"/>
              <a:gd name="T3" fmla="*/ 2147483647 h 1248"/>
              <a:gd name="T4" fmla="*/ 2147483647 w 1536"/>
              <a:gd name="T5" fmla="*/ 2147483647 h 1248"/>
              <a:gd name="T6" fmla="*/ 2147483647 w 1536"/>
              <a:gd name="T7" fmla="*/ 0 h 1248"/>
              <a:gd name="T8" fmla="*/ 2147483647 w 1536"/>
              <a:gd name="T9" fmla="*/ 2147483647 h 1248"/>
              <a:gd name="T10" fmla="*/ 2147483647 w 1536"/>
              <a:gd name="T11" fmla="*/ 2147483647 h 1248"/>
              <a:gd name="T12" fmla="*/ 0 w 1536"/>
              <a:gd name="T13" fmla="*/ 2147483647 h 1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6"/>
              <a:gd name="T22" fmla="*/ 0 h 1248"/>
              <a:gd name="T23" fmla="*/ 1536 w 1536"/>
              <a:gd name="T24" fmla="*/ 1248 h 1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6" h="1248">
                <a:moveTo>
                  <a:pt x="0" y="1248"/>
                </a:moveTo>
                <a:lnTo>
                  <a:pt x="672" y="432"/>
                </a:lnTo>
                <a:lnTo>
                  <a:pt x="816" y="720"/>
                </a:lnTo>
                <a:lnTo>
                  <a:pt x="1536" y="0"/>
                </a:lnTo>
                <a:lnTo>
                  <a:pt x="816" y="1104"/>
                </a:lnTo>
                <a:lnTo>
                  <a:pt x="672" y="816"/>
                </a:lnTo>
                <a:lnTo>
                  <a:pt x="0" y="12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2438400" y="4953000"/>
            <a:ext cx="76200" cy="762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5114925" y="4953000"/>
            <a:ext cx="76200" cy="762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6248400" y="5257800"/>
            <a:ext cx="152400" cy="152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6248400" y="55626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6248400" y="5867400"/>
            <a:ext cx="1524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0" y="5105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unprocessed task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5715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task result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477000" y="5410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Processing a task</a:t>
            </a:r>
            <a:endParaRPr lang="en-US" sz="2000" dirty="0"/>
          </a:p>
        </p:txBody>
      </p:sp>
      <p:pic>
        <p:nvPicPr>
          <p:cNvPr id="34" name="Picture 33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3056" y="2408856"/>
            <a:ext cx="791544" cy="791544"/>
          </a:xfrm>
          <a:prstGeom prst="rect">
            <a:avLst/>
          </a:prstGeom>
        </p:spPr>
      </p:pic>
      <p:pic>
        <p:nvPicPr>
          <p:cNvPr id="35" name="Picture 34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9856" y="2485056"/>
            <a:ext cx="791544" cy="791544"/>
          </a:xfrm>
          <a:prstGeom prst="rect">
            <a:avLst/>
          </a:prstGeom>
        </p:spPr>
      </p:pic>
      <p:pic>
        <p:nvPicPr>
          <p:cNvPr id="36" name="Picture 35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810000"/>
            <a:ext cx="791544" cy="791544"/>
          </a:xfrm>
          <a:prstGeom prst="rect">
            <a:avLst/>
          </a:prstGeom>
        </p:spPr>
      </p:pic>
      <p:pic>
        <p:nvPicPr>
          <p:cNvPr id="37" name="Picture 36" descr="MC9004338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5029200"/>
            <a:ext cx="791544" cy="791544"/>
          </a:xfrm>
          <a:prstGeom prst="rect">
            <a:avLst/>
          </a:prstGeom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86200"/>
            <a:ext cx="381000" cy="69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8333 3.3333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66 0 " pathEditMode="relative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25 -0.18889 " pathEditMode="relative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.17777 " pathEditMode="relative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.17777 " pathEditMode="relative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  <p:bldP spid="22" grpId="1" animBg="1"/>
      <p:bldP spid="25" grpId="0" animBg="1"/>
      <p:bldP spid="2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Offloading in Serendipity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0"/>
            <a:ext cx="8229600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Connectivity may be unpredictable</a:t>
            </a:r>
          </a:p>
          <a:p>
            <a:pPr lvl="1"/>
            <a:r>
              <a:rPr lang="en-US" dirty="0" smtClean="0"/>
              <a:t>Hedge bets, retain local control</a:t>
            </a:r>
          </a:p>
          <a:p>
            <a:r>
              <a:rPr lang="en-US" dirty="0" smtClean="0"/>
              <a:t>Connectivity may be short</a:t>
            </a:r>
          </a:p>
          <a:p>
            <a:pPr lvl="1"/>
            <a:r>
              <a:rPr lang="en-US" dirty="0" smtClean="0"/>
              <a:t>Ideal apps have large compute:xfer ratio</a:t>
            </a:r>
          </a:p>
          <a:p>
            <a:r>
              <a:rPr lang="en-US" dirty="0" smtClean="0"/>
              <a:t>Some (many) devices will be energy limited</a:t>
            </a:r>
          </a:p>
          <a:p>
            <a:pPr lvl="1"/>
            <a:r>
              <a:rPr lang="en-US" dirty="0" smtClean="0"/>
              <a:t>Both a constraint </a:t>
            </a:r>
            <a:r>
              <a:rPr lang="en-US" i="1" dirty="0" smtClean="0"/>
              <a:t>and an opportunity</a:t>
            </a:r>
          </a:p>
        </p:txBody>
      </p:sp>
      <p:pic>
        <p:nvPicPr>
          <p:cNvPr id="20" name="Picture 19" descr="MC9004338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524000"/>
            <a:ext cx="1432971" cy="1432971"/>
          </a:xfrm>
          <a:prstGeom prst="rect">
            <a:avLst/>
          </a:prstGeom>
        </p:spPr>
      </p:pic>
      <p:pic>
        <p:nvPicPr>
          <p:cNvPr id="21" name="Picture 20" descr="MC9004338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1432971" cy="143297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590800" y="1828800"/>
            <a:ext cx="3048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0" idx="3"/>
            <a:endCxn id="21" idx="1"/>
          </p:cNvCxnSpPr>
          <p:nvPr/>
        </p:nvCxnSpPr>
        <p:spPr>
          <a:xfrm>
            <a:off x="3871371" y="2240486"/>
            <a:ext cx="92922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2400" y="1752600"/>
            <a:ext cx="807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xfer?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19200" y="1905000"/>
            <a:ext cx="138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local task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67400" y="190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peer 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Serendipity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828800"/>
            <a:ext cx="3352800" cy="4572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000" dirty="0" smtClean="0"/>
              <a:t>Job Execution Process</a:t>
            </a:r>
          </a:p>
          <a:p>
            <a:r>
              <a:rPr lang="en-US" dirty="0" smtClean="0"/>
              <a:t>1. A user submits a job</a:t>
            </a:r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Job profiler</a:t>
            </a:r>
            <a:r>
              <a:rPr lang="en-US" dirty="0" smtClean="0"/>
              <a:t> processes the job script</a:t>
            </a:r>
          </a:p>
          <a:p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Job initiator </a:t>
            </a:r>
            <a:r>
              <a:rPr lang="en-US" dirty="0" smtClean="0"/>
              <a:t>schedules and monitors the job</a:t>
            </a:r>
          </a:p>
          <a:p>
            <a:r>
              <a:rPr lang="en-US" dirty="0" smtClean="0"/>
              <a:t>4. </a:t>
            </a:r>
            <a:r>
              <a:rPr lang="en-US" dirty="0" smtClean="0">
                <a:solidFill>
                  <a:srgbClr val="FF0000"/>
                </a:solidFill>
              </a:rPr>
              <a:t>Job engine </a:t>
            </a:r>
            <a:r>
              <a:rPr lang="en-US" dirty="0" smtClean="0"/>
              <a:t>allocates the job tasks to local and remote workers</a:t>
            </a:r>
          </a:p>
          <a:p>
            <a:r>
              <a:rPr lang="en-US" dirty="0" smtClean="0"/>
              <a:t>5. </a:t>
            </a:r>
            <a:r>
              <a:rPr lang="en-US" dirty="0" smtClean="0">
                <a:solidFill>
                  <a:srgbClr val="FF0000"/>
                </a:solidFill>
              </a:rPr>
              <a:t>Workers</a:t>
            </a:r>
            <a:r>
              <a:rPr lang="en-US" dirty="0" smtClean="0"/>
              <a:t> execute tasks</a:t>
            </a:r>
          </a:p>
          <a:p>
            <a:r>
              <a:rPr lang="en-US" dirty="0" smtClean="0"/>
              <a:t>6&amp;7. </a:t>
            </a:r>
            <a:r>
              <a:rPr lang="en-US" dirty="0" smtClean="0">
                <a:solidFill>
                  <a:srgbClr val="FF0000"/>
                </a:solidFill>
              </a:rPr>
              <a:t>Job initiator </a:t>
            </a:r>
            <a:r>
              <a:rPr lang="en-US" dirty="0" smtClean="0"/>
              <a:t>collects and returns the results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553393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Serendipity’s Performance Benefit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553200" cy="413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00400" y="6396335"/>
            <a:ext cx="304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Predictable </a:t>
            </a:r>
            <a:r>
              <a:rPr lang="en-US" sz="2400" dirty="0" err="1" smtClean="0"/>
              <a:t>w</a:t>
            </a:r>
            <a:r>
              <a:rPr lang="en-US" sz="2400" dirty="0" smtClean="0"/>
              <a:t>/control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28072" y="3148868"/>
            <a:ext cx="339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Predictable w/o control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56313" y="4191000"/>
            <a:ext cx="208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Unpredictable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>
            <a:off x="5464539" y="3610533"/>
            <a:ext cx="217217" cy="6676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136085" y="5915889"/>
            <a:ext cx="284054" cy="29383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620000" y="4953000"/>
            <a:ext cx="735196" cy="2059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00200" y="1828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Rollernet</a:t>
            </a:r>
            <a:r>
              <a:rPr lang="en-US" dirty="0"/>
              <a:t> – 9 nodes, shorter contacts, more mobile</a:t>
            </a:r>
          </a:p>
          <a:p>
            <a:pPr algn="r"/>
            <a:r>
              <a:rPr lang="en-US" dirty="0"/>
              <a:t>Haggle – 11 nodes, longer contacts, less mobile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2514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100 speech-to-text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Serendipity Prototype</a:t>
            </a:r>
            <a:endParaRPr lang="en-US" dirty="0"/>
          </a:p>
        </p:txBody>
      </p:sp>
      <p:pic>
        <p:nvPicPr>
          <p:cNvPr id="6" name="Content Placeholder 5" descr="DSCN2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7721414" cy="3702868"/>
          </a:xfrm>
        </p:spPr>
      </p:pic>
      <p:sp>
        <p:nvSpPr>
          <p:cNvPr id="7" name="Curved Down Arrow 6"/>
          <p:cNvSpPr/>
          <p:nvPr/>
        </p:nvSpPr>
        <p:spPr>
          <a:xfrm>
            <a:off x="3581400" y="1752600"/>
            <a:ext cx="3962400" cy="5334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295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Offload Task 2</a:t>
            </a:r>
            <a:endParaRPr lang="en-US" sz="2400" dirty="0"/>
          </a:p>
        </p:txBody>
      </p:sp>
      <p:sp>
        <p:nvSpPr>
          <p:cNvPr id="10" name="Curved Left Arrow 9"/>
          <p:cNvSpPr/>
          <p:nvPr/>
        </p:nvSpPr>
        <p:spPr>
          <a:xfrm rot="5400000">
            <a:off x="5334000" y="3962400"/>
            <a:ext cx="685800" cy="37338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096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Return results: detected </a:t>
            </a:r>
            <a:r>
              <a:rPr lang="en-US" sz="2400" dirty="0"/>
              <a:t>f</a:t>
            </a:r>
            <a:r>
              <a:rPr lang="en-US" sz="2400" dirty="0" smtClean="0"/>
              <a:t>aces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and testing</a:t>
            </a:r>
          </a:p>
          <a:p>
            <a:r>
              <a:rPr lang="en-US" dirty="0" smtClean="0"/>
              <a:t>Power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Supercomputers?</a:t>
            </a:r>
            <a:endParaRPr lang="en-US" dirty="0"/>
          </a:p>
        </p:txBody>
      </p:sp>
      <p:pic>
        <p:nvPicPr>
          <p:cNvPr id="3" name="Picture 2" descr="Trafficjamdel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4165600" cy="3124200"/>
          </a:xfrm>
          <a:prstGeom prst="rect">
            <a:avLst/>
          </a:prstGeom>
        </p:spPr>
      </p:pic>
      <p:pic>
        <p:nvPicPr>
          <p:cNvPr id="4" name="Content Placeholder 4" descr="basketball-stadium_2113551.jpg"/>
          <p:cNvPicPr>
            <a:picLocks noChangeAspect="1"/>
          </p:cNvPicPr>
          <p:nvPr/>
        </p:nvPicPr>
        <p:blipFill>
          <a:blip r:embed="rId3" cstate="print"/>
          <a:srcRect l="-18114" r="-18114"/>
          <a:stretch>
            <a:fillRect/>
          </a:stretch>
        </p:blipFill>
        <p:spPr>
          <a:xfrm>
            <a:off x="3581400" y="2667000"/>
            <a:ext cx="627414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Intermittent or Variable Connectivity is a fact of life for mobile devices.</a:t>
            </a:r>
          </a:p>
          <a:p>
            <a:r>
              <a:rPr lang="en-US" dirty="0" smtClean="0"/>
              <a:t>Cirrus Cloud Computing is a general framework for incorporating connectivity considerations.</a:t>
            </a:r>
          </a:p>
          <a:p>
            <a:r>
              <a:rPr lang="en-US" dirty="0" smtClean="0"/>
              <a:t>Demonstrated challenges and opportunities.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long ago it was </a:t>
            </a:r>
            <a:br>
              <a:rPr lang="en-US" dirty="0" smtClean="0"/>
            </a:br>
            <a:r>
              <a:rPr lang="en-US" dirty="0" smtClean="0"/>
              <a:t>Science Fiction!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1858" name="Picture 2" descr="http://i.telegraph.co.uk/multimedia/archive/01762/star-trek-communic_176273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381500" cy="2733676"/>
          </a:xfrm>
          <a:prstGeom prst="rect">
            <a:avLst/>
          </a:prstGeom>
          <a:noFill/>
        </p:spPr>
      </p:pic>
      <p:pic>
        <p:nvPicPr>
          <p:cNvPr id="121860" name="Picture 4" descr="https://encrypted-tbn0.google.com/images?q=tbn:ANd9GcSI34hc3e2afq0xe_kOlgkhnXdQa7OQaTG1RwA2UIyykP4YeLh54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419600"/>
            <a:ext cx="2066925" cy="2114550"/>
          </a:xfrm>
          <a:prstGeom prst="rect">
            <a:avLst/>
          </a:prstGeom>
          <a:noFill/>
        </p:spPr>
      </p:pic>
      <p:pic>
        <p:nvPicPr>
          <p:cNvPr id="121862" name="Picture 6" descr="http://2.bp.blogspot.com/_TDhFeXYJEr0/TMSDeku5muI/AAAAAAAADI4/vbj7M3oFFBk/s1600/star+trekpa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4646" y="1905000"/>
            <a:ext cx="4507302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Entire Range of Scenarios</a:t>
            </a:r>
          </a:p>
          <a:p>
            <a:r>
              <a:rPr lang="en-US" dirty="0" smtClean="0"/>
              <a:t>Hybrid environment: </a:t>
            </a:r>
          </a:p>
          <a:p>
            <a:pPr lvl="1"/>
            <a:r>
              <a:rPr lang="en-US" dirty="0" smtClean="0"/>
              <a:t>Choosing among options</a:t>
            </a:r>
          </a:p>
          <a:p>
            <a:pPr lvl="1"/>
            <a:r>
              <a:rPr lang="en-US" dirty="0" smtClean="0"/>
              <a:t>Adapting over time</a:t>
            </a:r>
          </a:p>
          <a:p>
            <a:r>
              <a:rPr lang="en-US" dirty="0" smtClean="0"/>
              <a:t>Video Streaming</a:t>
            </a:r>
          </a:p>
          <a:p>
            <a:r>
              <a:rPr lang="en-US" dirty="0" smtClean="0"/>
              <a:t>Trust and Incentives</a:t>
            </a:r>
          </a:p>
          <a:p>
            <a:r>
              <a:rPr lang="en-US" dirty="0" smtClean="0"/>
              <a:t> Application Programming and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Content Placeholder 4" descr="800px-Cirrus_cloud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585" y="1885950"/>
            <a:ext cx="5992029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resources delivered as a service over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8434" name="Picture 2" descr="http://cloudcomputingcompaniesnow.com/wp-content/uploads/2012/02/Cloud-Computing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33800"/>
            <a:ext cx="3810000" cy="2857500"/>
          </a:xfrm>
          <a:prstGeom prst="rect">
            <a:avLst/>
          </a:prstGeom>
          <a:noFill/>
        </p:spPr>
      </p:pic>
      <p:pic>
        <p:nvPicPr>
          <p:cNvPr id="18436" name="Picture 4" descr="http://cloudcomputingcompaniesnow.com/wp-content/uploads/2012/02/Cloud-Computing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971800"/>
            <a:ext cx="2587924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Mobile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resources delivered as a service over the Internet</a:t>
            </a:r>
          </a:p>
          <a:p>
            <a:endParaRPr lang="en-US" dirty="0" smtClean="0"/>
          </a:p>
          <a:p>
            <a:r>
              <a:rPr lang="en-US" dirty="0" smtClean="0"/>
              <a:t>Extension of Cloud Computing to Mobile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 Cirrus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Computing in settings of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Intermittent or variable</a:t>
            </a:r>
            <a:r>
              <a:rPr lang="en-US" dirty="0" smtClean="0"/>
              <a:t> connectivity </a:t>
            </a:r>
          </a:p>
          <a:p>
            <a:r>
              <a:rPr lang="en-US" dirty="0" smtClean="0"/>
              <a:t>with smart use of </a:t>
            </a:r>
            <a:r>
              <a:rPr lang="en-US" dirty="0" smtClean="0">
                <a:solidFill>
                  <a:srgbClr val="FF0000"/>
                </a:solidFill>
              </a:rPr>
              <a:t>all available resources </a:t>
            </a:r>
            <a:r>
              <a:rPr lang="en-US" dirty="0" smtClean="0"/>
              <a:t>for purposes of </a:t>
            </a:r>
            <a:r>
              <a:rPr lang="en-US" dirty="0" smtClean="0">
                <a:solidFill>
                  <a:srgbClr val="146EDC"/>
                </a:solidFill>
              </a:rPr>
              <a:t>performance</a:t>
            </a:r>
            <a:r>
              <a:rPr lang="en-US" dirty="0" smtClean="0"/>
              <a:t> and/or </a:t>
            </a:r>
            <a:r>
              <a:rPr lang="en-US" dirty="0" smtClean="0">
                <a:solidFill>
                  <a:srgbClr val="146EDC"/>
                </a:solidFill>
              </a:rPr>
              <a:t>power</a:t>
            </a:r>
            <a:r>
              <a:rPr lang="en-US" dirty="0" smtClean="0"/>
              <a:t> improvements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needs exceed mobile device capability</a:t>
            </a:r>
          </a:p>
          <a:p>
            <a:r>
              <a:rPr lang="en-US" dirty="0" smtClean="0"/>
              <a:t>Increasingly capable mobile devices</a:t>
            </a:r>
          </a:p>
          <a:p>
            <a:pPr lvl="1"/>
            <a:r>
              <a:rPr lang="en-US" dirty="0" smtClean="0"/>
              <a:t>Lots of idle resources</a:t>
            </a:r>
          </a:p>
          <a:p>
            <a:r>
              <a:rPr lang="en-US" dirty="0" smtClean="0"/>
              <a:t>Collaborative/Replicated applications</a:t>
            </a:r>
          </a:p>
          <a:p>
            <a:r>
              <a:rPr lang="en-US" dirty="0" smtClean="0"/>
              <a:t>Intermittent Connectivity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0B5AF-C9DC-475A-97A4-45315ABBEA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2" descr="File:Osborne Executive with iPhone in 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800600"/>
            <a:ext cx="2286000" cy="1520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Pattern recognition for real-time decisions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.g., friend or foe</a:t>
            </a:r>
          </a:p>
          <a:p>
            <a:r>
              <a:rPr lang="en-US" sz="2800" dirty="0" smtClean="0"/>
              <a:t>Augmented reality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.g., scene recognition engine (see next slide)</a:t>
            </a:r>
          </a:p>
          <a:p>
            <a:r>
              <a:rPr lang="en-US" sz="2800" dirty="0" smtClean="0"/>
              <a:t>Collaboration for planning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.g., scene stitching from disparate views</a:t>
            </a:r>
          </a:p>
          <a:p>
            <a:r>
              <a:rPr lang="en-US" sz="2800" dirty="0" smtClean="0"/>
              <a:t>Citizen science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.g., real-time traffic or weather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41067</TotalTime>
  <Words>801</Words>
  <Application>Microsoft Office PowerPoint</Application>
  <PresentationFormat>On-screen Show (4:3)</PresentationFormat>
  <Paragraphs>191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Contemporary Portrait</vt:lpstr>
      <vt:lpstr>Mobile Computing in Cirrus Clouds:    The Challenge of Intermittent Connectivity</vt:lpstr>
      <vt:lpstr>Cirrus Clouds</vt:lpstr>
      <vt:lpstr>Connectivity and computing power on the go!</vt:lpstr>
      <vt:lpstr>Not long ago it was  Science Fiction!</vt:lpstr>
      <vt:lpstr>Cloud Computing</vt:lpstr>
      <vt:lpstr>Mobile Cloud Computing</vt:lpstr>
      <vt:lpstr>Computing in Cirrus Clouds</vt:lpstr>
      <vt:lpstr>Motivating Context</vt:lpstr>
      <vt:lpstr>Mobile Application Examples</vt:lpstr>
      <vt:lpstr>Video Segmentation</vt:lpstr>
      <vt:lpstr>Intermittent Connectivity</vt:lpstr>
      <vt:lpstr>Traditional “Always-Connected” Central Cloud</vt:lpstr>
      <vt:lpstr>Basic Premise</vt:lpstr>
      <vt:lpstr>Intermmittently Connected Central Cloud</vt:lpstr>
      <vt:lpstr>Cloudlet*</vt:lpstr>
      <vt:lpstr>Intermittent Cloudlet</vt:lpstr>
      <vt:lpstr>Computing Resources  on The Move </vt:lpstr>
      <vt:lpstr>Intermittently-Connected Mobile Devices*</vt:lpstr>
      <vt:lpstr>Cirrus Cloud Computing Putting it all together</vt:lpstr>
      <vt:lpstr>Specific Challenges</vt:lpstr>
      <vt:lpstr>What Hammers are Relevant?</vt:lpstr>
      <vt:lpstr>A Spectrum of Environments</vt:lpstr>
      <vt:lpstr>Intermmittently Connected Central Cloud (IC-Cloud)</vt:lpstr>
      <vt:lpstr>Intermittent Connectivity on Campus Shuttle</vt:lpstr>
      <vt:lpstr>Example Results: Execution Time</vt:lpstr>
      <vt:lpstr>In-Progress</vt:lpstr>
      <vt:lpstr>A Spectrum of Environments</vt:lpstr>
      <vt:lpstr>Serendipity</vt:lpstr>
      <vt:lpstr>Serendipity Executing Process</vt:lpstr>
      <vt:lpstr>Task Dissemination</vt:lpstr>
      <vt:lpstr>Task Dissemination and Executing</vt:lpstr>
      <vt:lpstr>Result Collecting</vt:lpstr>
      <vt:lpstr>Offloading in Serendipity</vt:lpstr>
      <vt:lpstr>Serendipity Architecture</vt:lpstr>
      <vt:lpstr>Serendipity’s Performance Benefit</vt:lpstr>
      <vt:lpstr>Serendipity Prototype</vt:lpstr>
      <vt:lpstr>In-Progress</vt:lpstr>
      <vt:lpstr>Supercomputers?</vt:lpstr>
      <vt:lpstr>Summary</vt:lpstr>
      <vt:lpstr>Research Agenda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the WAM Continuum  Unified Design and Operation of Wireless and Mobile Networks</dc:title>
  <dc:creator>Mostafa</dc:creator>
  <cp:lastModifiedBy>localadmin</cp:lastModifiedBy>
  <cp:revision>122</cp:revision>
  <dcterms:created xsi:type="dcterms:W3CDTF">2009-04-13T22:22:27Z</dcterms:created>
  <dcterms:modified xsi:type="dcterms:W3CDTF">2013-04-23T13:05:53Z</dcterms:modified>
</cp:coreProperties>
</file>